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DCC"/>
    <a:srgbClr val="FF6258"/>
    <a:srgbClr val="E05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0"/>
    <p:restoredTop sz="94686"/>
  </p:normalViewPr>
  <p:slideViewPr>
    <p:cSldViewPr snapToGrid="0" snapToObjects="1">
      <p:cViewPr>
        <p:scale>
          <a:sx n="85" d="100"/>
          <a:sy n="85" d="100"/>
        </p:scale>
        <p:origin x="32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F2735-0A96-1B4B-BF52-7F4C7073A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52A25-CB51-5348-91CB-2EF45C0EB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643F-AF07-4E40-9C8A-4FB470D3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D578E-FEC6-8142-A3A9-4A612F33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60F41-9C9F-B147-A74A-D933FE7F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8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7367-1030-6B40-A483-3592A925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62B9B-FD56-E541-9155-F029E413F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6A0E6-8EAD-0646-9B9D-48FD8977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8860-A548-DB42-941F-B659AF1B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5ACCA-87F5-1E46-9BD3-9B74136AC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7D08B-E8C0-8C4C-A22E-6BCD7185C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46EEE-C13B-4F48-B8BB-80163F0B6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530E-E1D0-C642-A3BB-E076FB6F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2CC6B-62C9-E74F-82EE-53B30337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23F2-46A1-D84E-9D4D-764906A1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6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B274-7734-0C4B-9AE2-CFC48D0C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D480-5F3B-244C-876A-4C992094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AF278-534F-E744-96BF-0ECB419B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CAC52-9D09-8143-A842-EDA6DD26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5BBBB-625A-5849-B0A9-AC05B98D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6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4407-2A9F-DA42-A8C1-3C484D8B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2F1BC-896C-7449-A9B2-EFF269696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E87DE-B9EF-4A4B-B2A6-1CBA343F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A2053-BBC0-4049-BBE6-3430A4D7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C7C37-A21C-574B-BA59-59C3C050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183-B979-D146-9CA7-F99066A1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D332D-E1C9-1749-836B-ABD5F8F7B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DF05D-614F-5F4F-9AE3-8CFDDCB51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41B33-F30A-F346-ADB9-5CF81DD5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13BA6-3AD7-AF4A-9B0B-DBAA4604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BBBA0-4758-4341-9039-6B6F2F51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DED7-C036-D049-82DA-57D81A7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C90E0-64E8-FD46-AEA1-A2D5E8C7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19FB4-FF76-0F42-91CC-6B1F0191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E7260-33CB-0744-9076-B4A112669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BFE00-3584-3E47-A367-60C714081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4644D-9EB3-F24C-B4CA-3361CF28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29829-2F97-8747-84EE-62249DF2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F1137-4347-CA46-9841-C0E92791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6C149-7C10-084B-9D36-FC9F8C46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3256C-B243-744E-BDA3-AA96FABA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C626F-32E4-BF4A-B9F2-F5A4894E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0676E-6173-244E-962D-A376D09B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1B5CA-1483-744A-AC0B-AD2D186F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F77F8-CF83-A343-8002-D722FC13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801B-1F20-814B-8AF5-7C00C4C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8946-4E9A-504E-A71A-54E20A8F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BAC8-9D58-D141-9ACF-32F62B499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2D14F-C706-AC49-A5C9-9822A2AD1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63785-7BC0-9C48-A1A2-9E923CBAB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C2C6F-3A99-9842-A868-7E5DA3BB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2F98C-90CD-3445-9437-21196202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904D2-0490-784B-8D76-F7245936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EB382-A5C5-494A-A21D-8046C121D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F44D4-E6CE-9948-9154-87760185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940E-2B27-9D44-A4A1-0EDAA19A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658B7-6F9C-F140-8F63-E27D88EB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A6285-D100-9B4C-A1D1-C72D8F5C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C73FC-2929-E24B-AAE9-7D46B8D7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DCAA6-9250-B140-9D61-FBFA312AB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BF8A2-0C7F-1247-BDB6-A99AFF68C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1642-13A0-4D4D-A6BF-3026776E3027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A1F86-BF67-1B43-AA8E-BB386E84F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AAFE-14C6-174A-9D44-107B84665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285F-91F2-6243-802D-C3A902CC4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9AF4E-3F0C-0044-90EE-F97AE7E6ADEA}"/>
              </a:ext>
            </a:extLst>
          </p:cNvPr>
          <p:cNvGrpSpPr/>
          <p:nvPr/>
        </p:nvGrpSpPr>
        <p:grpSpPr>
          <a:xfrm>
            <a:off x="-209062" y="948847"/>
            <a:ext cx="11653576" cy="4609516"/>
            <a:chOff x="-209062" y="274290"/>
            <a:chExt cx="11653576" cy="46095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3A762-D05A-AF45-BCF8-F8632785F1BC}"/>
                </a:ext>
              </a:extLst>
            </p:cNvPr>
            <p:cNvSpPr txBox="1"/>
            <p:nvPr/>
          </p:nvSpPr>
          <p:spPr>
            <a:xfrm>
              <a:off x="747484" y="274290"/>
              <a:ext cx="1069702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   CE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4FDA-26D5-4140-A8C6-7A6C5E34A9D6}"/>
                </a:ext>
              </a:extLst>
            </p:cNvPr>
            <p:cNvSpPr txBox="1"/>
            <p:nvPr/>
          </p:nvSpPr>
          <p:spPr>
            <a:xfrm rot="5400000">
              <a:off x="5580468" y="-323702"/>
              <a:ext cx="1690914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CE9AD-66A0-7B42-9BC8-3389525FD0F2}"/>
                </a:ext>
              </a:extLst>
            </p:cNvPr>
            <p:cNvSpPr txBox="1"/>
            <p:nvPr/>
          </p:nvSpPr>
          <p:spPr>
            <a:xfrm>
              <a:off x="747485" y="2848431"/>
              <a:ext cx="106970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9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GREATER THAN OUR SIN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4CADF1-A4A0-4641-BD83-F79B52E36B79}"/>
                </a:ext>
              </a:extLst>
            </p:cNvPr>
            <p:cNvSpPr txBox="1"/>
            <p:nvPr/>
          </p:nvSpPr>
          <p:spPr>
            <a:xfrm>
              <a:off x="-209062" y="3813554"/>
              <a:ext cx="106970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ROMANS 5:18-21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C4D628-C71D-E649-957A-608FAFB04AE0}"/>
                </a:ext>
              </a:extLst>
            </p:cNvPr>
            <p:cNvSpPr txBox="1"/>
            <p:nvPr/>
          </p:nvSpPr>
          <p:spPr>
            <a:xfrm>
              <a:off x="1524000" y="3437256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3466B2-6364-184F-B9ED-DB665124EB7C}"/>
                </a:ext>
              </a:extLst>
            </p:cNvPr>
            <p:cNvSpPr txBox="1"/>
            <p:nvPr/>
          </p:nvSpPr>
          <p:spPr>
            <a:xfrm>
              <a:off x="2480547" y="3437256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206FFF-19D8-E842-A794-F04DB6AAC97F}"/>
                </a:ext>
              </a:extLst>
            </p:cNvPr>
            <p:cNvSpPr txBox="1"/>
            <p:nvPr/>
          </p:nvSpPr>
          <p:spPr>
            <a:xfrm>
              <a:off x="3448539" y="3421233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AEDC6-7490-6843-B750-C487464E89A6}"/>
                </a:ext>
              </a:extLst>
            </p:cNvPr>
            <p:cNvSpPr txBox="1"/>
            <p:nvPr/>
          </p:nvSpPr>
          <p:spPr>
            <a:xfrm>
              <a:off x="4405086" y="3421233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34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0DFB32-1B87-B547-B798-F65937DD49E7}"/>
              </a:ext>
            </a:extLst>
          </p:cNvPr>
          <p:cNvGrpSpPr/>
          <p:nvPr/>
        </p:nvGrpSpPr>
        <p:grpSpPr>
          <a:xfrm>
            <a:off x="747483" y="2182989"/>
            <a:ext cx="10697029" cy="1862048"/>
            <a:chOff x="747484" y="948847"/>
            <a:chExt cx="10697029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3A762-D05A-AF45-BCF8-F8632785F1BC}"/>
                </a:ext>
              </a:extLst>
            </p:cNvPr>
            <p:cNvSpPr txBox="1"/>
            <p:nvPr/>
          </p:nvSpPr>
          <p:spPr>
            <a:xfrm>
              <a:off x="747484" y="948847"/>
              <a:ext cx="1069702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ONE L   W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4FDA-26D5-4140-A8C6-7A6C5E34A9D6}"/>
                </a:ext>
              </a:extLst>
            </p:cNvPr>
            <p:cNvSpPr txBox="1"/>
            <p:nvPr/>
          </p:nvSpPr>
          <p:spPr>
            <a:xfrm rot="5400000">
              <a:off x="6794671" y="596642"/>
              <a:ext cx="169091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4CADF1-A4A0-4641-BD83-F79B52E36B79}"/>
              </a:ext>
            </a:extLst>
          </p:cNvPr>
          <p:cNvSpPr txBox="1"/>
          <p:nvPr/>
        </p:nvSpPr>
        <p:spPr>
          <a:xfrm>
            <a:off x="747484" y="3801186"/>
            <a:ext cx="1069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5:20a</a:t>
            </a:r>
          </a:p>
        </p:txBody>
      </p:sp>
    </p:spTree>
    <p:extLst>
      <p:ext uri="{BB962C8B-B14F-4D97-AF65-F5344CB8AC3E}">
        <p14:creationId xmlns:p14="http://schemas.microsoft.com/office/powerpoint/2010/main" val="371677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483642"/>
            <a:ext cx="11287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“Moreover </a:t>
            </a:r>
            <a:r>
              <a:rPr lang="en-US" sz="5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law</a:t>
            </a:r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entered that the offense might abound.”</a:t>
            </a:r>
            <a:endParaRPr lang="en-US" sz="1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2330043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5:20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C446BA-8DA4-1F49-8074-17D4895773F6}"/>
              </a:ext>
            </a:extLst>
          </p:cNvPr>
          <p:cNvSpPr/>
          <p:nvPr/>
        </p:nvSpPr>
        <p:spPr>
          <a:xfrm>
            <a:off x="452203" y="5694302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5:20 NLT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89733-5CE7-D84C-89AA-DE570F754AF9}"/>
              </a:ext>
            </a:extLst>
          </p:cNvPr>
          <p:cNvSpPr/>
          <p:nvPr/>
        </p:nvSpPr>
        <p:spPr>
          <a:xfrm>
            <a:off x="452203" y="3114262"/>
            <a:ext cx="11287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“God’s law was given so that all people could see how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sinful they were.”</a:t>
            </a:r>
            <a:endParaRPr lang="en-US" sz="13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0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0DFB32-1B87-B547-B798-F65937DD49E7}"/>
              </a:ext>
            </a:extLst>
          </p:cNvPr>
          <p:cNvGrpSpPr/>
          <p:nvPr/>
        </p:nvGrpSpPr>
        <p:grpSpPr>
          <a:xfrm>
            <a:off x="104930" y="2182989"/>
            <a:ext cx="11902189" cy="1862048"/>
            <a:chOff x="104931" y="948847"/>
            <a:chExt cx="11902189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3A762-D05A-AF45-BCF8-F8632785F1BC}"/>
                </a:ext>
              </a:extLst>
            </p:cNvPr>
            <p:cNvSpPr txBox="1"/>
            <p:nvPr/>
          </p:nvSpPr>
          <p:spPr>
            <a:xfrm>
              <a:off x="104931" y="948847"/>
              <a:ext cx="1190218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GREAT GR    CE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4FDA-26D5-4140-A8C6-7A6C5E34A9D6}"/>
                </a:ext>
              </a:extLst>
            </p:cNvPr>
            <p:cNvSpPr txBox="1"/>
            <p:nvPr/>
          </p:nvSpPr>
          <p:spPr>
            <a:xfrm rot="5400000">
              <a:off x="7845226" y="596642"/>
              <a:ext cx="169091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4CADF1-A4A0-4641-BD83-F79B52E36B79}"/>
              </a:ext>
            </a:extLst>
          </p:cNvPr>
          <p:cNvSpPr txBox="1"/>
          <p:nvPr/>
        </p:nvSpPr>
        <p:spPr>
          <a:xfrm>
            <a:off x="747484" y="3801186"/>
            <a:ext cx="1069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5:20b</a:t>
            </a:r>
          </a:p>
        </p:txBody>
      </p:sp>
    </p:spTree>
    <p:extLst>
      <p:ext uri="{BB962C8B-B14F-4D97-AF65-F5344CB8AC3E}">
        <p14:creationId xmlns:p14="http://schemas.microsoft.com/office/powerpoint/2010/main" val="329306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2001838"/>
            <a:ext cx="11287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“But where sin abounded, grace abounded much more.”</a:t>
            </a:r>
            <a:endParaRPr lang="en-US" sz="7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3848239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5:20b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4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9AF4E-3F0C-0044-90EE-F97AE7E6ADEA}"/>
              </a:ext>
            </a:extLst>
          </p:cNvPr>
          <p:cNvGrpSpPr/>
          <p:nvPr/>
        </p:nvGrpSpPr>
        <p:grpSpPr>
          <a:xfrm>
            <a:off x="-209062" y="948847"/>
            <a:ext cx="11653576" cy="4609516"/>
            <a:chOff x="-209062" y="274290"/>
            <a:chExt cx="11653576" cy="46095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3A762-D05A-AF45-BCF8-F8632785F1BC}"/>
                </a:ext>
              </a:extLst>
            </p:cNvPr>
            <p:cNvSpPr txBox="1"/>
            <p:nvPr/>
          </p:nvSpPr>
          <p:spPr>
            <a:xfrm>
              <a:off x="747484" y="274290"/>
              <a:ext cx="10697029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   CE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4FDA-26D5-4140-A8C6-7A6C5E34A9D6}"/>
                </a:ext>
              </a:extLst>
            </p:cNvPr>
            <p:cNvSpPr txBox="1"/>
            <p:nvPr/>
          </p:nvSpPr>
          <p:spPr>
            <a:xfrm rot="5400000">
              <a:off x="5580468" y="-323702"/>
              <a:ext cx="1690914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CE9AD-66A0-7B42-9BC8-3389525FD0F2}"/>
                </a:ext>
              </a:extLst>
            </p:cNvPr>
            <p:cNvSpPr txBox="1"/>
            <p:nvPr/>
          </p:nvSpPr>
          <p:spPr>
            <a:xfrm>
              <a:off x="747485" y="2848431"/>
              <a:ext cx="106970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9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GREATER THAN OUR SIN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4CADF1-A4A0-4641-BD83-F79B52E36B79}"/>
                </a:ext>
              </a:extLst>
            </p:cNvPr>
            <p:cNvSpPr txBox="1"/>
            <p:nvPr/>
          </p:nvSpPr>
          <p:spPr>
            <a:xfrm>
              <a:off x="-209062" y="3813554"/>
              <a:ext cx="106970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ROMANS 5:18-21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C4D628-C71D-E649-957A-608FAFB04AE0}"/>
                </a:ext>
              </a:extLst>
            </p:cNvPr>
            <p:cNvSpPr txBox="1"/>
            <p:nvPr/>
          </p:nvSpPr>
          <p:spPr>
            <a:xfrm>
              <a:off x="1524000" y="3437256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3466B2-6364-184F-B9ED-DB665124EB7C}"/>
                </a:ext>
              </a:extLst>
            </p:cNvPr>
            <p:cNvSpPr txBox="1"/>
            <p:nvPr/>
          </p:nvSpPr>
          <p:spPr>
            <a:xfrm>
              <a:off x="2480547" y="3437256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206FFF-19D8-E842-A794-F04DB6AAC97F}"/>
                </a:ext>
              </a:extLst>
            </p:cNvPr>
            <p:cNvSpPr txBox="1"/>
            <p:nvPr/>
          </p:nvSpPr>
          <p:spPr>
            <a:xfrm>
              <a:off x="3448539" y="3421233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AEDC6-7490-6843-B750-C487464E89A6}"/>
                </a:ext>
              </a:extLst>
            </p:cNvPr>
            <p:cNvSpPr txBox="1"/>
            <p:nvPr/>
          </p:nvSpPr>
          <p:spPr>
            <a:xfrm>
              <a:off x="4405086" y="3421233"/>
              <a:ext cx="16909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38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1122363"/>
            <a:ext cx="11287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shall we say then? Shall we continue in sin that grace may abound?”</a:t>
            </a:r>
            <a:r>
              <a:rPr lang="en-US" sz="5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3855144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6:1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4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568365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FRUSTRATION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1491695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“Why do I keep failing to live up to God’s standards?” 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CAD94-BF6D-AE44-BAD8-F7FD93FB2EFB}"/>
              </a:ext>
            </a:extLst>
          </p:cNvPr>
          <p:cNvSpPr/>
          <p:nvPr/>
        </p:nvSpPr>
        <p:spPr>
          <a:xfrm>
            <a:off x="452203" y="3405876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GUILT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4D12E-EC8D-EC4A-B325-BF420170A526}"/>
              </a:ext>
            </a:extLst>
          </p:cNvPr>
          <p:cNvSpPr/>
          <p:nvPr/>
        </p:nvSpPr>
        <p:spPr>
          <a:xfrm>
            <a:off x="452203" y="4329206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know God is so disappointed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me.” 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9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568365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DISSATISFACTION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1491695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“Why can’t I find the joy promised in the Bible?” 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CAD94-BF6D-AE44-BAD8-F7FD93FB2EFB}"/>
              </a:ext>
            </a:extLst>
          </p:cNvPr>
          <p:cNvSpPr/>
          <p:nvPr/>
        </p:nvSpPr>
        <p:spPr>
          <a:xfrm>
            <a:off x="452203" y="3405876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EMBARRASSMENT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4D12E-EC8D-EC4A-B325-BF420170A526}"/>
              </a:ext>
            </a:extLst>
          </p:cNvPr>
          <p:cNvSpPr/>
          <p:nvPr/>
        </p:nvSpPr>
        <p:spPr>
          <a:xfrm>
            <a:off x="452203" y="4329206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anyone knew the sin inside of me, they’d reject me.”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3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568365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STRESS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1491695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just can’t handle the burden of meeting God’s standards.”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CAD94-BF6D-AE44-BAD8-F7FD93FB2EFB}"/>
              </a:ext>
            </a:extLst>
          </p:cNvPr>
          <p:cNvSpPr/>
          <p:nvPr/>
        </p:nvSpPr>
        <p:spPr>
          <a:xfrm>
            <a:off x="452203" y="3405876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ANXIETY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E4D12E-EC8D-EC4A-B325-BF420170A526}"/>
              </a:ext>
            </a:extLst>
          </p:cNvPr>
          <p:cNvSpPr/>
          <p:nvPr/>
        </p:nvSpPr>
        <p:spPr>
          <a:xfrm>
            <a:off x="452203" y="4329206"/>
            <a:ext cx="11287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“What if I do something really, really bad?”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3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1940174"/>
            <a:ext cx="11287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IDENTITY CRISIS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2863504"/>
            <a:ext cx="11287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live my life comparing and competing with others to prove my value and worth.”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6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0DFB32-1B87-B547-B798-F65937DD49E7}"/>
              </a:ext>
            </a:extLst>
          </p:cNvPr>
          <p:cNvGrpSpPr/>
          <p:nvPr/>
        </p:nvGrpSpPr>
        <p:grpSpPr>
          <a:xfrm>
            <a:off x="747485" y="2183027"/>
            <a:ext cx="10697029" cy="1862048"/>
            <a:chOff x="747484" y="948847"/>
            <a:chExt cx="10697029" cy="18620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3A762-D05A-AF45-BCF8-F8632785F1BC}"/>
                </a:ext>
              </a:extLst>
            </p:cNvPr>
            <p:cNvSpPr txBox="1"/>
            <p:nvPr/>
          </p:nvSpPr>
          <p:spPr>
            <a:xfrm>
              <a:off x="747484" y="948847"/>
              <a:ext cx="1069702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ONE M    N</a:t>
              </a:r>
              <a:endParaRPr lang="en-US" sz="11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D94FDA-26D5-4140-A8C6-7A6C5E34A9D6}"/>
                </a:ext>
              </a:extLst>
            </p:cNvPr>
            <p:cNvSpPr txBox="1"/>
            <p:nvPr/>
          </p:nvSpPr>
          <p:spPr>
            <a:xfrm rot="5400000">
              <a:off x="7139445" y="594534"/>
              <a:ext cx="1690914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&lt;</a:t>
              </a:r>
              <a:endParaRPr lang="en-US" sz="1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54CADF1-A4A0-4641-BD83-F79B52E36B79}"/>
              </a:ext>
            </a:extLst>
          </p:cNvPr>
          <p:cNvSpPr txBox="1"/>
          <p:nvPr/>
        </p:nvSpPr>
        <p:spPr>
          <a:xfrm>
            <a:off x="747484" y="3801186"/>
            <a:ext cx="10697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ROMANS 5:18-19</a:t>
            </a:r>
          </a:p>
        </p:txBody>
      </p:sp>
    </p:spTree>
    <p:extLst>
      <p:ext uri="{BB962C8B-B14F-4D97-AF65-F5344CB8AC3E}">
        <p14:creationId xmlns:p14="http://schemas.microsoft.com/office/powerpoint/2010/main" val="97548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570975"/>
            <a:ext cx="11287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“Therefore, as through 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man’s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offense judgment came to all men, resulting in condemnation, even so through 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en-US" sz="5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Man’s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righteous act the free gift came to all men, resulting in justification of life.”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5357892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5:18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B682-6725-074E-A399-0794B0689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A4FC2-CF68-AC4B-A41E-0104E92B4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man, woman, large, riding&#10;&#10;Description automatically generated">
            <a:extLst>
              <a:ext uri="{FF2B5EF4-FFF2-40B4-BE49-F238E27FC236}">
                <a16:creationId xmlns:a16="http://schemas.microsoft.com/office/drawing/2014/main" id="{7859CA04-6EC9-8A4C-9088-624745FB6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A35328-17A5-1A4A-B713-4E20ED69BB23}"/>
              </a:ext>
            </a:extLst>
          </p:cNvPr>
          <p:cNvSpPr/>
          <p:nvPr/>
        </p:nvSpPr>
        <p:spPr>
          <a:xfrm>
            <a:off x="452203" y="1259820"/>
            <a:ext cx="11287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“For as by 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man’s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disobedience many were made sinners, so also by 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one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5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Man’s </a:t>
            </a:r>
            <a:r>
              <a:rPr lang="en-US" sz="5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obedience many will be made righteous.”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CD9A2-600D-7543-89BD-73A9FE12D9D0}"/>
              </a:ext>
            </a:extLst>
          </p:cNvPr>
          <p:cNvSpPr/>
          <p:nvPr/>
        </p:nvSpPr>
        <p:spPr>
          <a:xfrm>
            <a:off x="452203" y="4762657"/>
            <a:ext cx="11287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5:19</a:t>
            </a:r>
            <a:endParaRPr lang="en-US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5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272</Words>
  <Application>Microsoft Macintosh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Barnes</dc:creator>
  <cp:lastModifiedBy>Jim Barnes</cp:lastModifiedBy>
  <cp:revision>4</cp:revision>
  <dcterms:created xsi:type="dcterms:W3CDTF">2020-02-15T23:31:44Z</dcterms:created>
  <dcterms:modified xsi:type="dcterms:W3CDTF">2020-02-16T00:09:45Z</dcterms:modified>
</cp:coreProperties>
</file>