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7" r:id="rId28"/>
    <p:sldId id="284" r:id="rId29"/>
    <p:sldId id="285" r:id="rId30"/>
    <p:sldId id="283" r:id="rId31"/>
    <p:sldId id="286" r:id="rId32"/>
    <p:sldId id="288"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a:srgbClr val="800000"/>
    <a:srgbClr val="391601"/>
    <a:srgbClr val="11071B"/>
    <a:srgbClr val="FFF7E1"/>
    <a:srgbClr val="B48BE1"/>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60" d="100"/>
          <a:sy n="60" d="100"/>
        </p:scale>
        <p:origin x="552"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7A9D1C6-1F28-480B-9D1C-F1C4C54E852A}" type="datetimeFigureOut">
              <a:rPr lang="en-US" smtClean="0"/>
              <a:t>11/30/2019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7CC8709-DC67-4B08-AACA-999E1B27C235}" type="slidenum">
              <a:rPr lang="en-US" smtClean="0"/>
              <a:t>‹#›</a:t>
            </a:fld>
            <a:endParaRPr lang="en-US"/>
          </a:p>
        </p:txBody>
      </p:sp>
    </p:spTree>
    <p:extLst>
      <p:ext uri="{BB962C8B-B14F-4D97-AF65-F5344CB8AC3E}">
        <p14:creationId xmlns:p14="http://schemas.microsoft.com/office/powerpoint/2010/main" val="695837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860419-6CB5-4FBF-BFC8-1D8F349E455D}"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227752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860419-6CB5-4FBF-BFC8-1D8F349E455D}"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282712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860419-6CB5-4FBF-BFC8-1D8F349E455D}"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254415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860419-6CB5-4FBF-BFC8-1D8F349E455D}"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30002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860419-6CB5-4FBF-BFC8-1D8F349E455D}"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37257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860419-6CB5-4FBF-BFC8-1D8F349E455D}"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31071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860419-6CB5-4FBF-BFC8-1D8F349E455D}" type="datetimeFigureOut">
              <a:rPr lang="en-US" smtClean="0"/>
              <a:t>11/29/2019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375618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860419-6CB5-4FBF-BFC8-1D8F349E455D}" type="datetimeFigureOut">
              <a:rPr lang="en-US" smtClean="0"/>
              <a:t>11/29/2019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140868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60419-6CB5-4FBF-BFC8-1D8F349E455D}" type="datetimeFigureOut">
              <a:rPr lang="en-US" smtClean="0"/>
              <a:t>11/29/2019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251110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860419-6CB5-4FBF-BFC8-1D8F349E455D}"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125559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860419-6CB5-4FBF-BFC8-1D8F349E455D}"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7C587-D60C-4978-B33E-D9FAE818AEAE}" type="slidenum">
              <a:rPr lang="en-US" smtClean="0"/>
              <a:t>‹#›</a:t>
            </a:fld>
            <a:endParaRPr lang="en-US"/>
          </a:p>
        </p:txBody>
      </p:sp>
    </p:spTree>
    <p:extLst>
      <p:ext uri="{BB962C8B-B14F-4D97-AF65-F5344CB8AC3E}">
        <p14:creationId xmlns:p14="http://schemas.microsoft.com/office/powerpoint/2010/main" val="141840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60419-6CB5-4FBF-BFC8-1D8F349E455D}" type="datetimeFigureOut">
              <a:rPr lang="en-US" smtClean="0"/>
              <a:t>11/29/2019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7C587-D60C-4978-B33E-D9FAE818AEAE}" type="slidenum">
              <a:rPr lang="en-US" smtClean="0"/>
              <a:t>‹#›</a:t>
            </a:fld>
            <a:endParaRPr lang="en-US"/>
          </a:p>
        </p:txBody>
      </p:sp>
    </p:spTree>
    <p:extLst>
      <p:ext uri="{BB962C8B-B14F-4D97-AF65-F5344CB8AC3E}">
        <p14:creationId xmlns:p14="http://schemas.microsoft.com/office/powerpoint/2010/main" val="3671184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071B"/>
        </a:solidFill>
        <a:effectLst/>
      </p:bgPr>
    </p:bg>
    <p:spTree>
      <p:nvGrpSpPr>
        <p:cNvPr id="1" name=""/>
        <p:cNvGrpSpPr/>
        <p:nvPr/>
      </p:nvGrpSpPr>
      <p:grpSpPr>
        <a:xfrm>
          <a:off x="0" y="0"/>
          <a:ext cx="0" cy="0"/>
          <a:chOff x="0" y="0"/>
          <a:chExt cx="0" cy="0"/>
        </a:xfrm>
      </p:grpSpPr>
      <p:sp>
        <p:nvSpPr>
          <p:cNvPr id="4" name="TextBox 3"/>
          <p:cNvSpPr txBox="1"/>
          <p:nvPr/>
        </p:nvSpPr>
        <p:spPr>
          <a:xfrm>
            <a:off x="0" y="5422900"/>
            <a:ext cx="9144000" cy="861774"/>
          </a:xfrm>
          <a:prstGeom prst="rect">
            <a:avLst/>
          </a:prstGeom>
          <a:noFill/>
        </p:spPr>
        <p:txBody>
          <a:bodyPr wrap="square" rtlCol="0">
            <a:spAutoFit/>
          </a:bodyPr>
          <a:lstStyle/>
          <a:p>
            <a:pPr algn="ctr"/>
            <a:r>
              <a:rPr lang="en-US" sz="3200" b="1" dirty="0">
                <a:solidFill>
                  <a:schemeClr val="bg1"/>
                </a:solidFill>
              </a:rPr>
              <a:t>Numbers 9:15-23 / Romans 12:1-5</a:t>
            </a:r>
            <a:endParaRPr lang="en-US" sz="3200" dirty="0">
              <a:solidFill>
                <a:schemeClr val="bg1"/>
              </a:solidFill>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909820"/>
          </a:xfrm>
          <a:prstGeom prst="rect">
            <a:avLst/>
          </a:prstGeom>
        </p:spPr>
      </p:pic>
      <p:sp>
        <p:nvSpPr>
          <p:cNvPr id="3" name="Rectangle 2"/>
          <p:cNvSpPr/>
          <p:nvPr/>
        </p:nvSpPr>
        <p:spPr>
          <a:xfrm>
            <a:off x="0" y="1418343"/>
            <a:ext cx="9144000" cy="523220"/>
          </a:xfrm>
          <a:prstGeom prst="rect">
            <a:avLst/>
          </a:prstGeom>
          <a:noFill/>
        </p:spPr>
        <p:txBody>
          <a:bodyPr wrap="square" lIns="91440" tIns="45720" rIns="91440" bIns="45720">
            <a:spAutoFit/>
          </a:bodyPr>
          <a:lstStyle/>
          <a:p>
            <a:pPr algn="ctr"/>
            <a:r>
              <a:rPr lang="en-US" sz="2800" b="1" cap="none" spc="300" dirty="0" smtClean="0">
                <a:ln w="0">
                  <a:solidFill>
                    <a:schemeClr val="bg1"/>
                  </a:solidFill>
                </a:ln>
                <a:solidFill>
                  <a:schemeClr val="bg1"/>
                </a:solidFill>
                <a:effectLst>
                  <a:innerShdw blurRad="63500" dist="50800" dir="13500000">
                    <a:srgbClr val="000000">
                      <a:alpha val="50000"/>
                    </a:srgbClr>
                  </a:innerShdw>
                </a:effectLst>
                <a:latin typeface="Corbel" panose="020B0503020204020204" pitchFamily="34" charset="0"/>
              </a:rPr>
              <a:t>DISCERNING</a:t>
            </a:r>
            <a:endParaRPr lang="en-US" sz="2800" b="1" cap="none" spc="300" dirty="0">
              <a:ln w="0">
                <a:solidFill>
                  <a:schemeClr val="bg1"/>
                </a:solidFill>
              </a:ln>
              <a:solidFill>
                <a:schemeClr val="bg1"/>
              </a:solidFill>
              <a:effectLst>
                <a:innerShdw blurRad="63500" dist="50800" dir="13500000">
                  <a:srgbClr val="000000">
                    <a:alpha val="50000"/>
                  </a:srgbClr>
                </a:innerShdw>
              </a:effectLst>
              <a:latin typeface="Corbel" panose="020B0503020204020204" pitchFamily="34" charset="0"/>
            </a:endParaRPr>
          </a:p>
        </p:txBody>
      </p:sp>
    </p:spTree>
    <p:extLst>
      <p:ext uri="{BB962C8B-B14F-4D97-AF65-F5344CB8AC3E}">
        <p14:creationId xmlns:p14="http://schemas.microsoft.com/office/powerpoint/2010/main" val="3863255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3"/>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1 Kings 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848" y="258596"/>
            <a:ext cx="5164304" cy="516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13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3"/>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Proverbs 15:22"/>
          <p:cNvPicPr>
            <a:picLocks noChangeAspect="1" noChangeArrowheads="1"/>
          </p:cNvPicPr>
          <p:nvPr/>
        </p:nvPicPr>
        <p:blipFill rotWithShape="1">
          <a:blip r:embed="rId3">
            <a:extLst>
              <a:ext uri="{28A0092B-C50C-407E-A947-70E740481C1C}">
                <a14:useLocalDpi xmlns:a14="http://schemas.microsoft.com/office/drawing/2010/main" val="0"/>
              </a:ext>
            </a:extLst>
          </a:blip>
          <a:srcRect l="17007" t="27857" r="16511" b="25662"/>
          <a:stretch/>
        </p:blipFill>
        <p:spPr bwMode="auto">
          <a:xfrm>
            <a:off x="1152525" y="320675"/>
            <a:ext cx="683895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9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3"/>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1600"/>
            <a:ext cx="9042400" cy="3662541"/>
          </a:xfrm>
          <a:prstGeom prst="rect">
            <a:avLst/>
          </a:prstGeom>
          <a:noFill/>
        </p:spPr>
        <p:txBody>
          <a:bodyPr wrap="square" rtlCol="0">
            <a:spAutoFit/>
          </a:bodyPr>
          <a:lstStyle/>
          <a:p>
            <a:pPr algn="ctr"/>
            <a:r>
              <a:rPr lang="en-US" sz="4000" b="1" dirty="0">
                <a:solidFill>
                  <a:schemeClr val="bg1"/>
                </a:solidFill>
              </a:rPr>
              <a:t>James 1:5 </a:t>
            </a:r>
            <a:endParaRPr lang="en-US" sz="1600" b="1" dirty="0">
              <a:solidFill>
                <a:schemeClr val="bg1"/>
              </a:solidFill>
            </a:endParaRPr>
          </a:p>
          <a:p>
            <a:pPr algn="ctr"/>
            <a:endParaRPr lang="en-US" sz="1600" b="1" dirty="0" smtClean="0">
              <a:solidFill>
                <a:schemeClr val="bg1"/>
              </a:solidFill>
            </a:endParaRPr>
          </a:p>
          <a:p>
            <a:pPr algn="ctr"/>
            <a:r>
              <a:rPr lang="en-US" sz="4400" b="1" dirty="0" smtClean="0">
                <a:solidFill>
                  <a:schemeClr val="bg1"/>
                </a:solidFill>
              </a:rPr>
              <a:t>“</a:t>
            </a:r>
            <a:r>
              <a:rPr lang="en-US" sz="4400" b="1" dirty="0">
                <a:solidFill>
                  <a:schemeClr val="bg1"/>
                </a:solidFill>
              </a:rPr>
              <a:t>If any of you lacks wisdom, let him ask of God, who gives to all liberally and without reproach, and it will be given to him</a:t>
            </a:r>
            <a:r>
              <a:rPr lang="en-US" sz="4400" b="1" dirty="0" smtClean="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val="166276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3"/>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1600"/>
            <a:ext cx="9042400" cy="2985433"/>
          </a:xfrm>
          <a:prstGeom prst="rect">
            <a:avLst/>
          </a:prstGeom>
          <a:noFill/>
        </p:spPr>
        <p:txBody>
          <a:bodyPr wrap="square" rtlCol="0">
            <a:spAutoFit/>
          </a:bodyPr>
          <a:lstStyle/>
          <a:p>
            <a:pPr algn="ctr"/>
            <a:r>
              <a:rPr lang="en-US" sz="4000" b="1" dirty="0">
                <a:solidFill>
                  <a:schemeClr val="bg1"/>
                </a:solidFill>
              </a:rPr>
              <a:t>James </a:t>
            </a:r>
            <a:r>
              <a:rPr lang="en-US" sz="4000" b="1" dirty="0" smtClean="0">
                <a:solidFill>
                  <a:schemeClr val="bg1"/>
                </a:solidFill>
              </a:rPr>
              <a:t>1:6-7 </a:t>
            </a:r>
            <a:endParaRPr lang="en-US" sz="1600" b="1" dirty="0">
              <a:solidFill>
                <a:schemeClr val="bg1"/>
              </a:solidFill>
            </a:endParaRPr>
          </a:p>
          <a:p>
            <a:pPr algn="ctr"/>
            <a:endParaRPr lang="en-US" sz="1600" b="1" dirty="0" smtClean="0">
              <a:solidFill>
                <a:schemeClr val="bg1"/>
              </a:solidFill>
            </a:endParaRPr>
          </a:p>
          <a:p>
            <a:pPr algn="ctr"/>
            <a:r>
              <a:rPr lang="en-US" sz="4400" b="1" dirty="0">
                <a:solidFill>
                  <a:schemeClr val="bg1"/>
                </a:solidFill>
              </a:rPr>
              <a:t>But let him ask in faith…for the man that doubts will not receive anything from the Lord. </a:t>
            </a:r>
          </a:p>
        </p:txBody>
      </p:sp>
    </p:spTree>
    <p:extLst>
      <p:ext uri="{BB962C8B-B14F-4D97-AF65-F5344CB8AC3E}">
        <p14:creationId xmlns:p14="http://schemas.microsoft.com/office/powerpoint/2010/main" val="223471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a:t>
            </a:r>
            <a:r>
              <a:rPr lang="en-US" sz="3600" dirty="0" smtClean="0"/>
              <a:t>fourth </a:t>
            </a:r>
            <a:r>
              <a:rPr lang="en-US" sz="3600" dirty="0"/>
              <a:t>step in discerning God’s will for my life is to</a:t>
            </a:r>
            <a:r>
              <a:rPr lang="en-US" sz="3600" dirty="0" smtClean="0"/>
              <a:t>….</a:t>
            </a:r>
            <a:endParaRPr lang="en-US" sz="3600" dirty="0"/>
          </a:p>
        </p:txBody>
      </p:sp>
      <p:sp>
        <p:nvSpPr>
          <p:cNvPr id="5" name="TextBox 4"/>
          <p:cNvSpPr txBox="1"/>
          <p:nvPr/>
        </p:nvSpPr>
        <p:spPr>
          <a:xfrm>
            <a:off x="0" y="4763864"/>
            <a:ext cx="9080500" cy="1661993"/>
          </a:xfrm>
          <a:prstGeom prst="rect">
            <a:avLst/>
          </a:prstGeom>
          <a:noFill/>
        </p:spPr>
        <p:txBody>
          <a:bodyPr wrap="square" rtlCol="0">
            <a:spAutoFit/>
          </a:bodyPr>
          <a:lstStyle/>
          <a:p>
            <a:pPr algn="ctr">
              <a:lnSpc>
                <a:spcPct val="150000"/>
              </a:lnSpc>
            </a:pPr>
            <a:r>
              <a:rPr lang="en-US" sz="3400" b="1" dirty="0">
                <a:solidFill>
                  <a:srgbClr val="FFF7E1"/>
                </a:solidFill>
                <a:latin typeface="Arial Black" panose="020B0A04020102020204" pitchFamily="34" charset="0"/>
              </a:rPr>
              <a:t>4</a:t>
            </a:r>
            <a:r>
              <a:rPr lang="en-US" sz="3400" b="1" dirty="0" smtClean="0">
                <a:solidFill>
                  <a:srgbClr val="FFF7E1"/>
                </a:solidFill>
                <a:latin typeface="Arial Black" panose="020B0A04020102020204" pitchFamily="34" charset="0"/>
              </a:rPr>
              <a:t>. Acknowledge </a:t>
            </a:r>
            <a:r>
              <a:rPr lang="en-US" sz="3400" b="1" dirty="0">
                <a:solidFill>
                  <a:srgbClr val="FFF7E1"/>
                </a:solidFill>
                <a:latin typeface="Arial Black" panose="020B0A04020102020204" pitchFamily="34" charset="0"/>
              </a:rPr>
              <a:t>the </a:t>
            </a:r>
            <a:endParaRPr lang="en-US" sz="3400" b="1" dirty="0" smtClean="0">
              <a:solidFill>
                <a:srgbClr val="FFF7E1"/>
              </a:solidFill>
              <a:latin typeface="Arial Black" panose="020B0A04020102020204" pitchFamily="34" charset="0"/>
            </a:endParaRPr>
          </a:p>
          <a:p>
            <a:pPr algn="ctr">
              <a:lnSpc>
                <a:spcPct val="150000"/>
              </a:lnSpc>
            </a:pPr>
            <a:r>
              <a:rPr lang="en-US" sz="3400" b="1" dirty="0" smtClean="0">
                <a:solidFill>
                  <a:srgbClr val="FFF7E1"/>
                </a:solidFill>
                <a:latin typeface="Arial Black" panose="020B0A04020102020204" pitchFamily="34" charset="0"/>
              </a:rPr>
              <a:t>Need for </a:t>
            </a:r>
            <a:r>
              <a:rPr lang="en-US" sz="3400" b="1" u="sng" dirty="0" smtClean="0">
                <a:solidFill>
                  <a:srgbClr val="FFF7E1"/>
                </a:solidFill>
                <a:latin typeface="Arial Black" panose="020B0A04020102020204" pitchFamily="34" charset="0"/>
              </a:rPr>
              <a:t>PATIENCE</a:t>
            </a:r>
            <a:endParaRPr lang="en-US" sz="3400" u="sng" dirty="0">
              <a:solidFill>
                <a:srgbClr val="FFF7E1"/>
              </a:solidFill>
              <a:latin typeface="Arial Black" panose="020B0A04020102020204" pitchFamily="34" charset="0"/>
            </a:endParaRPr>
          </a:p>
        </p:txBody>
      </p:sp>
    </p:spTree>
    <p:extLst>
      <p:ext uri="{BB962C8B-B14F-4D97-AF65-F5344CB8AC3E}">
        <p14:creationId xmlns:p14="http://schemas.microsoft.com/office/powerpoint/2010/main" val="358888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2"/>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1600"/>
            <a:ext cx="9042400" cy="2985433"/>
          </a:xfrm>
          <a:prstGeom prst="rect">
            <a:avLst/>
          </a:prstGeom>
          <a:noFill/>
        </p:spPr>
        <p:txBody>
          <a:bodyPr wrap="square" rtlCol="0">
            <a:spAutoFit/>
          </a:bodyPr>
          <a:lstStyle/>
          <a:p>
            <a:pPr algn="ctr"/>
            <a:r>
              <a:rPr lang="en-US" sz="4000" b="1" dirty="0">
                <a:solidFill>
                  <a:schemeClr val="bg1"/>
                </a:solidFill>
              </a:rPr>
              <a:t>James </a:t>
            </a:r>
            <a:r>
              <a:rPr lang="en-US" sz="4000" b="1" dirty="0" smtClean="0">
                <a:solidFill>
                  <a:schemeClr val="bg1"/>
                </a:solidFill>
              </a:rPr>
              <a:t>1:4</a:t>
            </a:r>
            <a:endParaRPr lang="en-US" sz="1600" b="1" dirty="0">
              <a:solidFill>
                <a:schemeClr val="bg1"/>
              </a:solidFill>
            </a:endParaRPr>
          </a:p>
          <a:p>
            <a:pPr algn="ctr"/>
            <a:endParaRPr lang="en-US" sz="1600" b="1" dirty="0" smtClean="0">
              <a:solidFill>
                <a:schemeClr val="bg1"/>
              </a:solidFill>
            </a:endParaRPr>
          </a:p>
          <a:p>
            <a:pPr algn="ctr"/>
            <a:r>
              <a:rPr lang="en-US" sz="4400" b="1" dirty="0">
                <a:solidFill>
                  <a:schemeClr val="bg1"/>
                </a:solidFill>
              </a:rPr>
              <a:t>“Let patience have its perfect work, that you may be perfect and complete, lacking nothing.”</a:t>
            </a:r>
          </a:p>
        </p:txBody>
      </p:sp>
    </p:spTree>
    <p:extLst>
      <p:ext uri="{BB962C8B-B14F-4D97-AF65-F5344CB8AC3E}">
        <p14:creationId xmlns:p14="http://schemas.microsoft.com/office/powerpoint/2010/main" val="101702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a:t>
            </a:r>
            <a:r>
              <a:rPr lang="en-US" sz="3600" dirty="0" smtClean="0"/>
              <a:t>fifth </a:t>
            </a:r>
            <a:r>
              <a:rPr lang="en-US" sz="3600" dirty="0"/>
              <a:t>step in discerning God’s will for my life is to</a:t>
            </a:r>
            <a:r>
              <a:rPr lang="en-US" sz="3600" dirty="0" smtClean="0"/>
              <a:t>….</a:t>
            </a:r>
            <a:endParaRPr lang="en-US" sz="3600" dirty="0"/>
          </a:p>
        </p:txBody>
      </p:sp>
      <p:sp>
        <p:nvSpPr>
          <p:cNvPr id="5" name="TextBox 4"/>
          <p:cNvSpPr txBox="1"/>
          <p:nvPr/>
        </p:nvSpPr>
        <p:spPr>
          <a:xfrm>
            <a:off x="0" y="4763864"/>
            <a:ext cx="9080500" cy="1661993"/>
          </a:xfrm>
          <a:prstGeom prst="rect">
            <a:avLst/>
          </a:prstGeom>
          <a:noFill/>
        </p:spPr>
        <p:txBody>
          <a:bodyPr wrap="square" rtlCol="0">
            <a:spAutoFit/>
          </a:bodyPr>
          <a:lstStyle/>
          <a:p>
            <a:pPr algn="ctr">
              <a:lnSpc>
                <a:spcPct val="150000"/>
              </a:lnSpc>
            </a:pPr>
            <a:r>
              <a:rPr lang="en-US" sz="3400" b="1" dirty="0" smtClean="0">
                <a:solidFill>
                  <a:srgbClr val="FFF7E1"/>
                </a:solidFill>
                <a:latin typeface="Arial Black" panose="020B0A04020102020204" pitchFamily="34" charset="0"/>
              </a:rPr>
              <a:t>5. Acknowledge </a:t>
            </a:r>
            <a:r>
              <a:rPr lang="en-US" sz="3400" b="1" dirty="0">
                <a:solidFill>
                  <a:srgbClr val="FFF7E1"/>
                </a:solidFill>
                <a:latin typeface="Arial Black" panose="020B0A04020102020204" pitchFamily="34" charset="0"/>
              </a:rPr>
              <a:t>the </a:t>
            </a:r>
            <a:endParaRPr lang="en-US" sz="3400" b="1" dirty="0" smtClean="0">
              <a:solidFill>
                <a:srgbClr val="FFF7E1"/>
              </a:solidFill>
              <a:latin typeface="Arial Black" panose="020B0A04020102020204" pitchFamily="34" charset="0"/>
            </a:endParaRPr>
          </a:p>
          <a:p>
            <a:pPr algn="ctr">
              <a:lnSpc>
                <a:spcPct val="150000"/>
              </a:lnSpc>
            </a:pPr>
            <a:r>
              <a:rPr lang="en-US" sz="3400" b="1" u="sng" dirty="0" smtClean="0">
                <a:solidFill>
                  <a:srgbClr val="FFF7E1"/>
                </a:solidFill>
                <a:latin typeface="Arial Black" panose="020B0A04020102020204" pitchFamily="34" charset="0"/>
              </a:rPr>
              <a:t>KNOWN</a:t>
            </a:r>
            <a:r>
              <a:rPr lang="en-US" sz="3400" b="1" dirty="0" smtClean="0">
                <a:solidFill>
                  <a:srgbClr val="FFF7E1"/>
                </a:solidFill>
                <a:latin typeface="Arial Black" panose="020B0A04020102020204" pitchFamily="34" charset="0"/>
              </a:rPr>
              <a:t> will of God</a:t>
            </a:r>
            <a:endParaRPr lang="en-US" sz="3400" dirty="0">
              <a:solidFill>
                <a:srgbClr val="FFF7E1"/>
              </a:solidFill>
              <a:latin typeface="Arial Black" panose="020B0A04020102020204" pitchFamily="34" charset="0"/>
            </a:endParaRPr>
          </a:p>
        </p:txBody>
      </p:sp>
    </p:spTree>
    <p:extLst>
      <p:ext uri="{BB962C8B-B14F-4D97-AF65-F5344CB8AC3E}">
        <p14:creationId xmlns:p14="http://schemas.microsoft.com/office/powerpoint/2010/main" val="339184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1 Thess.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73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455" y="4777085"/>
            <a:ext cx="7907870"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Purpose of the Lord’s Supper</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5103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4243" y="4777085"/>
            <a:ext cx="8660320"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First, it is an expression of our FAITH</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88433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78" b="44815"/>
          <a:stretch/>
        </p:blipFill>
        <p:spPr>
          <a:xfrm>
            <a:off x="0" y="787400"/>
            <a:ext cx="9126271" cy="60706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r="37778" b="62478"/>
          <a:stretch/>
        </p:blipFill>
        <p:spPr>
          <a:xfrm>
            <a:off x="1" y="0"/>
            <a:ext cx="9144000" cy="4889500"/>
          </a:xfrm>
          <a:prstGeom prst="rect">
            <a:avLst/>
          </a:prstGeom>
        </p:spPr>
      </p:pic>
      <p:sp>
        <p:nvSpPr>
          <p:cNvPr id="4" name="TextBox 3"/>
          <p:cNvSpPr txBox="1"/>
          <p:nvPr/>
        </p:nvSpPr>
        <p:spPr>
          <a:xfrm>
            <a:off x="114300" y="101600"/>
            <a:ext cx="8839200" cy="4524315"/>
          </a:xfrm>
          <a:prstGeom prst="rect">
            <a:avLst/>
          </a:prstGeom>
          <a:noFill/>
        </p:spPr>
        <p:txBody>
          <a:bodyPr wrap="square" rtlCol="0">
            <a:spAutoFit/>
          </a:bodyPr>
          <a:lstStyle/>
          <a:p>
            <a:pPr algn="ctr"/>
            <a:r>
              <a:rPr lang="en-US" sz="3600" b="1" dirty="0">
                <a:solidFill>
                  <a:schemeClr val="bg1"/>
                </a:solidFill>
              </a:rPr>
              <a:t>Present your bodies as a living sacrifice, holy and acceptable to God, which is your spiritual worship. Do not be conformed to this world, but be transformed by the renewal of your mind, that by testing you may discern what is the will of God, what is good and acceptable and perfect and, thus, live a life of spiritual worship.</a:t>
            </a:r>
            <a:endParaRPr lang="en-US" sz="3600" b="1" dirty="0">
              <a:solidFill>
                <a:schemeClr val="bg1"/>
              </a:solidFill>
            </a:endParaRPr>
          </a:p>
        </p:txBody>
      </p:sp>
      <p:cxnSp>
        <p:nvCxnSpPr>
          <p:cNvPr id="6" name="Straight Connector 5"/>
          <p:cNvCxnSpPr/>
          <p:nvPr/>
        </p:nvCxnSpPr>
        <p:spPr>
          <a:xfrm>
            <a:off x="1498600" y="2882900"/>
            <a:ext cx="7277100" cy="127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7500" y="3416300"/>
            <a:ext cx="2730500" cy="127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2200" y="6184900"/>
            <a:ext cx="3873500" cy="769441"/>
          </a:xfrm>
          <a:prstGeom prst="rect">
            <a:avLst/>
          </a:prstGeom>
          <a:noFill/>
        </p:spPr>
        <p:txBody>
          <a:bodyPr wrap="square" rtlCol="0">
            <a:spAutoFit/>
          </a:bodyPr>
          <a:lstStyle/>
          <a:p>
            <a:pPr algn="r"/>
            <a:r>
              <a:rPr lang="en-US" sz="4400" b="1" baseline="30000" dirty="0">
                <a:solidFill>
                  <a:schemeClr val="bg1"/>
                </a:solidFill>
              </a:rPr>
              <a:t>Romans 12:1-2 ESV</a:t>
            </a:r>
            <a:r>
              <a:rPr lang="en-US" sz="4400" b="1" dirty="0">
                <a:solidFill>
                  <a:schemeClr val="bg1"/>
                </a:solidFill>
              </a:rPr>
              <a:t> </a:t>
            </a:r>
            <a:endParaRPr lang="en-US" sz="4400" b="1" dirty="0">
              <a:solidFill>
                <a:schemeClr val="bg1"/>
              </a:solidFill>
            </a:endParaRPr>
          </a:p>
        </p:txBody>
      </p:sp>
    </p:spTree>
    <p:extLst>
      <p:ext uri="{BB962C8B-B14F-4D97-AF65-F5344CB8AC3E}">
        <p14:creationId xmlns:p14="http://schemas.microsoft.com/office/powerpoint/2010/main" val="192555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The purpose of the Lord's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399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31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3418" y="4777085"/>
            <a:ext cx="6241965"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Second, it is a COMMAND</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56845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5" y="293913"/>
            <a:ext cx="8732519" cy="6237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70948" y="5576013"/>
            <a:ext cx="4647628" cy="584775"/>
          </a:xfrm>
          <a:prstGeom prst="rect">
            <a:avLst/>
          </a:prstGeom>
          <a:noFill/>
        </p:spPr>
        <p:txBody>
          <a:bodyPr wrap="square" lIns="91440" tIns="45720" rIns="91440" bIns="45720">
            <a:spAutoFit/>
          </a:bodyPr>
          <a:lstStyle/>
          <a:p>
            <a:pPr algn="r"/>
            <a:r>
              <a:rPr lang="en-US" sz="3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It’s a matter of obedience</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9161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9975" y="4777085"/>
            <a:ext cx="7788864"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Third, we demonstrate WISDOM</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15294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4181" y="4777085"/>
            <a:ext cx="7040453"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Fourth, we practice PATIENCE</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53263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229"/>
            <a:ext cx="9144000" cy="6496610"/>
          </a:xfrm>
          <a:prstGeom prst="rect">
            <a:avLst/>
          </a:prstGeom>
        </p:spPr>
      </p:pic>
      <p:pic>
        <p:nvPicPr>
          <p:cNvPr id="3" name="Picture 2" descr="Image result for 1 Cor. 11:21"/>
          <p:cNvPicPr>
            <a:picLocks noChangeAspect="1" noChangeArrowheads="1"/>
          </p:cNvPicPr>
          <p:nvPr/>
        </p:nvPicPr>
        <p:blipFill rotWithShape="1">
          <a:blip r:embed="rId3">
            <a:extLst>
              <a:ext uri="{28A0092B-C50C-407E-A947-70E740481C1C}">
                <a14:useLocalDpi xmlns:a14="http://schemas.microsoft.com/office/drawing/2010/main" val="0"/>
              </a:ext>
            </a:extLst>
          </a:blip>
          <a:srcRect l="10447" r="16640" b="86237"/>
          <a:stretch/>
        </p:blipFill>
        <p:spPr bwMode="auto">
          <a:xfrm>
            <a:off x="1534885" y="0"/>
            <a:ext cx="7347857" cy="1039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4443" y="4026570"/>
            <a:ext cx="6577263" cy="2831544"/>
          </a:xfrm>
          <a:prstGeom prst="rect">
            <a:avLst/>
          </a:prstGeom>
          <a:noFill/>
        </p:spPr>
        <p:txBody>
          <a:bodyPr wrap="square" rtlCol="0">
            <a:spAutoFit/>
          </a:bodyPr>
          <a:lstStyle/>
          <a:p>
            <a:r>
              <a:rPr lang="en-US" sz="4000" baseline="30000" dirty="0" smtClean="0">
                <a:solidFill>
                  <a:schemeClr val="bg1"/>
                </a:solidFill>
              </a:rPr>
              <a:t>21 </a:t>
            </a:r>
            <a:r>
              <a:rPr lang="en-US" sz="4000" dirty="0">
                <a:solidFill>
                  <a:schemeClr val="bg1"/>
                </a:solidFill>
              </a:rPr>
              <a:t> For in eating, each one goes ahead with his own meal. One goes hungry, another gets </a:t>
            </a:r>
            <a:endParaRPr lang="en-US" sz="4000" dirty="0" smtClean="0">
              <a:solidFill>
                <a:schemeClr val="bg1"/>
              </a:solidFill>
            </a:endParaRPr>
          </a:p>
          <a:p>
            <a:r>
              <a:rPr lang="en-US" sz="4000" dirty="0">
                <a:solidFill>
                  <a:schemeClr val="bg1"/>
                </a:solidFill>
              </a:rPr>
              <a:t> </a:t>
            </a:r>
            <a:r>
              <a:rPr lang="en-US" sz="4000" dirty="0" smtClean="0">
                <a:solidFill>
                  <a:schemeClr val="bg1"/>
                </a:solidFill>
              </a:rPr>
              <a:t>             drunk</a:t>
            </a:r>
            <a:r>
              <a:rPr lang="en-US" sz="4000" dirty="0">
                <a:solidFill>
                  <a:schemeClr val="bg1"/>
                </a:solidFill>
              </a:rPr>
              <a:t>. </a:t>
            </a:r>
            <a:r>
              <a:rPr lang="en-US" dirty="0">
                <a:solidFill>
                  <a:schemeClr val="bg1"/>
                </a:solidFill>
              </a:rPr>
              <a:t/>
            </a:r>
            <a:br>
              <a:rPr lang="en-US" dirty="0">
                <a:solidFill>
                  <a:schemeClr val="bg1"/>
                </a:solidFill>
              </a:rPr>
            </a:br>
            <a:endParaRPr lang="en-US" dirty="0">
              <a:solidFill>
                <a:schemeClr val="bg1"/>
              </a:solidFill>
            </a:endParaRPr>
          </a:p>
        </p:txBody>
      </p:sp>
      <p:sp>
        <p:nvSpPr>
          <p:cNvPr id="5" name="TextBox 4"/>
          <p:cNvSpPr txBox="1"/>
          <p:nvPr/>
        </p:nvSpPr>
        <p:spPr>
          <a:xfrm>
            <a:off x="6192254" y="3288633"/>
            <a:ext cx="1604210" cy="830997"/>
          </a:xfrm>
          <a:prstGeom prst="rect">
            <a:avLst/>
          </a:prstGeom>
          <a:noFill/>
        </p:spPr>
        <p:txBody>
          <a:bodyPr wrap="square" rtlCol="0">
            <a:spAutoFit/>
          </a:bodyPr>
          <a:lstStyle/>
          <a:p>
            <a:r>
              <a:rPr lang="en-US" sz="4800" dirty="0" smtClean="0">
                <a:solidFill>
                  <a:schemeClr val="bg1"/>
                </a:solidFill>
              </a:rPr>
              <a:t>…</a:t>
            </a:r>
            <a:endParaRPr lang="en-US" sz="4800" dirty="0">
              <a:solidFill>
                <a:schemeClr val="bg1"/>
              </a:solidFill>
            </a:endParaRPr>
          </a:p>
        </p:txBody>
      </p:sp>
      <p:cxnSp>
        <p:nvCxnSpPr>
          <p:cNvPr id="7" name="Straight Connector 6"/>
          <p:cNvCxnSpPr/>
          <p:nvPr/>
        </p:nvCxnSpPr>
        <p:spPr>
          <a:xfrm>
            <a:off x="7988968" y="5293895"/>
            <a:ext cx="893774" cy="16042"/>
          </a:xfrm>
          <a:prstGeom prst="line">
            <a:avLst/>
          </a:prstGeom>
          <a:ln w="571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54443" y="5935580"/>
            <a:ext cx="5534525" cy="0"/>
          </a:xfrm>
          <a:prstGeom prst="line">
            <a:avLst/>
          </a:prstGeom>
          <a:ln w="571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3032" y="6481014"/>
            <a:ext cx="1203157" cy="0"/>
          </a:xfrm>
          <a:prstGeom prst="line">
            <a:avLst/>
          </a:prstGeom>
          <a:ln w="571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89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be filled with the 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8045"/>
          <a:stretch/>
        </p:blipFill>
        <p:spPr bwMode="auto">
          <a:xfrm>
            <a:off x="0" y="3048000"/>
            <a:ext cx="9144000" cy="3809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737" y="3875781"/>
            <a:ext cx="8582526" cy="1077218"/>
          </a:xfrm>
          <a:prstGeom prst="rect">
            <a:avLst/>
          </a:prstGeom>
          <a:noFill/>
        </p:spPr>
        <p:txBody>
          <a:bodyPr wrap="square" rtlCol="0">
            <a:spAutoFit/>
          </a:bodyPr>
          <a:lstStyle/>
          <a:p>
            <a:pPr algn="ctr"/>
            <a:r>
              <a:rPr lang="en-US" sz="3200" dirty="0">
                <a:solidFill>
                  <a:schemeClr val="bg1"/>
                </a:solidFill>
                <a:latin typeface="DK Cool Crayon" pitchFamily="2" charset="0"/>
              </a:rPr>
              <a:t>To be filled with the Spirit means to be under the Holy Spirit’s influence. </a:t>
            </a:r>
            <a:endParaRPr lang="en-US" sz="3200" dirty="0">
              <a:solidFill>
                <a:schemeClr val="bg1"/>
              </a:solidFill>
              <a:latin typeface="DK Cool Crayon" pitchFamily="2" charset="0"/>
            </a:endParaRPr>
          </a:p>
        </p:txBody>
      </p:sp>
    </p:spTree>
    <p:extLst>
      <p:ext uri="{BB962C8B-B14F-4D97-AF65-F5344CB8AC3E}">
        <p14:creationId xmlns:p14="http://schemas.microsoft.com/office/powerpoint/2010/main" val="7876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6666" y="4777085"/>
            <a:ext cx="7215501" cy="769441"/>
          </a:xfrm>
          <a:prstGeom prst="rect">
            <a:avLst/>
          </a:prstGeom>
          <a:noFill/>
        </p:spPr>
        <p:txBody>
          <a:bodyPr wrap="non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Fifth, our attention is on Jesus</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6083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78" b="44815"/>
          <a:stretch/>
        </p:blipFill>
        <p:spPr>
          <a:xfrm>
            <a:off x="0" y="787400"/>
            <a:ext cx="9126271" cy="60706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r="37778" b="62478"/>
          <a:stretch/>
        </p:blipFill>
        <p:spPr>
          <a:xfrm>
            <a:off x="1" y="0"/>
            <a:ext cx="9111915" cy="4889500"/>
          </a:xfrm>
          <a:prstGeom prst="rect">
            <a:avLst/>
          </a:prstGeom>
        </p:spPr>
      </p:pic>
      <p:sp>
        <p:nvSpPr>
          <p:cNvPr id="9" name="TextBox 8"/>
          <p:cNvSpPr txBox="1"/>
          <p:nvPr/>
        </p:nvSpPr>
        <p:spPr>
          <a:xfrm>
            <a:off x="4902200" y="6184900"/>
            <a:ext cx="3873500" cy="769441"/>
          </a:xfrm>
          <a:prstGeom prst="rect">
            <a:avLst/>
          </a:prstGeom>
          <a:noFill/>
        </p:spPr>
        <p:txBody>
          <a:bodyPr wrap="square" rtlCol="0">
            <a:spAutoFit/>
          </a:bodyPr>
          <a:lstStyle/>
          <a:p>
            <a:pPr algn="r"/>
            <a:r>
              <a:rPr lang="en-US" sz="4400" b="1" baseline="30000" dirty="0" smtClean="0">
                <a:solidFill>
                  <a:schemeClr val="bg1"/>
                </a:solidFill>
              </a:rPr>
              <a:t>Revelation 22:12-17</a:t>
            </a:r>
            <a:r>
              <a:rPr lang="en-US" sz="4400" b="1" dirty="0" smtClean="0">
                <a:solidFill>
                  <a:schemeClr val="bg1"/>
                </a:solidFill>
              </a:rPr>
              <a:t> </a:t>
            </a:r>
            <a:endParaRPr lang="en-US" sz="4400" b="1" dirty="0">
              <a:solidFill>
                <a:schemeClr val="bg1"/>
              </a:solidFill>
            </a:endParaRPr>
          </a:p>
        </p:txBody>
      </p:sp>
      <p:sp>
        <p:nvSpPr>
          <p:cNvPr id="5" name="TextBox 4"/>
          <p:cNvSpPr txBox="1"/>
          <p:nvPr/>
        </p:nvSpPr>
        <p:spPr>
          <a:xfrm>
            <a:off x="0" y="0"/>
            <a:ext cx="9126271" cy="5078313"/>
          </a:xfrm>
          <a:prstGeom prst="rect">
            <a:avLst/>
          </a:prstGeom>
          <a:noFill/>
        </p:spPr>
        <p:txBody>
          <a:bodyPr wrap="square" rtlCol="0">
            <a:spAutoFit/>
          </a:bodyPr>
          <a:lstStyle/>
          <a:p>
            <a:pPr algn="ctr"/>
            <a:r>
              <a:rPr lang="en-US" sz="3600" b="1" dirty="0">
                <a:solidFill>
                  <a:schemeClr val="bg1"/>
                </a:solidFill>
              </a:rPr>
              <a:t>12 "Look, I am coming soon, and my reward is with me to repay each person according to his work. 13 I am the Alpha and the Omega, the first and the last, the beginning and the end. 14 "Blessed are those who wash their robes, so that they may have the right to the tree of life and may enter the city by the gates. 15 Outside are the dogs, the sorcerers, the sexually immoral, the murderers, the idolaters, </a:t>
            </a:r>
            <a:endParaRPr lang="en-US" sz="3600" dirty="0">
              <a:solidFill>
                <a:schemeClr val="bg1"/>
              </a:solidFill>
            </a:endParaRPr>
          </a:p>
        </p:txBody>
      </p:sp>
    </p:spTree>
    <p:extLst>
      <p:ext uri="{BB962C8B-B14F-4D97-AF65-F5344CB8AC3E}">
        <p14:creationId xmlns:p14="http://schemas.microsoft.com/office/powerpoint/2010/main" val="2019797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778" b="44815"/>
          <a:stretch/>
        </p:blipFill>
        <p:spPr>
          <a:xfrm>
            <a:off x="0" y="787400"/>
            <a:ext cx="9126271" cy="60706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r="37778" b="62478"/>
          <a:stretch/>
        </p:blipFill>
        <p:spPr>
          <a:xfrm>
            <a:off x="1" y="0"/>
            <a:ext cx="9111915" cy="4889500"/>
          </a:xfrm>
          <a:prstGeom prst="rect">
            <a:avLst/>
          </a:prstGeom>
        </p:spPr>
      </p:pic>
      <p:sp>
        <p:nvSpPr>
          <p:cNvPr id="5" name="TextBox 4"/>
          <p:cNvSpPr txBox="1"/>
          <p:nvPr/>
        </p:nvSpPr>
        <p:spPr>
          <a:xfrm>
            <a:off x="0" y="0"/>
            <a:ext cx="9126271" cy="5078313"/>
          </a:xfrm>
          <a:prstGeom prst="rect">
            <a:avLst/>
          </a:prstGeom>
          <a:noFill/>
        </p:spPr>
        <p:txBody>
          <a:bodyPr wrap="square" rtlCol="0">
            <a:spAutoFit/>
          </a:bodyPr>
          <a:lstStyle/>
          <a:p>
            <a:pPr algn="ctr"/>
            <a:r>
              <a:rPr lang="en-US" sz="3600" b="1" dirty="0" smtClean="0">
                <a:solidFill>
                  <a:schemeClr val="bg1"/>
                </a:solidFill>
              </a:rPr>
              <a:t>and </a:t>
            </a:r>
            <a:r>
              <a:rPr lang="en-US" sz="3600" b="1" dirty="0">
                <a:solidFill>
                  <a:schemeClr val="bg1"/>
                </a:solidFill>
              </a:rPr>
              <a:t>everyone who loves and practices falsehood. 16 "I, Jesus, have sent my angel to attest these things to you for the churches. </a:t>
            </a:r>
            <a:endParaRPr lang="en-US" sz="3600" b="1" dirty="0" smtClean="0">
              <a:solidFill>
                <a:schemeClr val="bg1"/>
              </a:solidFill>
            </a:endParaRPr>
          </a:p>
          <a:p>
            <a:pPr algn="ctr"/>
            <a:r>
              <a:rPr lang="en-US" sz="3600" b="1" dirty="0" smtClean="0">
                <a:solidFill>
                  <a:schemeClr val="bg1"/>
                </a:solidFill>
              </a:rPr>
              <a:t>I </a:t>
            </a:r>
            <a:r>
              <a:rPr lang="en-US" sz="3600" b="1" dirty="0">
                <a:solidFill>
                  <a:schemeClr val="bg1"/>
                </a:solidFill>
              </a:rPr>
              <a:t>am the root and descendant of David, the bright morning star</a:t>
            </a:r>
            <a:r>
              <a:rPr lang="en-US" sz="3600" b="1" dirty="0" smtClean="0">
                <a:solidFill>
                  <a:schemeClr val="bg1"/>
                </a:solidFill>
              </a:rPr>
              <a:t>.“ 17 </a:t>
            </a:r>
            <a:r>
              <a:rPr lang="en-US" sz="3600" b="1" dirty="0">
                <a:solidFill>
                  <a:schemeClr val="bg1"/>
                </a:solidFill>
              </a:rPr>
              <a:t>Both the Spirit and the bride say, "Come!" Let anyone who hears, say, "Come!" Let the one who is thirsty come. Let the one who desires take the water of life as a gift. </a:t>
            </a:r>
            <a:endParaRPr lang="en-US" sz="3600" dirty="0">
              <a:solidFill>
                <a:schemeClr val="bg1"/>
              </a:solidFill>
            </a:endParaRPr>
          </a:p>
        </p:txBody>
      </p:sp>
      <p:sp>
        <p:nvSpPr>
          <p:cNvPr id="6" name="TextBox 5"/>
          <p:cNvSpPr txBox="1"/>
          <p:nvPr/>
        </p:nvSpPr>
        <p:spPr>
          <a:xfrm>
            <a:off x="4902200" y="6184900"/>
            <a:ext cx="3873500" cy="769441"/>
          </a:xfrm>
          <a:prstGeom prst="rect">
            <a:avLst/>
          </a:prstGeom>
          <a:noFill/>
        </p:spPr>
        <p:txBody>
          <a:bodyPr wrap="square" rtlCol="0">
            <a:spAutoFit/>
          </a:bodyPr>
          <a:lstStyle/>
          <a:p>
            <a:pPr algn="r"/>
            <a:r>
              <a:rPr lang="en-US" sz="4400" b="1" baseline="30000" dirty="0" smtClean="0">
                <a:solidFill>
                  <a:schemeClr val="bg1"/>
                </a:solidFill>
              </a:rPr>
              <a:t>Revelation 22:12-17</a:t>
            </a:r>
            <a:r>
              <a:rPr lang="en-US" sz="4400" b="1" dirty="0" smtClean="0">
                <a:solidFill>
                  <a:schemeClr val="bg1"/>
                </a:solidFill>
              </a:rPr>
              <a:t> </a:t>
            </a:r>
            <a:endParaRPr lang="en-US" sz="4400" b="1" dirty="0">
              <a:solidFill>
                <a:schemeClr val="bg1"/>
              </a:solidFill>
            </a:endParaRPr>
          </a:p>
        </p:txBody>
      </p:sp>
    </p:spTree>
    <p:extLst>
      <p:ext uri="{BB962C8B-B14F-4D97-AF65-F5344CB8AC3E}">
        <p14:creationId xmlns:p14="http://schemas.microsoft.com/office/powerpoint/2010/main" val="278341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073"/>
            <a:ext cx="91440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7837"/>
          <a:stretch/>
        </p:blipFill>
        <p:spPr bwMode="auto">
          <a:xfrm>
            <a:off x="0" y="0"/>
            <a:ext cx="9144000" cy="5422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1600"/>
            <a:ext cx="9042400" cy="4924425"/>
          </a:xfrm>
          <a:prstGeom prst="rect">
            <a:avLst/>
          </a:prstGeom>
          <a:noFill/>
        </p:spPr>
        <p:txBody>
          <a:bodyPr wrap="square" rtlCol="0">
            <a:spAutoFit/>
          </a:bodyPr>
          <a:lstStyle/>
          <a:p>
            <a:pPr algn="ctr"/>
            <a:r>
              <a:rPr lang="en-US" sz="3600" dirty="0">
                <a:solidFill>
                  <a:schemeClr val="bg1"/>
                </a:solidFill>
              </a:rPr>
              <a:t>2 Timothy 3:16-17 (</a:t>
            </a:r>
            <a:r>
              <a:rPr lang="en-US" sz="3600" dirty="0" smtClean="0">
                <a:solidFill>
                  <a:schemeClr val="bg1"/>
                </a:solidFill>
              </a:rPr>
              <a:t>NLT) </a:t>
            </a:r>
            <a:endParaRPr lang="en-US" sz="1200" dirty="0" smtClean="0">
              <a:solidFill>
                <a:schemeClr val="bg1"/>
              </a:solidFill>
            </a:endParaRPr>
          </a:p>
          <a:p>
            <a:pPr algn="ctr"/>
            <a:r>
              <a:rPr lang="en-US" sz="1200" dirty="0">
                <a:solidFill>
                  <a:schemeClr val="bg1"/>
                </a:solidFill>
              </a:rPr>
              <a:t/>
            </a:r>
            <a:br>
              <a:rPr lang="en-US" sz="1200" dirty="0">
                <a:solidFill>
                  <a:schemeClr val="bg1"/>
                </a:solidFill>
              </a:rPr>
            </a:br>
            <a:r>
              <a:rPr lang="en-US" sz="3800" b="1" baseline="30000" dirty="0" smtClean="0">
                <a:solidFill>
                  <a:schemeClr val="bg1"/>
                </a:solidFill>
              </a:rPr>
              <a:t>16</a:t>
            </a:r>
            <a:r>
              <a:rPr lang="en-US" sz="3800" b="1" dirty="0">
                <a:solidFill>
                  <a:schemeClr val="bg1"/>
                </a:solidFill>
              </a:rPr>
              <a:t> All Scripture is inspired by God and is useful to teach us what is true and to make us realize what is wrong in our lives. It corrects us when we are wrong and teaches us to do what is right. </a:t>
            </a:r>
            <a:r>
              <a:rPr lang="en-US" sz="3800" b="1" baseline="30000" dirty="0" smtClean="0">
                <a:solidFill>
                  <a:schemeClr val="bg1"/>
                </a:solidFill>
              </a:rPr>
              <a:t>17</a:t>
            </a:r>
            <a:r>
              <a:rPr lang="en-US" sz="3800" b="1" dirty="0">
                <a:solidFill>
                  <a:schemeClr val="bg1"/>
                </a:solidFill>
              </a:rPr>
              <a:t> God uses it to prepare and equip his people to do every good work. </a:t>
            </a:r>
          </a:p>
        </p:txBody>
      </p:sp>
    </p:spTree>
    <p:extLst>
      <p:ext uri="{BB962C8B-B14F-4D97-AF65-F5344CB8AC3E}">
        <p14:creationId xmlns:p14="http://schemas.microsoft.com/office/powerpoint/2010/main" val="3105608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9825" b="33100"/>
          <a:stretch/>
        </p:blipFill>
        <p:spPr>
          <a:xfrm>
            <a:off x="-1" y="-1"/>
            <a:ext cx="9154097" cy="6858001"/>
          </a:xfrm>
          <a:prstGeom prst="rect">
            <a:avLst/>
          </a:prstGeom>
        </p:spPr>
      </p:pic>
    </p:spTree>
    <p:extLst>
      <p:ext uri="{BB962C8B-B14F-4D97-AF65-F5344CB8AC3E}">
        <p14:creationId xmlns:p14="http://schemas.microsoft.com/office/powerpoint/2010/main" val="298300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Col.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90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07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C0000"/>
        </a:solidFill>
        <a:effectLst/>
      </p:bgPr>
    </p:bg>
    <p:spTree>
      <p:nvGrpSpPr>
        <p:cNvPr id="1" name=""/>
        <p:cNvGrpSpPr/>
        <p:nvPr/>
      </p:nvGrpSpPr>
      <p:grpSpPr>
        <a:xfrm>
          <a:off x="0" y="0"/>
          <a:ext cx="0" cy="0"/>
          <a:chOff x="0" y="0"/>
          <a:chExt cx="0" cy="0"/>
        </a:xfrm>
      </p:grpSpPr>
      <p:pic>
        <p:nvPicPr>
          <p:cNvPr id="27650" name="Picture 2" descr="Image result for Lord's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385011"/>
            <a:ext cx="6068762" cy="606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8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ightly Dividing the Physical and Spiritual Realms (devotional)  (beige) - 2 Timothy 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ightly Dividing the Physical and Spiritual Realms (devotional)  (beige) - 2 Timothy 2:15"/>
          <p:cNvPicPr>
            <a:picLocks noChangeAspect="1" noChangeArrowheads="1"/>
          </p:cNvPicPr>
          <p:nvPr/>
        </p:nvPicPr>
        <p:blipFill rotWithShape="1">
          <a:blip r:embed="rId2">
            <a:extLst>
              <a:ext uri="{28A0092B-C50C-407E-A947-70E740481C1C}">
                <a14:useLocalDpi xmlns:a14="http://schemas.microsoft.com/office/drawing/2010/main" val="0"/>
              </a:ext>
            </a:extLst>
          </a:blip>
          <a:srcRect l="61667" t="85185" r="139" b="6111"/>
          <a:stretch/>
        </p:blipFill>
        <p:spPr bwMode="auto">
          <a:xfrm>
            <a:off x="5651500" y="5854700"/>
            <a:ext cx="3492500" cy="10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2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first step in discerning God’s will for my life is to</a:t>
            </a:r>
            <a:r>
              <a:rPr lang="en-US" sz="3600" dirty="0" smtClean="0"/>
              <a:t>….</a:t>
            </a:r>
            <a:endParaRPr lang="en-US" sz="3600" dirty="0"/>
          </a:p>
        </p:txBody>
      </p:sp>
      <p:sp>
        <p:nvSpPr>
          <p:cNvPr id="5" name="TextBox 4"/>
          <p:cNvSpPr txBox="1"/>
          <p:nvPr/>
        </p:nvSpPr>
        <p:spPr>
          <a:xfrm>
            <a:off x="0" y="4763864"/>
            <a:ext cx="9080500" cy="1661993"/>
          </a:xfrm>
          <a:prstGeom prst="rect">
            <a:avLst/>
          </a:prstGeom>
          <a:noFill/>
        </p:spPr>
        <p:txBody>
          <a:bodyPr wrap="square" rtlCol="0">
            <a:spAutoFit/>
          </a:bodyPr>
          <a:lstStyle/>
          <a:p>
            <a:pPr marL="514350" indent="-514350" algn="ctr">
              <a:lnSpc>
                <a:spcPct val="150000"/>
              </a:lnSpc>
              <a:buAutoNum type="arabicPeriod"/>
            </a:pPr>
            <a:r>
              <a:rPr lang="en-US" sz="3400" b="1" dirty="0" smtClean="0">
                <a:solidFill>
                  <a:srgbClr val="FFF7E1"/>
                </a:solidFill>
                <a:latin typeface="Arial Black" panose="020B0A04020102020204" pitchFamily="34" charset="0"/>
              </a:rPr>
              <a:t>Acknowledge </a:t>
            </a:r>
            <a:r>
              <a:rPr lang="en-US" sz="3400" b="1" dirty="0">
                <a:solidFill>
                  <a:srgbClr val="FFF7E1"/>
                </a:solidFill>
                <a:latin typeface="Arial Black" panose="020B0A04020102020204" pitchFamily="34" charset="0"/>
              </a:rPr>
              <a:t>the </a:t>
            </a:r>
            <a:endParaRPr lang="en-US" sz="3400" b="1" dirty="0" smtClean="0">
              <a:solidFill>
                <a:srgbClr val="FFF7E1"/>
              </a:solidFill>
              <a:latin typeface="Arial Black" panose="020B0A04020102020204" pitchFamily="34" charset="0"/>
            </a:endParaRPr>
          </a:p>
          <a:p>
            <a:pPr algn="ctr">
              <a:lnSpc>
                <a:spcPct val="150000"/>
              </a:lnSpc>
            </a:pPr>
            <a:r>
              <a:rPr lang="en-US" sz="3400" b="1" dirty="0" smtClean="0">
                <a:solidFill>
                  <a:srgbClr val="FFF7E1"/>
                </a:solidFill>
                <a:latin typeface="Arial Black" panose="020B0A04020102020204" pitchFamily="34" charset="0"/>
              </a:rPr>
              <a:t>Necessity of </a:t>
            </a:r>
            <a:r>
              <a:rPr lang="en-US" sz="3400" b="1" u="sng" dirty="0" smtClean="0">
                <a:solidFill>
                  <a:srgbClr val="FFF7E1"/>
                </a:solidFill>
                <a:latin typeface="Arial Black" panose="020B0A04020102020204" pitchFamily="34" charset="0"/>
              </a:rPr>
              <a:t>FAITH</a:t>
            </a:r>
            <a:endParaRPr lang="en-US" sz="3400" u="sng" dirty="0">
              <a:solidFill>
                <a:srgbClr val="FFF7E1"/>
              </a:solidFill>
              <a:latin typeface="Arial Black" panose="020B0A04020102020204" pitchFamily="34" charset="0"/>
            </a:endParaRPr>
          </a:p>
        </p:txBody>
      </p:sp>
    </p:spTree>
    <p:extLst>
      <p:ext uri="{BB962C8B-B14F-4D97-AF65-F5344CB8AC3E}">
        <p14:creationId xmlns:p14="http://schemas.microsoft.com/office/powerpoint/2010/main" val="143590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green and blue bib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1"/>
            <a:ext cx="9144000" cy="520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green and blue bib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57876"/>
          <a:stretch/>
        </p:blipFill>
        <p:spPr bwMode="auto">
          <a:xfrm>
            <a:off x="0" y="0"/>
            <a:ext cx="9144000"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4" y="1224230"/>
            <a:ext cx="9144000" cy="1323439"/>
          </a:xfrm>
          <a:prstGeom prst="rect">
            <a:avLst/>
          </a:prstGeom>
          <a:noFill/>
        </p:spPr>
        <p:txBody>
          <a:bodyPr wrap="square" rtlCol="0">
            <a:spAutoFit/>
          </a:bodyPr>
          <a:lstStyle/>
          <a:p>
            <a:pPr algn="ctr"/>
            <a:r>
              <a:rPr lang="en-US" sz="4000" b="1" dirty="0">
                <a:solidFill>
                  <a:schemeClr val="bg1"/>
                </a:solidFill>
              </a:rPr>
              <a:t>We should never pursue the Lord’s will above pursuing </a:t>
            </a:r>
            <a:r>
              <a:rPr lang="en-US" sz="4000" b="1" dirty="0" smtClean="0">
                <a:solidFill>
                  <a:schemeClr val="bg1"/>
                </a:solidFill>
              </a:rPr>
              <a:t>Him!</a:t>
            </a:r>
            <a:endParaRPr lang="en-US" sz="4000" b="1" dirty="0">
              <a:solidFill>
                <a:schemeClr val="bg1"/>
              </a:solidFill>
            </a:endParaRPr>
          </a:p>
        </p:txBody>
      </p:sp>
    </p:spTree>
    <p:extLst>
      <p:ext uri="{BB962C8B-B14F-4D97-AF65-F5344CB8AC3E}">
        <p14:creationId xmlns:p14="http://schemas.microsoft.com/office/powerpoint/2010/main" val="3307977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a:t>
            </a:r>
            <a:r>
              <a:rPr lang="en-US" sz="3600" dirty="0" smtClean="0"/>
              <a:t>second </a:t>
            </a:r>
            <a:r>
              <a:rPr lang="en-US" sz="3600" dirty="0"/>
              <a:t>step in discerning God’s will for my life is to</a:t>
            </a:r>
            <a:r>
              <a:rPr lang="en-US" sz="3600" dirty="0" smtClean="0"/>
              <a:t>….</a:t>
            </a:r>
            <a:endParaRPr lang="en-US" sz="3600" dirty="0"/>
          </a:p>
        </p:txBody>
      </p:sp>
      <p:sp>
        <p:nvSpPr>
          <p:cNvPr id="5" name="TextBox 4"/>
          <p:cNvSpPr txBox="1"/>
          <p:nvPr/>
        </p:nvSpPr>
        <p:spPr>
          <a:xfrm>
            <a:off x="0" y="4763864"/>
            <a:ext cx="9080500" cy="1661993"/>
          </a:xfrm>
          <a:prstGeom prst="rect">
            <a:avLst/>
          </a:prstGeom>
          <a:noFill/>
        </p:spPr>
        <p:txBody>
          <a:bodyPr wrap="square" rtlCol="0">
            <a:spAutoFit/>
          </a:bodyPr>
          <a:lstStyle/>
          <a:p>
            <a:pPr algn="ctr">
              <a:lnSpc>
                <a:spcPct val="150000"/>
              </a:lnSpc>
            </a:pPr>
            <a:r>
              <a:rPr lang="en-US" sz="3400" b="1" dirty="0" smtClean="0">
                <a:solidFill>
                  <a:srgbClr val="FFF7E1"/>
                </a:solidFill>
                <a:latin typeface="Arial Black" panose="020B0A04020102020204" pitchFamily="34" charset="0"/>
              </a:rPr>
              <a:t>2. Acknowledge </a:t>
            </a:r>
            <a:r>
              <a:rPr lang="en-US" sz="3400" b="1" dirty="0">
                <a:solidFill>
                  <a:srgbClr val="FFF7E1"/>
                </a:solidFill>
                <a:latin typeface="Arial Black" panose="020B0A04020102020204" pitchFamily="34" charset="0"/>
              </a:rPr>
              <a:t>the </a:t>
            </a:r>
            <a:endParaRPr lang="en-US" sz="3400" b="1" dirty="0" smtClean="0">
              <a:solidFill>
                <a:srgbClr val="FFF7E1"/>
              </a:solidFill>
              <a:latin typeface="Arial Black" panose="020B0A04020102020204" pitchFamily="34" charset="0"/>
            </a:endParaRPr>
          </a:p>
          <a:p>
            <a:pPr algn="ctr">
              <a:lnSpc>
                <a:spcPct val="150000"/>
              </a:lnSpc>
            </a:pPr>
            <a:r>
              <a:rPr lang="en-US" sz="3400" b="1" dirty="0" smtClean="0">
                <a:solidFill>
                  <a:srgbClr val="FFF7E1"/>
                </a:solidFill>
                <a:latin typeface="Arial Black" panose="020B0A04020102020204" pitchFamily="34" charset="0"/>
              </a:rPr>
              <a:t>Necessity of </a:t>
            </a:r>
            <a:r>
              <a:rPr lang="en-US" sz="3400" b="1" u="sng" dirty="0" smtClean="0">
                <a:solidFill>
                  <a:srgbClr val="FFF7E1"/>
                </a:solidFill>
                <a:latin typeface="Arial Black" panose="020B0A04020102020204" pitchFamily="34" charset="0"/>
              </a:rPr>
              <a:t>OBEDIENCE</a:t>
            </a:r>
            <a:endParaRPr lang="en-US" sz="3400" u="sng" dirty="0">
              <a:solidFill>
                <a:srgbClr val="FFF7E1"/>
              </a:solidFill>
              <a:latin typeface="Arial Black" panose="020B0A04020102020204" pitchFamily="34" charset="0"/>
            </a:endParaRPr>
          </a:p>
        </p:txBody>
      </p:sp>
    </p:spTree>
    <p:extLst>
      <p:ext uri="{BB962C8B-B14F-4D97-AF65-F5344CB8AC3E}">
        <p14:creationId xmlns:p14="http://schemas.microsoft.com/office/powerpoint/2010/main" val="132072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a:t>
            </a:r>
            <a:r>
              <a:rPr lang="en-US" sz="3600" dirty="0" smtClean="0"/>
              <a:t>second </a:t>
            </a:r>
            <a:r>
              <a:rPr lang="en-US" sz="3600" dirty="0"/>
              <a:t>step in discerning God’s will for my life is to</a:t>
            </a:r>
            <a:r>
              <a:rPr lang="en-US" sz="3600" dirty="0" smtClean="0"/>
              <a:t>….</a:t>
            </a:r>
            <a:endParaRPr lang="en-US" sz="3600" dirty="0"/>
          </a:p>
        </p:txBody>
      </p:sp>
      <p:pic>
        <p:nvPicPr>
          <p:cNvPr id="7172" name="Picture 4" descr="Image result for lUKE 6: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97355"/>
            <a:ext cx="9143999" cy="2360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lUKE 6:4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629" r="85547" b="21776"/>
          <a:stretch/>
        </p:blipFill>
        <p:spPr bwMode="auto">
          <a:xfrm>
            <a:off x="0" y="6251681"/>
            <a:ext cx="1321558" cy="627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497" y="3361030"/>
            <a:ext cx="354135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ln>
                <a:solidFill>
                  <a:schemeClr val="bg2"/>
                </a:solidFill>
                <a:effectLst>
                  <a:glow rad="139700">
                    <a:schemeClr val="accent3">
                      <a:satMod val="175000"/>
                      <a:alpha val="40000"/>
                    </a:schemeClr>
                  </a:glow>
                  <a:outerShdw blurRad="38100" dist="19050" dir="2700000" algn="tl" rotWithShape="0">
                    <a:schemeClr val="dk1">
                      <a:alpha val="40000"/>
                    </a:schemeClr>
                  </a:outerShdw>
                </a:effectLst>
              </a:rPr>
              <a:t>Obedience?</a:t>
            </a:r>
            <a:endParaRPr lang="en-US" sz="5400" b="0" cap="none" spc="0" dirty="0">
              <a:ln w="0">
                <a:solidFill>
                  <a:schemeClr val="tx1"/>
                </a:solidFill>
              </a:ln>
              <a:solidFill>
                <a:schemeClr val="bg2"/>
              </a:solidFill>
              <a:effectLst>
                <a:glow rad="139700">
                  <a:schemeClr val="accent3">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392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122" name="Picture 2" descr="Image result for concrete steps going up"/>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19688" r="388" b="19016"/>
          <a:stretch/>
        </p:blipFill>
        <p:spPr bwMode="auto">
          <a:xfrm>
            <a:off x="-38100" y="0"/>
            <a:ext cx="9182100" cy="44973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an about to go up step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14"/>
          <a:stretch/>
        </p:blipFill>
        <p:spPr bwMode="auto">
          <a:xfrm flipH="1">
            <a:off x="6296023" y="2187575"/>
            <a:ext cx="14382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735" y="0"/>
            <a:ext cx="203793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GOD’S</a:t>
            </a:r>
          </a:p>
          <a:p>
            <a:pPr algn="ctr"/>
            <a:r>
              <a:rPr lang="en-US" sz="5400" b="1" dirty="0" smtClean="0">
                <a:ln/>
                <a:solidFill>
                  <a:schemeClr val="accent3"/>
                </a:solidFill>
              </a:rPr>
              <a:t>WILL</a:t>
            </a:r>
            <a:endParaRPr lang="en-US" sz="5400" b="1" cap="none" spc="0" dirty="0">
              <a:ln/>
              <a:solidFill>
                <a:schemeClr val="accent3"/>
              </a:solidFill>
              <a:effectLst/>
            </a:endParaRPr>
          </a:p>
        </p:txBody>
      </p:sp>
      <p:sp>
        <p:nvSpPr>
          <p:cNvPr id="4" name="TextBox 3"/>
          <p:cNvSpPr txBox="1"/>
          <p:nvPr/>
        </p:nvSpPr>
        <p:spPr>
          <a:xfrm>
            <a:off x="2743200" y="477882"/>
            <a:ext cx="6337300" cy="1200329"/>
          </a:xfrm>
          <a:prstGeom prst="rect">
            <a:avLst/>
          </a:prstGeom>
          <a:noFill/>
        </p:spPr>
        <p:txBody>
          <a:bodyPr wrap="square" rtlCol="0">
            <a:spAutoFit/>
          </a:bodyPr>
          <a:lstStyle/>
          <a:p>
            <a:r>
              <a:rPr lang="en-US" sz="3600" dirty="0"/>
              <a:t>The </a:t>
            </a:r>
            <a:r>
              <a:rPr lang="en-US" sz="3600" dirty="0" smtClean="0"/>
              <a:t>third </a:t>
            </a:r>
            <a:r>
              <a:rPr lang="en-US" sz="3600" dirty="0"/>
              <a:t>step in discerning God’s will for my life is to</a:t>
            </a:r>
            <a:r>
              <a:rPr lang="en-US" sz="3600" dirty="0" smtClean="0"/>
              <a:t>….</a:t>
            </a:r>
            <a:endParaRPr lang="en-US" sz="3600" dirty="0"/>
          </a:p>
        </p:txBody>
      </p:sp>
      <p:sp>
        <p:nvSpPr>
          <p:cNvPr id="5" name="TextBox 4"/>
          <p:cNvSpPr txBox="1"/>
          <p:nvPr/>
        </p:nvSpPr>
        <p:spPr>
          <a:xfrm>
            <a:off x="0" y="4763864"/>
            <a:ext cx="9080500" cy="1661993"/>
          </a:xfrm>
          <a:prstGeom prst="rect">
            <a:avLst/>
          </a:prstGeom>
          <a:noFill/>
        </p:spPr>
        <p:txBody>
          <a:bodyPr wrap="square" rtlCol="0">
            <a:spAutoFit/>
          </a:bodyPr>
          <a:lstStyle/>
          <a:p>
            <a:pPr algn="ctr">
              <a:lnSpc>
                <a:spcPct val="150000"/>
              </a:lnSpc>
            </a:pPr>
            <a:r>
              <a:rPr lang="en-US" sz="3400" b="1" dirty="0" smtClean="0">
                <a:solidFill>
                  <a:srgbClr val="FFF7E1"/>
                </a:solidFill>
                <a:latin typeface="Arial Black" panose="020B0A04020102020204" pitchFamily="34" charset="0"/>
              </a:rPr>
              <a:t>3. Acknowledge </a:t>
            </a:r>
            <a:r>
              <a:rPr lang="en-US" sz="3400" b="1" dirty="0">
                <a:solidFill>
                  <a:srgbClr val="FFF7E1"/>
                </a:solidFill>
                <a:latin typeface="Arial Black" panose="020B0A04020102020204" pitchFamily="34" charset="0"/>
              </a:rPr>
              <a:t>the </a:t>
            </a:r>
            <a:endParaRPr lang="en-US" sz="3400" b="1" dirty="0" smtClean="0">
              <a:solidFill>
                <a:srgbClr val="FFF7E1"/>
              </a:solidFill>
              <a:latin typeface="Arial Black" panose="020B0A04020102020204" pitchFamily="34" charset="0"/>
            </a:endParaRPr>
          </a:p>
          <a:p>
            <a:pPr algn="ctr">
              <a:lnSpc>
                <a:spcPct val="150000"/>
              </a:lnSpc>
            </a:pPr>
            <a:r>
              <a:rPr lang="en-US" sz="3400" b="1" dirty="0" smtClean="0">
                <a:solidFill>
                  <a:srgbClr val="FFF7E1"/>
                </a:solidFill>
                <a:latin typeface="Arial Black" panose="020B0A04020102020204" pitchFamily="34" charset="0"/>
              </a:rPr>
              <a:t>Need for </a:t>
            </a:r>
            <a:r>
              <a:rPr lang="en-US" sz="3400" b="1" u="sng" dirty="0" smtClean="0">
                <a:solidFill>
                  <a:srgbClr val="FFF7E1"/>
                </a:solidFill>
                <a:latin typeface="Arial Black" panose="020B0A04020102020204" pitchFamily="34" charset="0"/>
              </a:rPr>
              <a:t>WISDOM!</a:t>
            </a:r>
            <a:endParaRPr lang="en-US" sz="3400" u="sng" dirty="0">
              <a:solidFill>
                <a:srgbClr val="FFF7E1"/>
              </a:solidFill>
              <a:latin typeface="Arial Black" panose="020B0A04020102020204" pitchFamily="34" charset="0"/>
            </a:endParaRPr>
          </a:p>
        </p:txBody>
      </p:sp>
    </p:spTree>
    <p:extLst>
      <p:ext uri="{BB962C8B-B14F-4D97-AF65-F5344CB8AC3E}">
        <p14:creationId xmlns:p14="http://schemas.microsoft.com/office/powerpoint/2010/main" val="225639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3058</TotalTime>
  <Words>471</Words>
  <Application>Microsoft Office PowerPoint</Application>
  <PresentationFormat>On-screen Show (4:3)</PresentationFormat>
  <Paragraphs>61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Corbel</vt:lpstr>
      <vt:lpstr>DK Cool Crayon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27</cp:revision>
  <cp:lastPrinted>2019-12-01T15:36:58Z</cp:lastPrinted>
  <dcterms:created xsi:type="dcterms:W3CDTF">2019-11-27T20:15:03Z</dcterms:created>
  <dcterms:modified xsi:type="dcterms:W3CDTF">2019-12-01T15:47:56Z</dcterms:modified>
</cp:coreProperties>
</file>