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60" r:id="rId2"/>
    <p:sldId id="256" r:id="rId3"/>
    <p:sldId id="272" r:id="rId4"/>
    <p:sldId id="266" r:id="rId5"/>
    <p:sldId id="264" r:id="rId6"/>
    <p:sldId id="263" r:id="rId7"/>
    <p:sldId id="267" r:id="rId8"/>
    <p:sldId id="268" r:id="rId9"/>
    <p:sldId id="269" r:id="rId10"/>
    <p:sldId id="270" r:id="rId11"/>
    <p:sldId id="273" r:id="rId12"/>
    <p:sldId id="265" r:id="rId13"/>
    <p:sldId id="275" r:id="rId14"/>
    <p:sldId id="276" r:id="rId15"/>
    <p:sldId id="277" r:id="rId16"/>
    <p:sldId id="279" r:id="rId17"/>
    <p:sldId id="280" r:id="rId18"/>
    <p:sldId id="281" r:id="rId19"/>
    <p:sldId id="278" r:id="rId20"/>
    <p:sldId id="261" r:id="rId21"/>
    <p:sldId id="288" r:id="rId22"/>
    <p:sldId id="289" r:id="rId23"/>
    <p:sldId id="290" r:id="rId24"/>
    <p:sldId id="282" r:id="rId25"/>
    <p:sldId id="283" r:id="rId26"/>
    <p:sldId id="284" r:id="rId27"/>
    <p:sldId id="285" r:id="rId28"/>
    <p:sldId id="286" r:id="rId29"/>
    <p:sldId id="287" r:id="rId30"/>
    <p:sldId id="257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B1B51"/>
    <a:srgbClr val="180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120D9-6580-4B80-B61E-405349C7B73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D5727-5637-4D9B-984D-BF5ED9C31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8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9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6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0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02BB-153E-467E-9266-66B648A98C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B35D28B-A74B-466B-B1DD-B58AA9E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9150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" y="288304"/>
            <a:ext cx="9143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REASON TO KNEEL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3580" y="1211634"/>
            <a:ext cx="3557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Ephesians 3:14-21</a:t>
            </a:r>
          </a:p>
        </p:txBody>
      </p:sp>
    </p:spTree>
    <p:extLst>
      <p:ext uri="{BB962C8B-B14F-4D97-AF65-F5344CB8AC3E}">
        <p14:creationId xmlns:p14="http://schemas.microsoft.com/office/powerpoint/2010/main" val="217274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32" y="304799"/>
            <a:ext cx="89595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/>
              <a:t>17 </a:t>
            </a:r>
            <a:r>
              <a:rPr lang="en-US" sz="4000" dirty="0"/>
              <a:t> that Christ may dwell in your hearts through faith; that you, being rooted and grounded in love, </a:t>
            </a:r>
            <a:r>
              <a:rPr lang="en-US" sz="4000" baseline="30000" dirty="0"/>
              <a:t>18 </a:t>
            </a:r>
            <a:r>
              <a:rPr lang="en-US" sz="4000" dirty="0"/>
              <a:t> may be able to comprehend with all the saints what </a:t>
            </a:r>
            <a:r>
              <a:rPr lang="en-US" sz="4000" i="1" dirty="0"/>
              <a:t>is</a:t>
            </a:r>
            <a:r>
              <a:rPr lang="en-US" sz="4000" dirty="0"/>
              <a:t> the width and length and depth and height of God’s love </a:t>
            </a:r>
            <a:r>
              <a:rPr lang="en-US" sz="4000" baseline="30000" dirty="0"/>
              <a:t>19 </a:t>
            </a:r>
            <a:r>
              <a:rPr lang="en-US" sz="4000" dirty="0"/>
              <a:t> and know Christ’s love that surpasses knowledge; so that you may be filled with all the fullness of God.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Ephesians </a:t>
            </a:r>
            <a:r>
              <a:rPr lang="en-US" sz="2800" b="1" dirty="0">
                <a:solidFill>
                  <a:schemeClr val="bg1"/>
                </a:solidFill>
              </a:rPr>
              <a:t>(NKJV)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0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phesians 3: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476"/>
          <a:stretch/>
        </p:blipFill>
        <p:spPr bwMode="auto">
          <a:xfrm>
            <a:off x="625642" y="433137"/>
            <a:ext cx="5614737" cy="51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phesians 3: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0" r="8167"/>
          <a:stretch/>
        </p:blipFill>
        <p:spPr bwMode="auto">
          <a:xfrm>
            <a:off x="6192253" y="433137"/>
            <a:ext cx="2047469" cy="51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7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reason to kneel">
            <a:extLst>
              <a:ext uri="{FF2B5EF4-FFF2-40B4-BE49-F238E27FC236}">
                <a16:creationId xmlns:a16="http://schemas.microsoft.com/office/drawing/2014/main" id="{20A13780-4917-4F81-B082-D96C6BD9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7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046D7-3EEC-4560-B94D-89F8BC596ED8}"/>
              </a:ext>
            </a:extLst>
          </p:cNvPr>
          <p:cNvSpPr txBox="1"/>
          <p:nvPr/>
        </p:nvSpPr>
        <p:spPr>
          <a:xfrm>
            <a:off x="7672717" y="5142609"/>
            <a:ext cx="888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747613"/>
            <a:ext cx="91439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6522" y="5483586"/>
            <a:ext cx="5935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What is Paul’s reason for kneeling?</a:t>
            </a:r>
          </a:p>
        </p:txBody>
      </p:sp>
    </p:spTree>
    <p:extLst>
      <p:ext uri="{BB962C8B-B14F-4D97-AF65-F5344CB8AC3E}">
        <p14:creationId xmlns:p14="http://schemas.microsoft.com/office/powerpoint/2010/main" val="123034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9150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" y="288304"/>
            <a:ext cx="9143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COME, LET US WORSHIP AND BOW DOWN, LET US KNEEL BEFORE THE LORD OUR MAKER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219" y="2515600"/>
            <a:ext cx="2448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PSALM 95:6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40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MEANING OF THE WORD W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1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E MEANING OF THE WORD WORS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1389" r="2708" b="20463"/>
          <a:stretch/>
        </p:blipFill>
        <p:spPr bwMode="auto">
          <a:xfrm>
            <a:off x="-1" y="0"/>
            <a:ext cx="9144001" cy="61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8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reason to kneel">
            <a:extLst>
              <a:ext uri="{FF2B5EF4-FFF2-40B4-BE49-F238E27FC236}">
                <a16:creationId xmlns:a16="http://schemas.microsoft.com/office/drawing/2014/main" id="{20A13780-4917-4F81-B082-D96C6BD9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7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046D7-3EEC-4560-B94D-89F8BC596ED8}"/>
              </a:ext>
            </a:extLst>
          </p:cNvPr>
          <p:cNvSpPr txBox="1"/>
          <p:nvPr/>
        </p:nvSpPr>
        <p:spPr>
          <a:xfrm>
            <a:off x="7672717" y="5142609"/>
            <a:ext cx="888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747613"/>
            <a:ext cx="91439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57011"/>
            <a:ext cx="9144000" cy="19009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652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Kneeling can be a demonstration of humility.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 declaration of God’s supremacy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72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reason to kneel">
            <a:extLst>
              <a:ext uri="{FF2B5EF4-FFF2-40B4-BE49-F238E27FC236}">
                <a16:creationId xmlns:a16="http://schemas.microsoft.com/office/drawing/2014/main" id="{20A13780-4917-4F81-B082-D96C6BD9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7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046D7-3EEC-4560-B94D-89F8BC596ED8}"/>
              </a:ext>
            </a:extLst>
          </p:cNvPr>
          <p:cNvSpPr txBox="1"/>
          <p:nvPr/>
        </p:nvSpPr>
        <p:spPr>
          <a:xfrm>
            <a:off x="7672717" y="5142609"/>
            <a:ext cx="888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747613"/>
            <a:ext cx="91439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57011"/>
            <a:ext cx="9144000" cy="19009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652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demonstration of submission to God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 A sign of deference – a symbol of reverence</a:t>
            </a:r>
          </a:p>
        </p:txBody>
      </p:sp>
    </p:spTree>
    <p:extLst>
      <p:ext uri="{BB962C8B-B14F-4D97-AF65-F5344CB8AC3E}">
        <p14:creationId xmlns:p14="http://schemas.microsoft.com/office/powerpoint/2010/main" val="86508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reason to kneel">
            <a:extLst>
              <a:ext uri="{FF2B5EF4-FFF2-40B4-BE49-F238E27FC236}">
                <a16:creationId xmlns:a16="http://schemas.microsoft.com/office/drawing/2014/main" id="{20A13780-4917-4F81-B082-D96C6BD9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7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046D7-3EEC-4560-B94D-89F8BC596ED8}"/>
              </a:ext>
            </a:extLst>
          </p:cNvPr>
          <p:cNvSpPr txBox="1"/>
          <p:nvPr/>
        </p:nvSpPr>
        <p:spPr>
          <a:xfrm>
            <a:off x="7672717" y="5142609"/>
            <a:ext cx="888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747613"/>
            <a:ext cx="91439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57011"/>
            <a:ext cx="9144000" cy="19009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352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 demonstration of one’s sincerity!</a:t>
            </a:r>
          </a:p>
        </p:txBody>
      </p:sp>
    </p:spTree>
    <p:extLst>
      <p:ext uri="{BB962C8B-B14F-4D97-AF65-F5344CB8AC3E}">
        <p14:creationId xmlns:p14="http://schemas.microsoft.com/office/powerpoint/2010/main" val="30635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mbers 20: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7" b="9193"/>
          <a:stretch/>
        </p:blipFill>
        <p:spPr bwMode="auto">
          <a:xfrm>
            <a:off x="0" y="0"/>
            <a:ext cx="9144000" cy="61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umbers 20: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1" t="39936" r="21328" b="54412"/>
          <a:stretch/>
        </p:blipFill>
        <p:spPr bwMode="auto">
          <a:xfrm>
            <a:off x="7683690" y="2374710"/>
            <a:ext cx="586854" cy="3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0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43501"/>
            <a:ext cx="9144000" cy="952499"/>
          </a:xfrm>
          <a:prstGeom prst="rect">
            <a:avLst/>
          </a:prstGeom>
          <a:solidFill>
            <a:srgbClr val="1B1B5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52499"/>
          </a:xfrm>
          <a:prstGeom prst="rect">
            <a:avLst/>
          </a:prstGeom>
          <a:solidFill>
            <a:srgbClr val="1B1B5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0" name="Picture 4" descr="Image result for Ephesians 3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2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5534561"/>
            <a:ext cx="914399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Is your prayer intended to be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 declaration of adoration?</a:t>
            </a:r>
          </a:p>
        </p:txBody>
      </p:sp>
    </p:spTree>
    <p:extLst>
      <p:ext uri="{BB962C8B-B14F-4D97-AF65-F5344CB8AC3E}">
        <p14:creationId xmlns:p14="http://schemas.microsoft.com/office/powerpoint/2010/main" val="394125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 Chron. 23: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6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2 Samuel 7: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143374"/>
            <a:ext cx="768138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4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</a:rPr>
              <a:t> 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</a:rPr>
              <a:t> 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94" y="822961"/>
            <a:ext cx="8190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663300"/>
                </a:solidFill>
              </a:rPr>
              <a:t>John 17:1 </a:t>
            </a:r>
            <a:endParaRPr lang="en-US" sz="8000" b="1" dirty="0" smtClean="0">
              <a:solidFill>
                <a:srgbClr val="663300"/>
              </a:solidFill>
            </a:endParaRPr>
          </a:p>
          <a:p>
            <a:pPr algn="ctr"/>
            <a:r>
              <a:rPr lang="en-US" sz="4000" dirty="0" smtClean="0"/>
              <a:t>Jesus </a:t>
            </a:r>
            <a:r>
              <a:rPr lang="en-US" sz="4000" dirty="0"/>
              <a:t>spoke these words, lifted up His eyes to heaven, and said: "Father, the hour has come. Glorify Your Son, that Your Son also may glorify You, </a:t>
            </a:r>
          </a:p>
        </p:txBody>
      </p:sp>
    </p:spTree>
    <p:extLst>
      <p:ext uri="{BB962C8B-B14F-4D97-AF65-F5344CB8AC3E}">
        <p14:creationId xmlns:p14="http://schemas.microsoft.com/office/powerpoint/2010/main" val="66550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6"/>
          <a:stretch/>
        </p:blipFill>
        <p:spPr>
          <a:xfrm>
            <a:off x="0" y="-16934"/>
            <a:ext cx="9144000" cy="61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ray without cea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ray without ceas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7" t="58102" r="35079" b="38055"/>
          <a:stretch/>
        </p:blipFill>
        <p:spPr bwMode="auto">
          <a:xfrm>
            <a:off x="3222769" y="3507474"/>
            <a:ext cx="2645768" cy="4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4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unse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34" y="423080"/>
            <a:ext cx="9132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It really comes down to what one’s intentions are. 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9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unse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34" y="0"/>
            <a:ext cx="913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Prayer can be an expression of dependency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Prayer can be an expression of worship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Prayer can be an expression of surrender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Prayer can be an expression of humility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Prayer can be just a casual conversation and exchange of thoughts…</a:t>
            </a:r>
          </a:p>
        </p:txBody>
      </p:sp>
    </p:spTree>
    <p:extLst>
      <p:ext uri="{BB962C8B-B14F-4D97-AF65-F5344CB8AC3E}">
        <p14:creationId xmlns:p14="http://schemas.microsoft.com/office/powerpoint/2010/main" val="85945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what are your inten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0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0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phesians 3:8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3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9E8C483-366F-4010-8D2F-451EB5E7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40" y="701410"/>
            <a:ext cx="5701399" cy="5701399"/>
          </a:xfrm>
          <a:prstGeom prst="rect">
            <a:avLst/>
          </a:prstGeom>
        </p:spPr>
      </p:pic>
      <p:pic>
        <p:nvPicPr>
          <p:cNvPr id="7" name="Picture 6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91B52DF4-E6A7-4EB4-BAF1-8DA97623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4" t="8104" r="18997" b="91146"/>
          <a:stretch/>
        </p:blipFill>
        <p:spPr>
          <a:xfrm>
            <a:off x="5081168" y="1051682"/>
            <a:ext cx="1237452" cy="1168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F57003-260C-4465-AD03-7552777E83F6}"/>
              </a:ext>
            </a:extLst>
          </p:cNvPr>
          <p:cNvSpPr/>
          <p:nvPr/>
        </p:nvSpPr>
        <p:spPr>
          <a:xfrm>
            <a:off x="2214455" y="24629"/>
            <a:ext cx="4597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Others are watching!</a:t>
            </a:r>
          </a:p>
        </p:txBody>
      </p:sp>
    </p:spTree>
    <p:extLst>
      <p:ext uri="{BB962C8B-B14F-4D97-AF65-F5344CB8AC3E}">
        <p14:creationId xmlns:p14="http://schemas.microsoft.com/office/powerpoint/2010/main" val="63784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phesians 3: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 bwMode="auto">
          <a:xfrm>
            <a:off x="0" y="0"/>
            <a:ext cx="9144000" cy="62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12632" y="3449053"/>
            <a:ext cx="37057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67137" y="4275221"/>
            <a:ext cx="2751221" cy="8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1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58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aseline="30000" dirty="0"/>
              <a:t>6</a:t>
            </a:r>
            <a:r>
              <a:rPr lang="en-US" sz="3800" dirty="0"/>
              <a:t> However, we speak wisdom among those who are mature, yet not the wisdom of this age, nor of the rulers of this age, who are coming to nothing.  </a:t>
            </a:r>
            <a:r>
              <a:rPr lang="en-US" sz="3800" baseline="30000" dirty="0"/>
              <a:t>7 </a:t>
            </a:r>
            <a:r>
              <a:rPr lang="en-US" sz="3800" dirty="0"/>
              <a:t>But we speak the wisdom of God in a mystery, </a:t>
            </a:r>
            <a:r>
              <a:rPr lang="en-US" sz="3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hidden </a:t>
            </a:r>
            <a:r>
              <a:rPr lang="en-US" sz="3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wisdom</a:t>
            </a:r>
            <a:r>
              <a:rPr lang="en-US" sz="3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which God ordained before the ages for our glory</a:t>
            </a:r>
            <a:r>
              <a:rPr lang="en-US" sz="3800" dirty="0"/>
              <a:t>, </a:t>
            </a:r>
            <a:r>
              <a:rPr lang="en-US" sz="3800" baseline="30000" dirty="0"/>
              <a:t>8</a:t>
            </a:r>
            <a:r>
              <a:rPr lang="en-US" sz="3800" dirty="0"/>
              <a:t> </a:t>
            </a:r>
            <a:r>
              <a:rPr lang="en-US" sz="3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which none of the rulers of this age knew; for had they known, they would not have crucified the Lord of glory.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17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 Corinthians 2:6-8 </a:t>
            </a:r>
            <a:r>
              <a:rPr lang="en-US" sz="2800" b="1" dirty="0">
                <a:solidFill>
                  <a:schemeClr val="bg1"/>
                </a:solidFill>
              </a:rPr>
              <a:t>(NKJV)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1D58B1-68D1-48E4-A8F3-6FFB83FA278A}"/>
              </a:ext>
            </a:extLst>
          </p:cNvPr>
          <p:cNvCxnSpPr/>
          <p:nvPr/>
        </p:nvCxnSpPr>
        <p:spPr>
          <a:xfrm>
            <a:off x="2809702" y="1978429"/>
            <a:ext cx="5724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74AF8-37F8-48EE-9FB5-6FDCA90E322B}"/>
              </a:ext>
            </a:extLst>
          </p:cNvPr>
          <p:cNvCxnSpPr>
            <a:cxnSpLocks/>
          </p:cNvCxnSpPr>
          <p:nvPr/>
        </p:nvCxnSpPr>
        <p:spPr>
          <a:xfrm>
            <a:off x="811876" y="2618509"/>
            <a:ext cx="3638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45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84" y="705852"/>
            <a:ext cx="8775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/>
              <a:t>9 </a:t>
            </a:r>
            <a:r>
              <a:rPr lang="en-US" sz="4000" dirty="0"/>
              <a:t> But as it is written: </a:t>
            </a:r>
            <a:r>
              <a:rPr lang="en-US" sz="4000" i="1" dirty="0"/>
              <a:t>"Eye has not seen, nor ear heard,</a:t>
            </a:r>
            <a:r>
              <a:rPr lang="en-US" sz="4000" dirty="0"/>
              <a:t> </a:t>
            </a:r>
            <a:r>
              <a:rPr lang="en-US" sz="4000" i="1" dirty="0"/>
              <a:t>Nor have entered into the heart of man</a:t>
            </a:r>
            <a:r>
              <a:rPr lang="en-US" sz="4000" dirty="0"/>
              <a:t> </a:t>
            </a:r>
            <a:r>
              <a:rPr lang="en-US" sz="4000" i="1" dirty="0"/>
              <a:t>The things which God has prepared for those who love Him."</a:t>
            </a:r>
            <a:r>
              <a:rPr lang="en-US" sz="4000" dirty="0"/>
              <a:t> </a:t>
            </a:r>
            <a:r>
              <a:rPr lang="en-US" sz="4000" baseline="30000" dirty="0"/>
              <a:t>10 </a:t>
            </a:r>
            <a:r>
              <a:rPr lang="en-US" sz="4000" dirty="0"/>
              <a:t> But God has revealed </a:t>
            </a:r>
            <a:r>
              <a:rPr lang="en-US" sz="4000" i="1" dirty="0"/>
              <a:t>them</a:t>
            </a:r>
            <a:r>
              <a:rPr lang="en-US" sz="4000" dirty="0"/>
              <a:t> to us through His Spirit. For the Spirit searches all things, yes, the deep things of God.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 Corinthians 2:9-10 </a:t>
            </a:r>
            <a:r>
              <a:rPr lang="en-US" sz="2800" b="1" dirty="0">
                <a:solidFill>
                  <a:schemeClr val="bg1"/>
                </a:solidFill>
              </a:rPr>
              <a:t>(NKJV)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7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Ephesians 3:11</a:t>
            </a:r>
            <a:r>
              <a:rPr lang="en-US" sz="2800" b="1" dirty="0">
                <a:solidFill>
                  <a:schemeClr val="bg1"/>
                </a:solidFill>
              </a:rPr>
              <a:t>(NKJV)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68" y="1090863"/>
            <a:ext cx="8710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According to God’s eternal purpose </a:t>
            </a:r>
          </a:p>
          <a:p>
            <a:pPr algn="ctr"/>
            <a:r>
              <a:rPr lang="en-US" sz="4000" dirty="0"/>
              <a:t>accomplished in Christ Jesus our Lord.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298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0" b="44561"/>
          <a:stretch/>
        </p:blipFill>
        <p:spPr>
          <a:xfrm>
            <a:off x="994610" y="240631"/>
            <a:ext cx="7052569" cy="5646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622388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rgbClr val="180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See also Isaiah 6:10</a:t>
            </a:r>
          </a:p>
        </p:txBody>
      </p:sp>
    </p:spTree>
    <p:extLst>
      <p:ext uri="{BB962C8B-B14F-4D97-AF65-F5344CB8AC3E}">
        <p14:creationId xmlns:p14="http://schemas.microsoft.com/office/powerpoint/2010/main" val="143509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84" y="256673"/>
            <a:ext cx="8775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/>
              <a:t>14 </a:t>
            </a:r>
            <a:r>
              <a:rPr lang="en-US" sz="4000" dirty="0"/>
              <a:t>For this reason I kneel before the Father, </a:t>
            </a:r>
            <a:br>
              <a:rPr lang="en-US" sz="4000" dirty="0"/>
            </a:br>
            <a:r>
              <a:rPr lang="en-US" sz="4000" baseline="30000" dirty="0"/>
              <a:t>15</a:t>
            </a:r>
            <a:r>
              <a:rPr lang="en-US" sz="4000" dirty="0"/>
              <a:t> from whom the whole family in heaven and earth is named, </a:t>
            </a:r>
            <a:br>
              <a:rPr lang="en-US" sz="4000" dirty="0"/>
            </a:br>
            <a:r>
              <a:rPr lang="en-US" sz="4000" baseline="30000" dirty="0"/>
              <a:t>16</a:t>
            </a:r>
            <a:r>
              <a:rPr lang="en-US" sz="4000" dirty="0"/>
              <a:t> that He would grant you, according to the riches of His glory, to be strengthened with power through His Spirit in the inner man,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1B1B51"/>
                  </a:solidFill>
                </a:ln>
                <a:solidFill>
                  <a:schemeClr val="bg1"/>
                </a:solidFill>
              </a:rPr>
              <a:t>Ephesians 3:14-19 (NKJV)</a:t>
            </a:r>
            <a:endParaRPr lang="en-US" sz="2800" dirty="0">
              <a:ln>
                <a:solidFill>
                  <a:srgbClr val="1B1B5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20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1091</TotalTime>
  <Words>201</Words>
  <Application>Microsoft Office PowerPoint</Application>
  <PresentationFormat>On-screen Show (4:3)</PresentationFormat>
  <Paragraphs>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Calibri</vt:lpstr>
      <vt:lpstr>Gill Sans MT</vt:lpstr>
      <vt:lpstr>Open Sans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31</cp:revision>
  <cp:lastPrinted>2019-10-06T14:31:37Z</cp:lastPrinted>
  <dcterms:created xsi:type="dcterms:W3CDTF">2019-09-27T16:39:01Z</dcterms:created>
  <dcterms:modified xsi:type="dcterms:W3CDTF">2019-10-06T14:57:48Z</dcterms:modified>
</cp:coreProperties>
</file>