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47"/>
  </p:handoutMasterIdLst>
  <p:sldIdLst>
    <p:sldId id="258" r:id="rId2"/>
    <p:sldId id="269" r:id="rId3"/>
    <p:sldId id="260" r:id="rId4"/>
    <p:sldId id="282" r:id="rId5"/>
    <p:sldId id="256" r:id="rId6"/>
    <p:sldId id="270" r:id="rId7"/>
    <p:sldId id="272" r:id="rId8"/>
    <p:sldId id="273" r:id="rId9"/>
    <p:sldId id="274" r:id="rId10"/>
    <p:sldId id="275" r:id="rId11"/>
    <p:sldId id="276" r:id="rId12"/>
    <p:sldId id="277" r:id="rId13"/>
    <p:sldId id="278" r:id="rId14"/>
    <p:sldId id="259" r:id="rId15"/>
    <p:sldId id="283" r:id="rId16"/>
    <p:sldId id="284" r:id="rId17"/>
    <p:sldId id="285" r:id="rId18"/>
    <p:sldId id="286" r:id="rId19"/>
    <p:sldId id="287" r:id="rId20"/>
    <p:sldId id="288" r:id="rId21"/>
    <p:sldId id="290" r:id="rId22"/>
    <p:sldId id="291" r:id="rId23"/>
    <p:sldId id="292" r:id="rId24"/>
    <p:sldId id="293" r:id="rId25"/>
    <p:sldId id="279" r:id="rId26"/>
    <p:sldId id="294" r:id="rId27"/>
    <p:sldId id="295" r:id="rId28"/>
    <p:sldId id="296" r:id="rId29"/>
    <p:sldId id="261" r:id="rId30"/>
    <p:sldId id="297" r:id="rId31"/>
    <p:sldId id="298" r:id="rId32"/>
    <p:sldId id="299" r:id="rId33"/>
    <p:sldId id="300" r:id="rId34"/>
    <p:sldId id="302" r:id="rId35"/>
    <p:sldId id="304" r:id="rId36"/>
    <p:sldId id="305" r:id="rId37"/>
    <p:sldId id="306" r:id="rId38"/>
    <p:sldId id="262" r:id="rId39"/>
    <p:sldId id="263" r:id="rId40"/>
    <p:sldId id="264" r:id="rId41"/>
    <p:sldId id="265" r:id="rId42"/>
    <p:sldId id="266" r:id="rId43"/>
    <p:sldId id="267" r:id="rId44"/>
    <p:sldId id="268" r:id="rId45"/>
    <p:sldId id="303" r:id="rId46"/>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308"/>
    <a:srgbClr val="040200"/>
    <a:srgbClr val="5C2A08"/>
    <a:srgbClr val="FF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49" autoAdjust="0"/>
    <p:restoredTop sz="94660"/>
  </p:normalViewPr>
  <p:slideViewPr>
    <p:cSldViewPr snapToGrid="0">
      <p:cViewPr>
        <p:scale>
          <a:sx n="100" d="100"/>
          <a:sy n="100" d="100"/>
        </p:scale>
        <p:origin x="1086" y="330"/>
      </p:cViewPr>
      <p:guideLst/>
    </p:cSldViewPr>
  </p:slideViewPr>
  <p:notesTextViewPr>
    <p:cViewPr>
      <p:scale>
        <a:sx n="1" d="1"/>
        <a:sy n="1" d="1"/>
      </p:scale>
      <p:origin x="0" y="0"/>
    </p:cViewPr>
  </p:notesTextViewPr>
  <p:sorterViewPr>
    <p:cViewPr>
      <p:scale>
        <a:sx n="100" d="100"/>
        <a:sy n="100" d="100"/>
      </p:scale>
      <p:origin x="0" y="-777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D7FE551F-4719-4051-B2EC-9267662D70D1}" type="datetimeFigureOut">
              <a:rPr lang="en-US" smtClean="0"/>
              <a:t>9/1/2019</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C7613A28-86B8-44C6-BF99-58755F4CDE4F}" type="slidenum">
              <a:rPr lang="en-US" smtClean="0"/>
              <a:t>‹#›</a:t>
            </a:fld>
            <a:endParaRPr lang="en-US"/>
          </a:p>
        </p:txBody>
      </p:sp>
    </p:spTree>
    <p:extLst>
      <p:ext uri="{BB962C8B-B14F-4D97-AF65-F5344CB8AC3E}">
        <p14:creationId xmlns:p14="http://schemas.microsoft.com/office/powerpoint/2010/main" val="54330593"/>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27DB1D8-1924-47F0-878D-25CA35E3A239}" type="datetimeFigureOut">
              <a:rPr lang="en-US" smtClean="0"/>
              <a:t>9/1/2019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6F8E23-AFCC-408D-9DA4-C2B868996246}" type="slidenum">
              <a:rPr lang="en-US" smtClean="0"/>
              <a:t>‹#›</a:t>
            </a:fld>
            <a:endParaRPr lang="en-US"/>
          </a:p>
        </p:txBody>
      </p:sp>
    </p:spTree>
    <p:extLst>
      <p:ext uri="{BB962C8B-B14F-4D97-AF65-F5344CB8AC3E}">
        <p14:creationId xmlns:p14="http://schemas.microsoft.com/office/powerpoint/2010/main" val="169319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27DB1D8-1924-47F0-878D-25CA35E3A239}" type="datetimeFigureOut">
              <a:rPr lang="en-US" smtClean="0"/>
              <a:t>9/1/2019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6F8E23-AFCC-408D-9DA4-C2B868996246}" type="slidenum">
              <a:rPr lang="en-US" smtClean="0"/>
              <a:t>‹#›</a:t>
            </a:fld>
            <a:endParaRPr lang="en-US"/>
          </a:p>
        </p:txBody>
      </p:sp>
    </p:spTree>
    <p:extLst>
      <p:ext uri="{BB962C8B-B14F-4D97-AF65-F5344CB8AC3E}">
        <p14:creationId xmlns:p14="http://schemas.microsoft.com/office/powerpoint/2010/main" val="25091571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27DB1D8-1924-47F0-878D-25CA35E3A239}" type="datetimeFigureOut">
              <a:rPr lang="en-US" smtClean="0"/>
              <a:t>9/1/2019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6F8E23-AFCC-408D-9DA4-C2B868996246}" type="slidenum">
              <a:rPr lang="en-US" smtClean="0"/>
              <a:t>‹#›</a:t>
            </a:fld>
            <a:endParaRPr lang="en-US"/>
          </a:p>
        </p:txBody>
      </p:sp>
    </p:spTree>
    <p:extLst>
      <p:ext uri="{BB962C8B-B14F-4D97-AF65-F5344CB8AC3E}">
        <p14:creationId xmlns:p14="http://schemas.microsoft.com/office/powerpoint/2010/main" val="18259335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27DB1D8-1924-47F0-878D-25CA35E3A239}" type="datetimeFigureOut">
              <a:rPr lang="en-US" smtClean="0"/>
              <a:t>9/1/2019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6F8E23-AFCC-408D-9DA4-C2B868996246}" type="slidenum">
              <a:rPr lang="en-US" smtClean="0"/>
              <a:t>‹#›</a:t>
            </a:fld>
            <a:endParaRPr lang="en-US"/>
          </a:p>
        </p:txBody>
      </p:sp>
    </p:spTree>
    <p:extLst>
      <p:ext uri="{BB962C8B-B14F-4D97-AF65-F5344CB8AC3E}">
        <p14:creationId xmlns:p14="http://schemas.microsoft.com/office/powerpoint/2010/main" val="25110097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27DB1D8-1924-47F0-878D-25CA35E3A239}" type="datetimeFigureOut">
              <a:rPr lang="en-US" smtClean="0"/>
              <a:t>9/1/2019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6F8E23-AFCC-408D-9DA4-C2B868996246}" type="slidenum">
              <a:rPr lang="en-US" smtClean="0"/>
              <a:t>‹#›</a:t>
            </a:fld>
            <a:endParaRPr lang="en-US"/>
          </a:p>
        </p:txBody>
      </p:sp>
    </p:spTree>
    <p:extLst>
      <p:ext uri="{BB962C8B-B14F-4D97-AF65-F5344CB8AC3E}">
        <p14:creationId xmlns:p14="http://schemas.microsoft.com/office/powerpoint/2010/main" val="27880515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27DB1D8-1924-47F0-878D-25CA35E3A239}" type="datetimeFigureOut">
              <a:rPr lang="en-US" smtClean="0"/>
              <a:t>9/1/2019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6F8E23-AFCC-408D-9DA4-C2B868996246}" type="slidenum">
              <a:rPr lang="en-US" smtClean="0"/>
              <a:t>‹#›</a:t>
            </a:fld>
            <a:endParaRPr lang="en-US"/>
          </a:p>
        </p:txBody>
      </p:sp>
    </p:spTree>
    <p:extLst>
      <p:ext uri="{BB962C8B-B14F-4D97-AF65-F5344CB8AC3E}">
        <p14:creationId xmlns:p14="http://schemas.microsoft.com/office/powerpoint/2010/main" val="17269019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27DB1D8-1924-47F0-878D-25CA35E3A239}" type="datetimeFigureOut">
              <a:rPr lang="en-US" smtClean="0"/>
              <a:t>9/1/2019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C6F8E23-AFCC-408D-9DA4-C2B868996246}" type="slidenum">
              <a:rPr lang="en-US" smtClean="0"/>
              <a:t>‹#›</a:t>
            </a:fld>
            <a:endParaRPr lang="en-US"/>
          </a:p>
        </p:txBody>
      </p:sp>
    </p:spTree>
    <p:extLst>
      <p:ext uri="{BB962C8B-B14F-4D97-AF65-F5344CB8AC3E}">
        <p14:creationId xmlns:p14="http://schemas.microsoft.com/office/powerpoint/2010/main" val="2918843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27DB1D8-1924-47F0-878D-25CA35E3A239}" type="datetimeFigureOut">
              <a:rPr lang="en-US" smtClean="0"/>
              <a:t>9/1/2019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C6F8E23-AFCC-408D-9DA4-C2B868996246}" type="slidenum">
              <a:rPr lang="en-US" smtClean="0"/>
              <a:t>‹#›</a:t>
            </a:fld>
            <a:endParaRPr lang="en-US"/>
          </a:p>
        </p:txBody>
      </p:sp>
    </p:spTree>
    <p:extLst>
      <p:ext uri="{BB962C8B-B14F-4D97-AF65-F5344CB8AC3E}">
        <p14:creationId xmlns:p14="http://schemas.microsoft.com/office/powerpoint/2010/main" val="34265335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7DB1D8-1924-47F0-878D-25CA35E3A239}" type="datetimeFigureOut">
              <a:rPr lang="en-US" smtClean="0"/>
              <a:t>9/1/2019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C6F8E23-AFCC-408D-9DA4-C2B868996246}" type="slidenum">
              <a:rPr lang="en-US" smtClean="0"/>
              <a:t>‹#›</a:t>
            </a:fld>
            <a:endParaRPr lang="en-US"/>
          </a:p>
        </p:txBody>
      </p:sp>
    </p:spTree>
    <p:extLst>
      <p:ext uri="{BB962C8B-B14F-4D97-AF65-F5344CB8AC3E}">
        <p14:creationId xmlns:p14="http://schemas.microsoft.com/office/powerpoint/2010/main" val="10773910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27DB1D8-1924-47F0-878D-25CA35E3A239}" type="datetimeFigureOut">
              <a:rPr lang="en-US" smtClean="0"/>
              <a:t>9/1/2019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6F8E23-AFCC-408D-9DA4-C2B868996246}" type="slidenum">
              <a:rPr lang="en-US" smtClean="0"/>
              <a:t>‹#›</a:t>
            </a:fld>
            <a:endParaRPr lang="en-US"/>
          </a:p>
        </p:txBody>
      </p:sp>
    </p:spTree>
    <p:extLst>
      <p:ext uri="{BB962C8B-B14F-4D97-AF65-F5344CB8AC3E}">
        <p14:creationId xmlns:p14="http://schemas.microsoft.com/office/powerpoint/2010/main" val="16688268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27DB1D8-1924-47F0-878D-25CA35E3A239}" type="datetimeFigureOut">
              <a:rPr lang="en-US" smtClean="0"/>
              <a:t>9/1/2019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6F8E23-AFCC-408D-9DA4-C2B868996246}" type="slidenum">
              <a:rPr lang="en-US" smtClean="0"/>
              <a:t>‹#›</a:t>
            </a:fld>
            <a:endParaRPr lang="en-US"/>
          </a:p>
        </p:txBody>
      </p:sp>
    </p:spTree>
    <p:extLst>
      <p:ext uri="{BB962C8B-B14F-4D97-AF65-F5344CB8AC3E}">
        <p14:creationId xmlns:p14="http://schemas.microsoft.com/office/powerpoint/2010/main" val="29928209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7DB1D8-1924-47F0-878D-25CA35E3A239}" type="datetimeFigureOut">
              <a:rPr lang="en-US" smtClean="0"/>
              <a:t>9/1/2019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6F8E23-AFCC-408D-9DA4-C2B868996246}" type="slidenum">
              <a:rPr lang="en-US" smtClean="0"/>
              <a:t>‹#›</a:t>
            </a:fld>
            <a:endParaRPr lang="en-US"/>
          </a:p>
        </p:txBody>
      </p:sp>
    </p:spTree>
    <p:extLst>
      <p:ext uri="{BB962C8B-B14F-4D97-AF65-F5344CB8AC3E}">
        <p14:creationId xmlns:p14="http://schemas.microsoft.com/office/powerpoint/2010/main" val="4650775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4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photo&#10;&#10;Description automatically generated">
            <a:extLst>
              <a:ext uri="{FF2B5EF4-FFF2-40B4-BE49-F238E27FC236}">
                <a16:creationId xmlns:a16="http://schemas.microsoft.com/office/drawing/2014/main" id="{53E1389E-1CF4-431A-BD40-C005F157E5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a:extLst>
              <a:ext uri="{FF2B5EF4-FFF2-40B4-BE49-F238E27FC236}">
                <a16:creationId xmlns:a16="http://schemas.microsoft.com/office/drawing/2014/main" id="{7F210033-4EB7-4704-9966-677555452D4C}"/>
              </a:ext>
            </a:extLst>
          </p:cNvPr>
          <p:cNvSpPr txBox="1"/>
          <p:nvPr/>
        </p:nvSpPr>
        <p:spPr>
          <a:xfrm>
            <a:off x="138701" y="6344292"/>
            <a:ext cx="2070243" cy="369332"/>
          </a:xfrm>
          <a:prstGeom prst="rect">
            <a:avLst/>
          </a:prstGeom>
          <a:solidFill>
            <a:schemeClr val="tx1"/>
          </a:solidFill>
        </p:spPr>
        <p:txBody>
          <a:bodyPr wrap="square" rtlCol="0">
            <a:spAutoFit/>
          </a:bodyPr>
          <a:lstStyle/>
          <a:p>
            <a:endParaRPr lang="en-US" dirty="0"/>
          </a:p>
        </p:txBody>
      </p:sp>
      <p:sp>
        <p:nvSpPr>
          <p:cNvPr id="7" name="TextBox 6">
            <a:extLst>
              <a:ext uri="{FF2B5EF4-FFF2-40B4-BE49-F238E27FC236}">
                <a16:creationId xmlns:a16="http://schemas.microsoft.com/office/drawing/2014/main" id="{39D65B5B-AE6E-4E4C-B70B-121B8FFF5546}"/>
              </a:ext>
            </a:extLst>
          </p:cNvPr>
          <p:cNvSpPr txBox="1"/>
          <p:nvPr/>
        </p:nvSpPr>
        <p:spPr>
          <a:xfrm>
            <a:off x="6472719" y="6395663"/>
            <a:ext cx="2578814" cy="369332"/>
          </a:xfrm>
          <a:prstGeom prst="rect">
            <a:avLst/>
          </a:prstGeom>
          <a:solidFill>
            <a:schemeClr val="tx1"/>
          </a:solidFill>
        </p:spPr>
        <p:txBody>
          <a:bodyPr wrap="square" rtlCol="0">
            <a:spAutoFit/>
          </a:bodyPr>
          <a:lstStyle/>
          <a:p>
            <a:endParaRPr lang="en-US" dirty="0"/>
          </a:p>
        </p:txBody>
      </p:sp>
      <p:pic>
        <p:nvPicPr>
          <p:cNvPr id="12" name="Picture 11" descr="A picture containing web&#10;&#10;Description automatically generated">
            <a:extLst>
              <a:ext uri="{FF2B5EF4-FFF2-40B4-BE49-F238E27FC236}">
                <a16:creationId xmlns:a16="http://schemas.microsoft.com/office/drawing/2014/main" id="{3F0B4239-9322-40C0-ADE9-C872728611AF}"/>
              </a:ext>
            </a:extLst>
          </p:cNvPr>
          <p:cNvPicPr>
            <a:picLocks noChangeAspect="1"/>
          </p:cNvPicPr>
          <p:nvPr/>
        </p:nvPicPr>
        <p:blipFill>
          <a:blip r:embed="rId3">
            <a:duotone>
              <a:schemeClr val="accent4">
                <a:shade val="45000"/>
                <a:satMod val="135000"/>
              </a:schemeClr>
              <a:prstClr val="white"/>
            </a:duotone>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tretch>
            <a:fillRect/>
          </a:stretch>
        </p:blipFill>
        <p:spPr>
          <a:xfrm>
            <a:off x="2061681" y="759432"/>
            <a:ext cx="4876800" cy="4876800"/>
          </a:xfrm>
          <a:prstGeom prst="rect">
            <a:avLst/>
          </a:prstGeom>
        </p:spPr>
      </p:pic>
      <p:sp>
        <p:nvSpPr>
          <p:cNvPr id="13" name="Rectangle 12">
            <a:extLst>
              <a:ext uri="{FF2B5EF4-FFF2-40B4-BE49-F238E27FC236}">
                <a16:creationId xmlns:a16="http://schemas.microsoft.com/office/drawing/2014/main" id="{9C354111-D602-4CBE-A032-66A0AF002E77}"/>
              </a:ext>
            </a:extLst>
          </p:cNvPr>
          <p:cNvSpPr/>
          <p:nvPr/>
        </p:nvSpPr>
        <p:spPr>
          <a:xfrm>
            <a:off x="1274485" y="5343908"/>
            <a:ext cx="6666954" cy="923330"/>
          </a:xfrm>
          <a:prstGeom prst="rect">
            <a:avLst/>
          </a:prstGeom>
          <a:noFill/>
        </p:spPr>
        <p:txBody>
          <a:bodyPr wrap="none" lIns="91440" tIns="45720" rIns="91440" bIns="45720">
            <a:spAutoFit/>
          </a:bodyPr>
          <a:lstStyle/>
          <a:p>
            <a:pPr algn="ctr"/>
            <a:r>
              <a:rPr lang="en-US" sz="5400" b="1" cap="none" spc="50" dirty="0">
                <a:ln w="0"/>
                <a:solidFill>
                  <a:schemeClr val="bg2"/>
                </a:solidFill>
                <a:effectLst>
                  <a:innerShdw blurRad="63500" dist="50800" dir="13500000">
                    <a:srgbClr val="000000">
                      <a:alpha val="50000"/>
                    </a:srgbClr>
                  </a:innerShdw>
                </a:effectLst>
              </a:rPr>
              <a:t>THE HOUR IS COMING</a:t>
            </a:r>
          </a:p>
        </p:txBody>
      </p:sp>
      <p:sp>
        <p:nvSpPr>
          <p:cNvPr id="15" name="Rectangle 14">
            <a:extLst>
              <a:ext uri="{FF2B5EF4-FFF2-40B4-BE49-F238E27FC236}">
                <a16:creationId xmlns:a16="http://schemas.microsoft.com/office/drawing/2014/main" id="{4BAE5B65-78F7-43E0-8898-5FEA801916F1}"/>
              </a:ext>
            </a:extLst>
          </p:cNvPr>
          <p:cNvSpPr/>
          <p:nvPr/>
        </p:nvSpPr>
        <p:spPr>
          <a:xfrm>
            <a:off x="2513808" y="6086211"/>
            <a:ext cx="4116383" cy="707886"/>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4000" b="1" dirty="0">
                <a:ln/>
                <a:solidFill>
                  <a:schemeClr val="accent4"/>
                </a:solidFill>
              </a:rPr>
              <a:t>Matthew 10:16-26</a:t>
            </a:r>
            <a:endParaRPr lang="en-US" sz="4000" b="1" cap="none" spc="0" dirty="0">
              <a:ln/>
              <a:solidFill>
                <a:schemeClr val="accent4"/>
              </a:solidFill>
              <a:effectLst/>
            </a:endParaRPr>
          </a:p>
        </p:txBody>
      </p:sp>
    </p:spTree>
    <p:extLst>
      <p:ext uri="{BB962C8B-B14F-4D97-AF65-F5344CB8AC3E}">
        <p14:creationId xmlns:p14="http://schemas.microsoft.com/office/powerpoint/2010/main" val="28197514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728210"/>
            <a:ext cx="9144000" cy="4129790"/>
          </a:xfrm>
          <a:prstGeom prst="rect">
            <a:avLst/>
          </a:prstGeom>
        </p:spPr>
      </p:pic>
      <p:sp>
        <p:nvSpPr>
          <p:cNvPr id="3" name="TextBox 2"/>
          <p:cNvSpPr txBox="1"/>
          <p:nvPr/>
        </p:nvSpPr>
        <p:spPr>
          <a:xfrm>
            <a:off x="134911" y="104931"/>
            <a:ext cx="8874178" cy="4401205"/>
          </a:xfrm>
          <a:prstGeom prst="rect">
            <a:avLst/>
          </a:prstGeom>
          <a:noFill/>
        </p:spPr>
        <p:txBody>
          <a:bodyPr wrap="square" rtlCol="0">
            <a:spAutoFit/>
          </a:bodyPr>
          <a:lstStyle/>
          <a:p>
            <a:pPr algn="ctr"/>
            <a:r>
              <a:rPr lang="en-US" sz="4000" baseline="30000" dirty="0"/>
              <a:t>32</a:t>
            </a:r>
            <a:r>
              <a:rPr lang="en-US" sz="4000" dirty="0"/>
              <a:t> All the believers were united in heart and mind. And they felt that what they owned was not their own, so they shared everything they had. </a:t>
            </a:r>
            <a:r>
              <a:rPr lang="en-US" sz="4000" baseline="30000" dirty="0"/>
              <a:t>33</a:t>
            </a:r>
            <a:r>
              <a:rPr lang="en-US" sz="4000" dirty="0"/>
              <a:t> The apostles testified powerfully to the resurrection of the Lord Jesus, and God’s great blessing was upon them all</a:t>
            </a:r>
            <a:r>
              <a:rPr lang="en-US" sz="4000" dirty="0" smtClean="0"/>
              <a:t>. </a:t>
            </a:r>
            <a:endParaRPr lang="en-US" sz="4000" dirty="0"/>
          </a:p>
        </p:txBody>
      </p:sp>
      <p:sp>
        <p:nvSpPr>
          <p:cNvPr id="4" name="TextBox 3"/>
          <p:cNvSpPr txBox="1"/>
          <p:nvPr/>
        </p:nvSpPr>
        <p:spPr>
          <a:xfrm>
            <a:off x="0" y="6325848"/>
            <a:ext cx="9144000" cy="707886"/>
          </a:xfrm>
          <a:prstGeom prst="rect">
            <a:avLst/>
          </a:prstGeom>
          <a:noFill/>
        </p:spPr>
        <p:txBody>
          <a:bodyPr wrap="square" rtlCol="0">
            <a:spAutoFit/>
          </a:bodyPr>
          <a:lstStyle/>
          <a:p>
            <a:pPr algn="ctr"/>
            <a:r>
              <a:rPr lang="en-US" sz="4000" b="1" baseline="30000" dirty="0">
                <a:solidFill>
                  <a:schemeClr val="bg1"/>
                </a:solidFill>
              </a:rPr>
              <a:t>Acts </a:t>
            </a:r>
            <a:r>
              <a:rPr lang="en-US" sz="4000" b="1" baseline="30000" dirty="0" smtClean="0">
                <a:solidFill>
                  <a:schemeClr val="bg1"/>
                </a:solidFill>
              </a:rPr>
              <a:t>4:32-35 </a:t>
            </a:r>
            <a:r>
              <a:rPr lang="en-US" sz="4000" b="1" baseline="30000" dirty="0">
                <a:solidFill>
                  <a:schemeClr val="bg1"/>
                </a:solidFill>
              </a:rPr>
              <a:t>(NLT2) </a:t>
            </a:r>
            <a:endParaRPr lang="en-US" sz="4000" dirty="0">
              <a:solidFill>
                <a:schemeClr val="bg1"/>
              </a:solidFill>
            </a:endParaRPr>
          </a:p>
        </p:txBody>
      </p:sp>
    </p:spTree>
    <p:extLst>
      <p:ext uri="{BB962C8B-B14F-4D97-AF65-F5344CB8AC3E}">
        <p14:creationId xmlns:p14="http://schemas.microsoft.com/office/powerpoint/2010/main" val="8611515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728210"/>
            <a:ext cx="9144000" cy="4129790"/>
          </a:xfrm>
          <a:prstGeom prst="rect">
            <a:avLst/>
          </a:prstGeom>
        </p:spPr>
      </p:pic>
      <p:sp>
        <p:nvSpPr>
          <p:cNvPr id="3" name="TextBox 2"/>
          <p:cNvSpPr txBox="1"/>
          <p:nvPr/>
        </p:nvSpPr>
        <p:spPr>
          <a:xfrm>
            <a:off x="134911" y="104931"/>
            <a:ext cx="8874178" cy="3170099"/>
          </a:xfrm>
          <a:prstGeom prst="rect">
            <a:avLst/>
          </a:prstGeom>
          <a:noFill/>
        </p:spPr>
        <p:txBody>
          <a:bodyPr wrap="square" rtlCol="0">
            <a:spAutoFit/>
          </a:bodyPr>
          <a:lstStyle/>
          <a:p>
            <a:pPr algn="ctr"/>
            <a:r>
              <a:rPr lang="en-US" sz="4000" baseline="30000" dirty="0" smtClean="0"/>
              <a:t>34 </a:t>
            </a:r>
            <a:r>
              <a:rPr lang="en-US" sz="4000" dirty="0" smtClean="0"/>
              <a:t>There were no needy people among them, because those who owned land or houses would sell them </a:t>
            </a:r>
            <a:r>
              <a:rPr lang="en-US" sz="4000" baseline="30000" dirty="0" smtClean="0"/>
              <a:t>35</a:t>
            </a:r>
            <a:r>
              <a:rPr lang="en-US" sz="4000" dirty="0" smtClean="0"/>
              <a:t> and bring the money to the apostles to give to those in need. </a:t>
            </a:r>
            <a:endParaRPr lang="en-US" sz="4000" dirty="0"/>
          </a:p>
        </p:txBody>
      </p:sp>
      <p:sp>
        <p:nvSpPr>
          <p:cNvPr id="4" name="TextBox 3"/>
          <p:cNvSpPr txBox="1"/>
          <p:nvPr/>
        </p:nvSpPr>
        <p:spPr>
          <a:xfrm>
            <a:off x="0" y="6325848"/>
            <a:ext cx="9144000" cy="707886"/>
          </a:xfrm>
          <a:prstGeom prst="rect">
            <a:avLst/>
          </a:prstGeom>
          <a:noFill/>
        </p:spPr>
        <p:txBody>
          <a:bodyPr wrap="square" rtlCol="0">
            <a:spAutoFit/>
          </a:bodyPr>
          <a:lstStyle/>
          <a:p>
            <a:pPr algn="ctr"/>
            <a:r>
              <a:rPr lang="en-US" sz="4000" b="1" baseline="30000" dirty="0">
                <a:solidFill>
                  <a:schemeClr val="bg1"/>
                </a:solidFill>
              </a:rPr>
              <a:t>Acts </a:t>
            </a:r>
            <a:r>
              <a:rPr lang="en-US" sz="4000" b="1" baseline="30000" dirty="0" smtClean="0">
                <a:solidFill>
                  <a:schemeClr val="bg1"/>
                </a:solidFill>
              </a:rPr>
              <a:t>4:32-35 </a:t>
            </a:r>
            <a:r>
              <a:rPr lang="en-US" sz="4000" b="1" baseline="30000" dirty="0">
                <a:solidFill>
                  <a:schemeClr val="bg1"/>
                </a:solidFill>
              </a:rPr>
              <a:t>(NLT2) </a:t>
            </a:r>
            <a:endParaRPr lang="en-US" sz="4000" dirty="0">
              <a:solidFill>
                <a:schemeClr val="bg1"/>
              </a:solidFill>
            </a:endParaRPr>
          </a:p>
        </p:txBody>
      </p:sp>
    </p:spTree>
    <p:extLst>
      <p:ext uri="{BB962C8B-B14F-4D97-AF65-F5344CB8AC3E}">
        <p14:creationId xmlns:p14="http://schemas.microsoft.com/office/powerpoint/2010/main" val="8345681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for Acts 5: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8"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50504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098" name="Picture 2" descr="Image result for Acts 6:1"/>
          <p:cNvPicPr>
            <a:picLocks noChangeAspect="1" noChangeArrowheads="1"/>
          </p:cNvPicPr>
          <p:nvPr/>
        </p:nvPicPr>
        <p:blipFill rotWithShape="1">
          <a:blip r:embed="rId2">
            <a:extLst>
              <a:ext uri="{28A0092B-C50C-407E-A947-70E740481C1C}">
                <a14:useLocalDpi xmlns:a14="http://schemas.microsoft.com/office/drawing/2010/main" val="0"/>
              </a:ext>
            </a:extLst>
          </a:blip>
          <a:srcRect l="2459" t="4983" r="5082" b="11607"/>
          <a:stretch/>
        </p:blipFill>
        <p:spPr bwMode="auto">
          <a:xfrm>
            <a:off x="0" y="674557"/>
            <a:ext cx="9144000" cy="5155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9155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fence&#10;&#10;Description automatically generated">
            <a:extLst>
              <a:ext uri="{FF2B5EF4-FFF2-40B4-BE49-F238E27FC236}">
                <a16:creationId xmlns:a16="http://schemas.microsoft.com/office/drawing/2014/main" id="{89492C1E-C03E-49F5-91CB-64EC5BFA5F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1644146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9218" name="Picture 2" descr="Image result for Matthew 10:2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872" y="0"/>
            <a:ext cx="8730795"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Image result for Matthew 10:21"/>
          <p:cNvPicPr>
            <a:picLocks noChangeAspect="1" noChangeArrowheads="1"/>
          </p:cNvPicPr>
          <p:nvPr/>
        </p:nvPicPr>
        <p:blipFill rotWithShape="1">
          <a:blip r:embed="rId2">
            <a:extLst>
              <a:ext uri="{28A0092B-C50C-407E-A947-70E740481C1C}">
                <a14:useLocalDpi xmlns:a14="http://schemas.microsoft.com/office/drawing/2010/main" val="0"/>
              </a:ext>
            </a:extLst>
          </a:blip>
          <a:srcRect l="67275" t="84772" b="7140"/>
          <a:stretch/>
        </p:blipFill>
        <p:spPr bwMode="auto">
          <a:xfrm>
            <a:off x="6068518" y="6205926"/>
            <a:ext cx="2857149" cy="5546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82900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6699"/>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r="24684"/>
          <a:stretch/>
        </p:blipFill>
        <p:spPr>
          <a:xfrm>
            <a:off x="3897436" y="1618938"/>
            <a:ext cx="5246564" cy="5239062"/>
          </a:xfrm>
          <a:prstGeom prst="rect">
            <a:avLst/>
          </a:prstGeom>
        </p:spPr>
      </p:pic>
      <p:sp>
        <p:nvSpPr>
          <p:cNvPr id="3" name="Rectangle 2"/>
          <p:cNvSpPr/>
          <p:nvPr/>
        </p:nvSpPr>
        <p:spPr>
          <a:xfrm>
            <a:off x="342180" y="317920"/>
            <a:ext cx="8553432" cy="830997"/>
          </a:xfrm>
          <a:prstGeom prst="rect">
            <a:avLst/>
          </a:prstGeom>
          <a:noFill/>
        </p:spPr>
        <p:txBody>
          <a:bodyPr wrap="none" lIns="91440" tIns="45720" rIns="91440" bIns="45720">
            <a:spAutoFit/>
          </a:bodyPr>
          <a:lstStyle/>
          <a:p>
            <a:pPr algn="ctr"/>
            <a:r>
              <a:rPr lang="en-US" sz="4800" b="1" cap="none" spc="0" dirty="0" smtClean="0">
                <a:ln w="9525">
                  <a:solidFill>
                    <a:schemeClr val="accent5">
                      <a:lumMod val="50000"/>
                    </a:schemeClr>
                  </a:solidFill>
                  <a:prstDash val="solid"/>
                </a:ln>
                <a:solidFill>
                  <a:schemeClr val="tx1"/>
                </a:solidFill>
                <a:effectLst>
                  <a:outerShdw blurRad="12700" dist="38100" dir="2700000" algn="tl" rotWithShape="0">
                    <a:schemeClr val="bg1">
                      <a:lumMod val="50000"/>
                    </a:schemeClr>
                  </a:outerShdw>
                </a:effectLst>
              </a:rPr>
              <a:t>MORE IS CAUGHT THAN TAUGHT</a:t>
            </a:r>
            <a:endParaRPr lang="en-US" sz="4800" b="1" cap="none" spc="0" dirty="0">
              <a:ln w="9525">
                <a:solidFill>
                  <a:schemeClr val="accent5">
                    <a:lumMod val="50000"/>
                  </a:schemeClr>
                </a:solidFill>
                <a:prstDash val="solid"/>
              </a:ln>
              <a:solidFill>
                <a:schemeClr val="tx1"/>
              </a:solidFill>
              <a:effectLst>
                <a:outerShdw blurRad="12700" dist="38100" dir="2700000" algn="tl" rotWithShape="0">
                  <a:schemeClr val="bg1">
                    <a:lumMod val="50000"/>
                  </a:schemeClr>
                </a:outerShdw>
              </a:effectLst>
            </a:endParaRPr>
          </a:p>
        </p:txBody>
      </p:sp>
      <p:sp>
        <p:nvSpPr>
          <p:cNvPr id="4" name="Rectangle 3"/>
          <p:cNvSpPr/>
          <p:nvPr/>
        </p:nvSpPr>
        <p:spPr>
          <a:xfrm>
            <a:off x="342180" y="2087862"/>
            <a:ext cx="3281346" cy="2585323"/>
          </a:xfrm>
          <a:prstGeom prst="rect">
            <a:avLst/>
          </a:prstGeom>
          <a:noFill/>
        </p:spPr>
        <p:txBody>
          <a:bodyPr wrap="none" lIns="91440" tIns="45720" rIns="91440" bIns="45720">
            <a:spAutoFit/>
          </a:bodyPr>
          <a:lstStyle/>
          <a:p>
            <a:pPr algn="ctr"/>
            <a:r>
              <a:rPr lang="en-US" sz="5400" b="0" cap="none" spc="0" dirty="0" smtClean="0">
                <a:ln w="0"/>
                <a:solidFill>
                  <a:schemeClr val="tx1"/>
                </a:solidFill>
                <a:effectLst>
                  <a:outerShdw blurRad="38100" dist="19050" dir="2700000" algn="tl" rotWithShape="0">
                    <a:schemeClr val="dk1">
                      <a:alpha val="40000"/>
                    </a:schemeClr>
                  </a:outerShdw>
                </a:effectLst>
              </a:rPr>
              <a:t>Don’t just </a:t>
            </a:r>
          </a:p>
          <a:p>
            <a:pPr algn="ctr"/>
            <a:r>
              <a:rPr lang="en-US" sz="5400" b="0" cap="none" spc="0" dirty="0" smtClean="0">
                <a:ln w="0"/>
                <a:solidFill>
                  <a:schemeClr val="tx1"/>
                </a:solidFill>
                <a:effectLst>
                  <a:outerShdw blurRad="38100" dist="19050" dir="2700000" algn="tl" rotWithShape="0">
                    <a:schemeClr val="dk1">
                      <a:alpha val="40000"/>
                    </a:schemeClr>
                  </a:outerShdw>
                </a:effectLst>
              </a:rPr>
              <a:t>give advice</a:t>
            </a:r>
          </a:p>
          <a:p>
            <a:pPr algn="ctr"/>
            <a:r>
              <a:rPr lang="en-US" sz="5400" dirty="0" smtClean="0">
                <a:ln w="0"/>
                <a:effectLst>
                  <a:outerShdw blurRad="38100" dist="19050" dir="2700000" algn="tl" rotWithShape="0">
                    <a:schemeClr val="dk1">
                      <a:alpha val="40000"/>
                    </a:schemeClr>
                  </a:outerShdw>
                </a:effectLst>
              </a:rPr>
              <a:t>Live it!</a:t>
            </a:r>
            <a:endParaRPr lang="en-US" sz="54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7093807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Image result for Matthew 24:2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080603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39501" cy="703038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Related image"/>
          <p:cNvPicPr>
            <a:picLocks noChangeAspect="1" noChangeArrowheads="1"/>
          </p:cNvPicPr>
          <p:nvPr/>
        </p:nvPicPr>
        <p:blipFill rotWithShape="1">
          <a:blip r:embed="rId2">
            <a:extLst>
              <a:ext uri="{28A0092B-C50C-407E-A947-70E740481C1C}">
                <a14:useLocalDpi xmlns:a14="http://schemas.microsoft.com/office/drawing/2010/main" val="0"/>
              </a:ext>
            </a:extLst>
          </a:blip>
          <a:srcRect l="8173" t="9985" r="84938" b="82978"/>
          <a:stretch/>
        </p:blipFill>
        <p:spPr bwMode="auto">
          <a:xfrm>
            <a:off x="659568" y="344773"/>
            <a:ext cx="629588" cy="4946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951559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r="24098" b="24153"/>
          <a:stretch/>
        </p:blipFill>
        <p:spPr>
          <a:xfrm>
            <a:off x="0" y="0"/>
            <a:ext cx="9150588" cy="6858000"/>
          </a:xfrm>
          <a:prstGeom prst="rect">
            <a:avLst/>
          </a:prstGeom>
        </p:spPr>
      </p:pic>
    </p:spTree>
    <p:extLst>
      <p:ext uri="{BB962C8B-B14F-4D97-AF65-F5344CB8AC3E}">
        <p14:creationId xmlns:p14="http://schemas.microsoft.com/office/powerpoint/2010/main" val="11409252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4872" y="284813"/>
            <a:ext cx="8949128" cy="6709529"/>
          </a:xfrm>
          <a:prstGeom prst="rect">
            <a:avLst/>
          </a:prstGeom>
          <a:noFill/>
        </p:spPr>
        <p:txBody>
          <a:bodyPr wrap="square" rtlCol="0">
            <a:spAutoFit/>
          </a:bodyPr>
          <a:lstStyle/>
          <a:p>
            <a:pPr fontAlgn="base"/>
            <a:r>
              <a:rPr lang="en-US" sz="3600" b="1" dirty="0"/>
              <a:t>Why are Americans so angry with each other?</a:t>
            </a:r>
            <a:endParaRPr lang="en-US" sz="3600" dirty="0"/>
          </a:p>
          <a:p>
            <a:pPr fontAlgn="base"/>
            <a:endParaRPr lang="en-US" sz="1600" dirty="0" smtClean="0"/>
          </a:p>
          <a:p>
            <a:pPr fontAlgn="base"/>
            <a:r>
              <a:rPr lang="en-US" sz="3600" dirty="0" smtClean="0"/>
              <a:t>				 The </a:t>
            </a:r>
            <a:r>
              <a:rPr lang="en-US" sz="3600" dirty="0"/>
              <a:t>United States is caught in a </a:t>
            </a:r>
            <a:r>
              <a:rPr lang="en-US" sz="3600" dirty="0" smtClean="0"/>
              <a:t>						 partisan </a:t>
            </a:r>
            <a:r>
              <a:rPr lang="en-US" sz="3600" dirty="0" err="1"/>
              <a:t>hyperconflict</a:t>
            </a:r>
            <a:r>
              <a:rPr lang="en-US" sz="3600" dirty="0"/>
              <a:t> that divides </a:t>
            </a:r>
            <a:endParaRPr lang="en-US" sz="3600" dirty="0" smtClean="0"/>
          </a:p>
          <a:p>
            <a:pPr fontAlgn="base"/>
            <a:r>
              <a:rPr lang="en-US" sz="3600" dirty="0"/>
              <a:t>	</a:t>
            </a:r>
            <a:r>
              <a:rPr lang="en-US" sz="3600" dirty="0" smtClean="0"/>
              <a:t>			 politicians</a:t>
            </a:r>
            <a:r>
              <a:rPr lang="en-US" sz="3600" dirty="0"/>
              <a:t>, communities—and </a:t>
            </a:r>
            <a:r>
              <a:rPr lang="en-US" sz="3600" dirty="0" smtClean="0"/>
              <a:t>even</a:t>
            </a:r>
          </a:p>
          <a:p>
            <a:pPr fontAlgn="base"/>
            <a:r>
              <a:rPr lang="en-US" sz="3600" dirty="0"/>
              <a:t>	</a:t>
            </a:r>
            <a:r>
              <a:rPr lang="en-US" sz="3600" dirty="0" smtClean="0"/>
              <a:t>			 </a:t>
            </a:r>
            <a:r>
              <a:rPr lang="en-US" sz="3600" dirty="0"/>
              <a:t>families. Politicians from the </a:t>
            </a:r>
            <a:endParaRPr lang="en-US" sz="3600" dirty="0" smtClean="0"/>
          </a:p>
          <a:p>
            <a:pPr fontAlgn="base"/>
            <a:r>
              <a:rPr lang="en-US" sz="3600" dirty="0"/>
              <a:t>	</a:t>
            </a:r>
            <a:r>
              <a:rPr lang="en-US" sz="3600" dirty="0" smtClean="0"/>
              <a:t>			 president </a:t>
            </a:r>
            <a:r>
              <a:rPr lang="en-US" sz="3600" dirty="0"/>
              <a:t>to state and local </a:t>
            </a:r>
            <a:r>
              <a:rPr lang="en-US" sz="3600" dirty="0" smtClean="0"/>
              <a:t>office-</a:t>
            </a:r>
          </a:p>
          <a:p>
            <a:pPr fontAlgn="base"/>
            <a:r>
              <a:rPr lang="en-US" sz="3600" dirty="0" smtClean="0"/>
              <a:t>holders </a:t>
            </a:r>
            <a:r>
              <a:rPr lang="en-US" sz="3600" dirty="0"/>
              <a:t>play to strongly-held beliefs and sometimes even pour fuel on the resulting inferno. This </a:t>
            </a:r>
            <a:r>
              <a:rPr lang="en-US" sz="3600" b="1" dirty="0"/>
              <a:t>polarization</a:t>
            </a:r>
            <a:r>
              <a:rPr lang="en-US" sz="3600" dirty="0"/>
              <a:t> has become so intense that many people no longer trust anyone from a differing perspective.</a:t>
            </a:r>
          </a:p>
          <a:p>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1742" y="965354"/>
            <a:ext cx="1962150" cy="2943225"/>
          </a:xfrm>
          <a:prstGeom prst="rect">
            <a:avLst/>
          </a:prstGeom>
        </p:spPr>
      </p:pic>
    </p:spTree>
    <p:extLst>
      <p:ext uri="{BB962C8B-B14F-4D97-AF65-F5344CB8AC3E}">
        <p14:creationId xmlns:p14="http://schemas.microsoft.com/office/powerpoint/2010/main" val="32949784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5C2A08"/>
        </a:solidFill>
        <a:effectLst/>
      </p:bgPr>
    </p:bg>
    <p:spTree>
      <p:nvGrpSpPr>
        <p:cNvPr id="1" name=""/>
        <p:cNvGrpSpPr/>
        <p:nvPr/>
      </p:nvGrpSpPr>
      <p:grpSpPr>
        <a:xfrm>
          <a:off x="0" y="0"/>
          <a:ext cx="0" cy="0"/>
          <a:chOff x="0" y="0"/>
          <a:chExt cx="0" cy="0"/>
        </a:xfrm>
      </p:grpSpPr>
      <p:pic>
        <p:nvPicPr>
          <p:cNvPr id="13314" name="Picture 2" descr="Image result for Psalm 139: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4667" y="0"/>
            <a:ext cx="5768411"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30836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b="3170"/>
          <a:stretch/>
        </p:blipFill>
        <p:spPr>
          <a:xfrm>
            <a:off x="0" y="217355"/>
            <a:ext cx="9144000" cy="6640643"/>
          </a:xfrm>
          <a:prstGeom prst="rect">
            <a:avLst/>
          </a:prstGeom>
        </p:spPr>
      </p:pic>
      <p:sp>
        <p:nvSpPr>
          <p:cNvPr id="3" name="TextBox 2"/>
          <p:cNvSpPr txBox="1"/>
          <p:nvPr/>
        </p:nvSpPr>
        <p:spPr>
          <a:xfrm>
            <a:off x="149902" y="217355"/>
            <a:ext cx="4691921" cy="6494085"/>
          </a:xfrm>
          <a:prstGeom prst="rect">
            <a:avLst/>
          </a:prstGeom>
          <a:solidFill>
            <a:schemeClr val="tx1"/>
          </a:solidFill>
        </p:spPr>
        <p:txBody>
          <a:bodyPr wrap="square" rtlCol="0">
            <a:spAutoFit/>
          </a:bodyPr>
          <a:lstStyle/>
          <a:p>
            <a:r>
              <a:rPr lang="en-US" sz="3200" b="1" dirty="0">
                <a:solidFill>
                  <a:schemeClr val="bg1"/>
                </a:solidFill>
              </a:rPr>
              <a:t>“The man of true faith may live in the absolute assurance that his steps are ordered by the Lord. For him accident is outside the bounds of possibility. He cannot be torn from this earth one hour ahead of the time which God has appointed, and he cannot be detained on earth one moment after God is done with him here.”</a:t>
            </a:r>
            <a:endParaRPr lang="en-US" sz="3200" dirty="0">
              <a:solidFill>
                <a:schemeClr val="bg1"/>
              </a:solidFill>
            </a:endParaRPr>
          </a:p>
        </p:txBody>
      </p:sp>
      <p:sp>
        <p:nvSpPr>
          <p:cNvPr id="4" name="TextBox 3"/>
          <p:cNvSpPr txBox="1"/>
          <p:nvPr/>
        </p:nvSpPr>
        <p:spPr>
          <a:xfrm>
            <a:off x="4811843" y="5111646"/>
            <a:ext cx="269823" cy="1079292"/>
          </a:xfrm>
          <a:prstGeom prst="rect">
            <a:avLst/>
          </a:prstGeom>
          <a:solidFill>
            <a:schemeClr val="tx1"/>
          </a:solidFill>
        </p:spPr>
        <p:txBody>
          <a:bodyPr wrap="square" rtlCol="0">
            <a:spAutoFit/>
          </a:bodyPr>
          <a:lstStyle/>
          <a:p>
            <a:endParaRPr lang="en-US" dirty="0"/>
          </a:p>
        </p:txBody>
      </p:sp>
      <p:pic>
        <p:nvPicPr>
          <p:cNvPr id="5" name="Picture 2" descr="Image result for The man of true faith + a w tozer"/>
          <p:cNvPicPr>
            <a:picLocks noChangeAspect="1" noChangeArrowheads="1"/>
          </p:cNvPicPr>
          <p:nvPr/>
        </p:nvPicPr>
        <p:blipFill rotWithShape="1">
          <a:blip r:embed="rId3">
            <a:extLst>
              <a:ext uri="{28A0092B-C50C-407E-A947-70E740481C1C}">
                <a14:useLocalDpi xmlns:a14="http://schemas.microsoft.com/office/drawing/2010/main" val="0"/>
              </a:ext>
            </a:extLst>
          </a:blip>
          <a:srcRect l="1307" t="71395" r="46125" b="8837"/>
          <a:stretch/>
        </p:blipFill>
        <p:spPr bwMode="auto">
          <a:xfrm>
            <a:off x="5167859" y="5791399"/>
            <a:ext cx="3889948" cy="10665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67485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040200"/>
        </a:solidFill>
        <a:effectLst/>
      </p:bgPr>
    </p:bg>
    <p:spTree>
      <p:nvGrpSpPr>
        <p:cNvPr id="1" name=""/>
        <p:cNvGrpSpPr/>
        <p:nvPr/>
      </p:nvGrpSpPr>
      <p:grpSpPr>
        <a:xfrm>
          <a:off x="0" y="0"/>
          <a:ext cx="0" cy="0"/>
          <a:chOff x="0" y="0"/>
          <a:chExt cx="0" cy="0"/>
        </a:xfrm>
      </p:grpSpPr>
      <p:pic>
        <p:nvPicPr>
          <p:cNvPr id="15362" name="Picture 2" descr="Image result for if they have called the master of the house beelzebub"/>
          <p:cNvPicPr>
            <a:picLocks noChangeAspect="1" noChangeArrowheads="1"/>
          </p:cNvPicPr>
          <p:nvPr/>
        </p:nvPicPr>
        <p:blipFill rotWithShape="1">
          <a:blip r:embed="rId2">
            <a:extLst>
              <a:ext uri="{28A0092B-C50C-407E-A947-70E740481C1C}">
                <a14:useLocalDpi xmlns:a14="http://schemas.microsoft.com/office/drawing/2010/main" val="0"/>
              </a:ext>
            </a:extLst>
          </a:blip>
          <a:srcRect b="23371"/>
          <a:stretch/>
        </p:blipFill>
        <p:spPr bwMode="auto">
          <a:xfrm>
            <a:off x="125594" y="1484027"/>
            <a:ext cx="8894161" cy="511164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560855" y="194154"/>
            <a:ext cx="6023637" cy="923330"/>
          </a:xfrm>
          <a:prstGeom prst="rect">
            <a:avLst/>
          </a:prstGeom>
          <a:noFill/>
        </p:spPr>
        <p:txBody>
          <a:bodyPr wrap="none" lIns="91440" tIns="45720" rIns="91440" bIns="45720">
            <a:spAutoFit/>
          </a:bodyPr>
          <a:lstStyle/>
          <a:p>
            <a:pPr algn="ctr"/>
            <a:r>
              <a:rPr lang="en-US" sz="5400" b="1" cap="none" spc="50" dirty="0" smtClean="0">
                <a:ln w="0"/>
                <a:solidFill>
                  <a:schemeClr val="bg2"/>
                </a:solidFill>
                <a:effectLst>
                  <a:innerShdw blurRad="63500" dist="50800" dir="13500000">
                    <a:srgbClr val="000000">
                      <a:alpha val="50000"/>
                    </a:srgbClr>
                  </a:innerShdw>
                </a:effectLst>
              </a:rPr>
              <a:t>MATTHEW 10:24-25</a:t>
            </a:r>
            <a:endParaRPr lang="en-US" sz="5400" b="1" cap="none" spc="50" dirty="0">
              <a:ln w="0"/>
              <a:solidFill>
                <a:schemeClr val="bg2"/>
              </a:solidFill>
              <a:effectLst>
                <a:innerShdw blurRad="63500" dist="50800" dir="13500000">
                  <a:srgbClr val="000000">
                    <a:alpha val="50000"/>
                  </a:srgbClr>
                </a:innerShdw>
              </a:effectLst>
            </a:endParaRPr>
          </a:p>
        </p:txBody>
      </p:sp>
    </p:spTree>
    <p:extLst>
      <p:ext uri="{BB962C8B-B14F-4D97-AF65-F5344CB8AC3E}">
        <p14:creationId xmlns:p14="http://schemas.microsoft.com/office/powerpoint/2010/main" val="8727554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372786"/>
            <a:ext cx="9144000" cy="3485213"/>
          </a:xfrm>
          <a:prstGeom prst="rect">
            <a:avLst/>
          </a:prstGeom>
        </p:spPr>
      </p:pic>
      <p:sp>
        <p:nvSpPr>
          <p:cNvPr id="2" name="TextBox 1"/>
          <p:cNvSpPr txBox="1"/>
          <p:nvPr/>
        </p:nvSpPr>
        <p:spPr>
          <a:xfrm>
            <a:off x="134911" y="104932"/>
            <a:ext cx="8859187" cy="4401205"/>
          </a:xfrm>
          <a:prstGeom prst="rect">
            <a:avLst/>
          </a:prstGeom>
          <a:noFill/>
        </p:spPr>
        <p:txBody>
          <a:bodyPr wrap="square" rtlCol="0">
            <a:spAutoFit/>
          </a:bodyPr>
          <a:lstStyle/>
          <a:p>
            <a:pPr algn="ctr"/>
            <a:r>
              <a:rPr lang="en-US" sz="4000" b="1" dirty="0" smtClean="0"/>
              <a:t>They </a:t>
            </a:r>
            <a:r>
              <a:rPr lang="en-US" sz="4000" b="1" dirty="0"/>
              <a:t>will deliver you up to tribulation and put you to death, and you will be hated by all nations for my name’s sake. And then many will fall away, betray one another and hate one another. Then many false prophets will rise up and lead many astray. </a:t>
            </a:r>
          </a:p>
        </p:txBody>
      </p:sp>
      <p:sp>
        <p:nvSpPr>
          <p:cNvPr id="5" name="TextBox 4"/>
          <p:cNvSpPr txBox="1"/>
          <p:nvPr/>
        </p:nvSpPr>
        <p:spPr>
          <a:xfrm>
            <a:off x="0" y="6325848"/>
            <a:ext cx="9144000" cy="707886"/>
          </a:xfrm>
          <a:prstGeom prst="rect">
            <a:avLst/>
          </a:prstGeom>
          <a:noFill/>
        </p:spPr>
        <p:txBody>
          <a:bodyPr wrap="square" rtlCol="0">
            <a:spAutoFit/>
          </a:bodyPr>
          <a:lstStyle/>
          <a:p>
            <a:pPr algn="ctr"/>
            <a:r>
              <a:rPr lang="en-US" sz="4000" b="1" baseline="30000" dirty="0" smtClean="0">
                <a:solidFill>
                  <a:schemeClr val="bg1"/>
                </a:solidFill>
              </a:rPr>
              <a:t>Matthew 24:9-14 </a:t>
            </a:r>
            <a:endParaRPr lang="en-US" sz="4000" dirty="0">
              <a:solidFill>
                <a:schemeClr val="bg1"/>
              </a:solidFill>
            </a:endParaRPr>
          </a:p>
        </p:txBody>
      </p:sp>
    </p:spTree>
    <p:extLst>
      <p:ext uri="{BB962C8B-B14F-4D97-AF65-F5344CB8AC3E}">
        <p14:creationId xmlns:p14="http://schemas.microsoft.com/office/powerpoint/2010/main" val="33518116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372786"/>
            <a:ext cx="9144000" cy="3485213"/>
          </a:xfrm>
          <a:prstGeom prst="rect">
            <a:avLst/>
          </a:prstGeom>
        </p:spPr>
      </p:pic>
      <p:sp>
        <p:nvSpPr>
          <p:cNvPr id="2" name="TextBox 1"/>
          <p:cNvSpPr txBox="1"/>
          <p:nvPr/>
        </p:nvSpPr>
        <p:spPr>
          <a:xfrm>
            <a:off x="134911" y="104932"/>
            <a:ext cx="8859187" cy="4401205"/>
          </a:xfrm>
          <a:prstGeom prst="rect">
            <a:avLst/>
          </a:prstGeom>
          <a:noFill/>
        </p:spPr>
        <p:txBody>
          <a:bodyPr wrap="square" rtlCol="0">
            <a:spAutoFit/>
          </a:bodyPr>
          <a:lstStyle/>
          <a:p>
            <a:pPr algn="ctr"/>
            <a:r>
              <a:rPr lang="en-US" sz="4000" b="1" dirty="0" smtClean="0"/>
              <a:t>And </a:t>
            </a:r>
            <a:r>
              <a:rPr lang="en-US" sz="4000" b="1" dirty="0"/>
              <a:t>because wickedness is multiplied, most men’s love will grow cold. But he who endures to the end will be saved. And this gospel of the kingdom will be preached throughout the whole world as a testimony to all nations, and then the end will come</a:t>
            </a:r>
            <a:r>
              <a:rPr lang="en-US" sz="4000" b="1" dirty="0" smtClean="0"/>
              <a:t>. </a:t>
            </a:r>
            <a:endParaRPr lang="en-US" sz="4000" b="1" dirty="0"/>
          </a:p>
        </p:txBody>
      </p:sp>
      <p:sp>
        <p:nvSpPr>
          <p:cNvPr id="4" name="TextBox 3"/>
          <p:cNvSpPr txBox="1"/>
          <p:nvPr/>
        </p:nvSpPr>
        <p:spPr>
          <a:xfrm>
            <a:off x="0" y="6325848"/>
            <a:ext cx="9144000" cy="707886"/>
          </a:xfrm>
          <a:prstGeom prst="rect">
            <a:avLst/>
          </a:prstGeom>
          <a:noFill/>
        </p:spPr>
        <p:txBody>
          <a:bodyPr wrap="square" rtlCol="0">
            <a:spAutoFit/>
          </a:bodyPr>
          <a:lstStyle/>
          <a:p>
            <a:pPr algn="ctr"/>
            <a:r>
              <a:rPr lang="en-US" sz="4000" b="1" baseline="30000" dirty="0" smtClean="0">
                <a:solidFill>
                  <a:schemeClr val="bg1"/>
                </a:solidFill>
              </a:rPr>
              <a:t>Matthew 24:9-14 </a:t>
            </a:r>
            <a:endParaRPr lang="en-US" sz="4000" dirty="0">
              <a:solidFill>
                <a:schemeClr val="bg1"/>
              </a:solidFill>
            </a:endParaRPr>
          </a:p>
        </p:txBody>
      </p:sp>
    </p:spTree>
    <p:extLst>
      <p:ext uri="{BB962C8B-B14F-4D97-AF65-F5344CB8AC3E}">
        <p14:creationId xmlns:p14="http://schemas.microsoft.com/office/powerpoint/2010/main" val="14184594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387777"/>
            <a:ext cx="9144000" cy="3470222"/>
          </a:xfrm>
          <a:prstGeom prst="rect">
            <a:avLst/>
          </a:prstGeom>
        </p:spPr>
      </p:pic>
      <p:sp>
        <p:nvSpPr>
          <p:cNvPr id="2" name="TextBox 1"/>
          <p:cNvSpPr txBox="1"/>
          <p:nvPr/>
        </p:nvSpPr>
        <p:spPr>
          <a:xfrm>
            <a:off x="194872" y="179882"/>
            <a:ext cx="8784236" cy="4401205"/>
          </a:xfrm>
          <a:prstGeom prst="rect">
            <a:avLst/>
          </a:prstGeom>
          <a:noFill/>
        </p:spPr>
        <p:txBody>
          <a:bodyPr wrap="square" rtlCol="0">
            <a:spAutoFit/>
          </a:bodyPr>
          <a:lstStyle/>
          <a:p>
            <a:pPr algn="ctr"/>
            <a:r>
              <a:rPr lang="en-US" sz="4000" b="1" dirty="0" smtClean="0"/>
              <a:t>At </a:t>
            </a:r>
            <a:r>
              <a:rPr lang="en-US" sz="4000" b="1" dirty="0"/>
              <a:t>that time shall arise Michael, the great prince who has charge of your people [the great angel who has charge over Israel and the affairs of God’s government] and there shall be a time of trouble, such as never has been since there was a nation till that time. </a:t>
            </a:r>
          </a:p>
        </p:txBody>
      </p:sp>
      <p:sp>
        <p:nvSpPr>
          <p:cNvPr id="6" name="TextBox 5"/>
          <p:cNvSpPr txBox="1"/>
          <p:nvPr/>
        </p:nvSpPr>
        <p:spPr>
          <a:xfrm>
            <a:off x="0" y="6325848"/>
            <a:ext cx="9144000" cy="707886"/>
          </a:xfrm>
          <a:prstGeom prst="rect">
            <a:avLst/>
          </a:prstGeom>
          <a:noFill/>
        </p:spPr>
        <p:txBody>
          <a:bodyPr wrap="square" rtlCol="0">
            <a:spAutoFit/>
          </a:bodyPr>
          <a:lstStyle/>
          <a:p>
            <a:pPr algn="ctr"/>
            <a:r>
              <a:rPr lang="en-US" sz="4000" b="1" baseline="30000" dirty="0" smtClean="0">
                <a:solidFill>
                  <a:schemeClr val="bg1"/>
                </a:solidFill>
              </a:rPr>
              <a:t>Daniel 12:1-4 </a:t>
            </a:r>
            <a:endParaRPr lang="en-US" sz="4000" dirty="0">
              <a:solidFill>
                <a:schemeClr val="bg1"/>
              </a:solidFill>
            </a:endParaRPr>
          </a:p>
        </p:txBody>
      </p:sp>
    </p:spTree>
    <p:extLst>
      <p:ext uri="{BB962C8B-B14F-4D97-AF65-F5344CB8AC3E}">
        <p14:creationId xmlns:p14="http://schemas.microsoft.com/office/powerpoint/2010/main" val="6086565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387777"/>
            <a:ext cx="9144000" cy="3470222"/>
          </a:xfrm>
          <a:prstGeom prst="rect">
            <a:avLst/>
          </a:prstGeom>
        </p:spPr>
      </p:pic>
      <p:sp>
        <p:nvSpPr>
          <p:cNvPr id="2" name="TextBox 1"/>
          <p:cNvSpPr txBox="1"/>
          <p:nvPr/>
        </p:nvSpPr>
        <p:spPr>
          <a:xfrm>
            <a:off x="194872" y="179882"/>
            <a:ext cx="8784236" cy="4401205"/>
          </a:xfrm>
          <a:prstGeom prst="rect">
            <a:avLst/>
          </a:prstGeom>
          <a:noFill/>
        </p:spPr>
        <p:txBody>
          <a:bodyPr wrap="square" rtlCol="0">
            <a:spAutoFit/>
          </a:bodyPr>
          <a:lstStyle/>
          <a:p>
            <a:pPr algn="ctr"/>
            <a:r>
              <a:rPr lang="en-US" sz="4000" b="1" dirty="0"/>
              <a:t>But at that time your people shall be delivered, every one whose name shall be found written in the book. And many of those who sleep in the dust of the earth shall awake, some to everlasting life and some to shame and everlasting contempt. </a:t>
            </a:r>
          </a:p>
        </p:txBody>
      </p:sp>
      <p:sp>
        <p:nvSpPr>
          <p:cNvPr id="5" name="TextBox 4"/>
          <p:cNvSpPr txBox="1"/>
          <p:nvPr/>
        </p:nvSpPr>
        <p:spPr>
          <a:xfrm>
            <a:off x="0" y="6325848"/>
            <a:ext cx="9144000" cy="707886"/>
          </a:xfrm>
          <a:prstGeom prst="rect">
            <a:avLst/>
          </a:prstGeom>
          <a:noFill/>
        </p:spPr>
        <p:txBody>
          <a:bodyPr wrap="square" rtlCol="0">
            <a:spAutoFit/>
          </a:bodyPr>
          <a:lstStyle/>
          <a:p>
            <a:pPr algn="ctr"/>
            <a:r>
              <a:rPr lang="en-US" sz="4000" b="1" baseline="30000" dirty="0" smtClean="0">
                <a:solidFill>
                  <a:schemeClr val="bg1"/>
                </a:solidFill>
              </a:rPr>
              <a:t>Daniel 12:1-4 </a:t>
            </a:r>
            <a:endParaRPr lang="en-US" sz="4000" dirty="0">
              <a:solidFill>
                <a:schemeClr val="bg1"/>
              </a:solidFill>
            </a:endParaRPr>
          </a:p>
        </p:txBody>
      </p:sp>
    </p:spTree>
    <p:extLst>
      <p:ext uri="{BB962C8B-B14F-4D97-AF65-F5344CB8AC3E}">
        <p14:creationId xmlns:p14="http://schemas.microsoft.com/office/powerpoint/2010/main" val="8007393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387777"/>
            <a:ext cx="9144000" cy="3470222"/>
          </a:xfrm>
          <a:prstGeom prst="rect">
            <a:avLst/>
          </a:prstGeom>
        </p:spPr>
      </p:pic>
      <p:sp>
        <p:nvSpPr>
          <p:cNvPr id="2" name="TextBox 1"/>
          <p:cNvSpPr txBox="1"/>
          <p:nvPr/>
        </p:nvSpPr>
        <p:spPr>
          <a:xfrm>
            <a:off x="194872" y="179882"/>
            <a:ext cx="8784236" cy="5016758"/>
          </a:xfrm>
          <a:prstGeom prst="rect">
            <a:avLst/>
          </a:prstGeom>
          <a:noFill/>
        </p:spPr>
        <p:txBody>
          <a:bodyPr wrap="square" rtlCol="0">
            <a:spAutoFit/>
          </a:bodyPr>
          <a:lstStyle/>
          <a:p>
            <a:pPr algn="ctr"/>
            <a:r>
              <a:rPr lang="en-US" sz="4000" b="1" dirty="0" smtClean="0"/>
              <a:t>And </a:t>
            </a:r>
            <a:r>
              <a:rPr lang="en-US" sz="4000" b="1" dirty="0"/>
              <a:t>those who are wise shall shine like the brightness of the firmament, and those who turn many to righteousness like the stars forever and ever. But you, Daniel, shut up the words, and seal the book until the time of the end; many shall run to and fro, and knowledge shall be increased.” </a:t>
            </a:r>
          </a:p>
        </p:txBody>
      </p:sp>
      <p:sp>
        <p:nvSpPr>
          <p:cNvPr id="5" name="TextBox 4"/>
          <p:cNvSpPr txBox="1"/>
          <p:nvPr/>
        </p:nvSpPr>
        <p:spPr>
          <a:xfrm>
            <a:off x="0" y="6325848"/>
            <a:ext cx="9144000" cy="707886"/>
          </a:xfrm>
          <a:prstGeom prst="rect">
            <a:avLst/>
          </a:prstGeom>
          <a:noFill/>
        </p:spPr>
        <p:txBody>
          <a:bodyPr wrap="square" rtlCol="0">
            <a:spAutoFit/>
          </a:bodyPr>
          <a:lstStyle/>
          <a:p>
            <a:pPr algn="ctr"/>
            <a:r>
              <a:rPr lang="en-US" sz="4000" b="1" baseline="30000" dirty="0" smtClean="0">
                <a:solidFill>
                  <a:schemeClr val="bg1"/>
                </a:solidFill>
              </a:rPr>
              <a:t>Daniel 12:1-4 </a:t>
            </a:r>
            <a:endParaRPr lang="en-US" sz="4000" dirty="0">
              <a:solidFill>
                <a:schemeClr val="bg1"/>
              </a:solidFill>
            </a:endParaRPr>
          </a:p>
        </p:txBody>
      </p:sp>
    </p:spTree>
    <p:extLst>
      <p:ext uri="{BB962C8B-B14F-4D97-AF65-F5344CB8AC3E}">
        <p14:creationId xmlns:p14="http://schemas.microsoft.com/office/powerpoint/2010/main" val="22907559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000308"/>
        </a:solidFill>
        <a:effectLst/>
      </p:bgPr>
    </p:bg>
    <p:spTree>
      <p:nvGrpSpPr>
        <p:cNvPr id="1" name=""/>
        <p:cNvGrpSpPr/>
        <p:nvPr/>
      </p:nvGrpSpPr>
      <p:grpSpPr>
        <a:xfrm>
          <a:off x="0" y="0"/>
          <a:ext cx="0" cy="0"/>
          <a:chOff x="0" y="0"/>
          <a:chExt cx="0" cy="0"/>
        </a:xfrm>
      </p:grpSpPr>
      <p:pic>
        <p:nvPicPr>
          <p:cNvPr id="18434" name="Picture 2" descr="Image result for 2 Thessalonians 2:3-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912" y="375453"/>
            <a:ext cx="8886700" cy="59342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01384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Proverbs 6:16-1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93" y="0"/>
            <a:ext cx="9144000" cy="6858000"/>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Connector 2"/>
          <p:cNvCxnSpPr/>
          <p:nvPr/>
        </p:nvCxnSpPr>
        <p:spPr>
          <a:xfrm flipV="1">
            <a:off x="1628930" y="5486400"/>
            <a:ext cx="5591020" cy="3435"/>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flipV="1">
            <a:off x="790730" y="6005587"/>
            <a:ext cx="1676400" cy="1749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550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ilhouette of a person&#10;&#10;Description automatically generated">
            <a:extLst>
              <a:ext uri="{FF2B5EF4-FFF2-40B4-BE49-F238E27FC236}">
                <a16:creationId xmlns:a16="http://schemas.microsoft.com/office/drawing/2014/main" id="{412E1140-CCB9-419C-949E-CDF1E57F38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00051"/>
            <a:ext cx="9144000" cy="6457950"/>
          </a:xfrm>
          <a:prstGeom prst="rect">
            <a:avLst/>
          </a:prstGeom>
        </p:spPr>
      </p:pic>
      <p:pic>
        <p:nvPicPr>
          <p:cNvPr id="4" name="Picture 3" descr="A silhouette of a person&#10;&#10;Description automatically generated">
            <a:extLst>
              <a:ext uri="{FF2B5EF4-FFF2-40B4-BE49-F238E27FC236}">
                <a16:creationId xmlns:a16="http://schemas.microsoft.com/office/drawing/2014/main" id="{2B4A75DD-64F1-48F5-80FE-B68711355725}"/>
              </a:ext>
            </a:extLst>
          </p:cNvPr>
          <p:cNvPicPr>
            <a:picLocks noChangeAspect="1"/>
          </p:cNvPicPr>
          <p:nvPr/>
        </p:nvPicPr>
        <p:blipFill rotWithShape="1">
          <a:blip r:embed="rId2">
            <a:extLst>
              <a:ext uri="{28A0092B-C50C-407E-A947-70E740481C1C}">
                <a14:useLocalDpi xmlns:a14="http://schemas.microsoft.com/office/drawing/2010/main" val="0"/>
              </a:ext>
            </a:extLst>
          </a:blip>
          <a:srcRect b="90445"/>
          <a:stretch/>
        </p:blipFill>
        <p:spPr>
          <a:xfrm>
            <a:off x="0" y="0"/>
            <a:ext cx="9144000" cy="1009767"/>
          </a:xfrm>
          <a:prstGeom prst="rect">
            <a:avLst/>
          </a:prstGeom>
        </p:spPr>
      </p:pic>
      <p:sp>
        <p:nvSpPr>
          <p:cNvPr id="5" name="Rectangle 4">
            <a:extLst>
              <a:ext uri="{FF2B5EF4-FFF2-40B4-BE49-F238E27FC236}">
                <a16:creationId xmlns:a16="http://schemas.microsoft.com/office/drawing/2014/main" id="{F99170C4-7503-4A29-BEC8-12BC546F82FC}"/>
              </a:ext>
            </a:extLst>
          </p:cNvPr>
          <p:cNvSpPr/>
          <p:nvPr/>
        </p:nvSpPr>
        <p:spPr>
          <a:xfrm>
            <a:off x="323514" y="51363"/>
            <a:ext cx="8328819" cy="707886"/>
          </a:xfrm>
          <a:prstGeom prst="rect">
            <a:avLst/>
          </a:prstGeom>
          <a:noFill/>
        </p:spPr>
        <p:txBody>
          <a:bodyPr wrap="none" lIns="91440" tIns="45720" rIns="91440" bIns="45720">
            <a:spAutoFit/>
          </a:bodyPr>
          <a:lstStyle/>
          <a:p>
            <a:pPr algn="ctr"/>
            <a:r>
              <a:rPr lang="en-US" sz="4000" b="0" cap="none" spc="0" dirty="0">
                <a:ln w="0"/>
                <a:solidFill>
                  <a:schemeClr val="tx1"/>
                </a:solidFill>
                <a:effectLst>
                  <a:outerShdw blurRad="38100" dist="19050" dir="2700000" algn="tl" rotWithShape="0">
                    <a:schemeClr val="dk1">
                      <a:alpha val="40000"/>
                    </a:schemeClr>
                  </a:outerShdw>
                </a:effectLst>
              </a:rPr>
              <a:t>The devil’s agenda is to create division!</a:t>
            </a:r>
          </a:p>
        </p:txBody>
      </p:sp>
    </p:spTree>
    <p:extLst>
      <p:ext uri="{BB962C8B-B14F-4D97-AF65-F5344CB8AC3E}">
        <p14:creationId xmlns:p14="http://schemas.microsoft.com/office/powerpoint/2010/main" val="10777226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Image result for What should I believ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24219"/>
            <a:ext cx="9144000" cy="643378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032652" y="0"/>
            <a:ext cx="5202258" cy="769441"/>
          </a:xfrm>
          <a:prstGeom prst="rect">
            <a:avLst/>
          </a:prstGeom>
          <a:noFill/>
        </p:spPr>
        <p:txBody>
          <a:bodyPr wrap="none" lIns="91440" tIns="45720" rIns="91440" bIns="45720">
            <a:spAutoFit/>
          </a:bodyPr>
          <a:lstStyle/>
          <a:p>
            <a:pPr algn="ctr"/>
            <a:r>
              <a:rPr lang="en-US" sz="4400" b="0" cap="none" spc="0" dirty="0" smtClean="0">
                <a:ln w="0"/>
                <a:solidFill>
                  <a:schemeClr val="tx1"/>
                </a:solidFill>
                <a:effectLst>
                  <a:outerShdw blurRad="38100" dist="19050" dir="2700000" algn="tl" rotWithShape="0">
                    <a:schemeClr val="dk1">
                      <a:alpha val="40000"/>
                    </a:schemeClr>
                  </a:outerShdw>
                </a:effectLst>
              </a:rPr>
              <a:t>What am I to believe?</a:t>
            </a:r>
            <a:endParaRPr lang="en-US" sz="44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2036297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3554" name="Picture 2" descr="Image result for What I believe"/>
          <p:cNvPicPr>
            <a:picLocks noChangeAspect="1" noChangeArrowheads="1"/>
          </p:cNvPicPr>
          <p:nvPr/>
        </p:nvPicPr>
        <p:blipFill rotWithShape="1">
          <a:blip r:embed="rId2">
            <a:extLst>
              <a:ext uri="{28A0092B-C50C-407E-A947-70E740481C1C}">
                <a14:useLocalDpi xmlns:a14="http://schemas.microsoft.com/office/drawing/2010/main" val="0"/>
              </a:ext>
            </a:extLst>
          </a:blip>
          <a:srcRect t="11654" b="18716"/>
          <a:stretch/>
        </p:blipFill>
        <p:spPr bwMode="auto">
          <a:xfrm>
            <a:off x="0" y="0"/>
            <a:ext cx="9144000" cy="3582650"/>
          </a:xfrm>
          <a:prstGeom prst="rect">
            <a:avLst/>
          </a:prstGeom>
          <a:solidFill>
            <a:schemeClr val="tx1"/>
          </a:solidFill>
        </p:spPr>
      </p:pic>
      <p:sp>
        <p:nvSpPr>
          <p:cNvPr id="2" name="Rectangle 1"/>
          <p:cNvSpPr/>
          <p:nvPr/>
        </p:nvSpPr>
        <p:spPr>
          <a:xfrm>
            <a:off x="26852" y="2967335"/>
            <a:ext cx="9090310" cy="923330"/>
          </a:xfrm>
          <a:prstGeom prst="rect">
            <a:avLst/>
          </a:prstGeom>
          <a:noFill/>
        </p:spPr>
        <p:txBody>
          <a:bodyPr wrap="none" lIns="91440" tIns="45720" rIns="91440" bIns="45720">
            <a:spAutoFit/>
          </a:bodyPr>
          <a:lstStyle/>
          <a:p>
            <a:pPr algn="ctr"/>
            <a:r>
              <a:rPr lang="en-US" sz="5400" b="1" cap="none" spc="50" dirty="0" smtClean="0">
                <a:ln w="0"/>
                <a:solidFill>
                  <a:schemeClr val="bg2"/>
                </a:solidFill>
                <a:effectLst>
                  <a:innerShdw blurRad="63500" dist="50800" dir="13500000">
                    <a:srgbClr val="000000">
                      <a:alpha val="50000"/>
                    </a:srgbClr>
                  </a:innerShdw>
                </a:effectLst>
              </a:rPr>
              <a:t>All authority comes from God!</a:t>
            </a:r>
            <a:endParaRPr lang="en-US" sz="5400" b="1" cap="none" spc="50" dirty="0">
              <a:ln w="0"/>
              <a:solidFill>
                <a:schemeClr val="bg2"/>
              </a:solidFill>
              <a:effectLst>
                <a:innerShdw blurRad="63500" dist="50800" dir="13500000">
                  <a:srgbClr val="000000">
                    <a:alpha val="50000"/>
                  </a:srgbClr>
                </a:innerShdw>
              </a:effectLst>
            </a:endParaRPr>
          </a:p>
        </p:txBody>
      </p:sp>
    </p:spTree>
    <p:extLst>
      <p:ext uri="{BB962C8B-B14F-4D97-AF65-F5344CB8AC3E}">
        <p14:creationId xmlns:p14="http://schemas.microsoft.com/office/powerpoint/2010/main" val="19114658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3554" name="Picture 2" descr="Image result for What I believe"/>
          <p:cNvPicPr>
            <a:picLocks noChangeAspect="1" noChangeArrowheads="1"/>
          </p:cNvPicPr>
          <p:nvPr/>
        </p:nvPicPr>
        <p:blipFill rotWithShape="1">
          <a:blip r:embed="rId2">
            <a:extLst>
              <a:ext uri="{28A0092B-C50C-407E-A947-70E740481C1C}">
                <a14:useLocalDpi xmlns:a14="http://schemas.microsoft.com/office/drawing/2010/main" val="0"/>
              </a:ext>
            </a:extLst>
          </a:blip>
          <a:srcRect t="11654" b="18716"/>
          <a:stretch/>
        </p:blipFill>
        <p:spPr bwMode="auto">
          <a:xfrm>
            <a:off x="0" y="0"/>
            <a:ext cx="9144000" cy="3582650"/>
          </a:xfrm>
          <a:prstGeom prst="rect">
            <a:avLst/>
          </a:prstGeom>
          <a:solidFill>
            <a:schemeClr val="tx1"/>
          </a:solidFill>
        </p:spPr>
      </p:pic>
      <p:sp>
        <p:nvSpPr>
          <p:cNvPr id="2" name="Rectangle 1"/>
          <p:cNvSpPr/>
          <p:nvPr/>
        </p:nvSpPr>
        <p:spPr>
          <a:xfrm>
            <a:off x="585024" y="2967335"/>
            <a:ext cx="7973978" cy="1754326"/>
          </a:xfrm>
          <a:prstGeom prst="rect">
            <a:avLst/>
          </a:prstGeom>
          <a:noFill/>
        </p:spPr>
        <p:txBody>
          <a:bodyPr wrap="none" lIns="91440" tIns="45720" rIns="91440" bIns="45720">
            <a:spAutoFit/>
          </a:bodyPr>
          <a:lstStyle/>
          <a:p>
            <a:pPr algn="ctr"/>
            <a:r>
              <a:rPr lang="en-US" sz="5400" b="1" cap="none" spc="50" dirty="0" smtClean="0">
                <a:ln w="0"/>
                <a:solidFill>
                  <a:schemeClr val="bg2"/>
                </a:solidFill>
                <a:effectLst>
                  <a:innerShdw blurRad="63500" dist="50800" dir="13500000">
                    <a:srgbClr val="000000">
                      <a:alpha val="50000"/>
                    </a:srgbClr>
                  </a:innerShdw>
                </a:effectLst>
              </a:rPr>
              <a:t>God’s providence does not</a:t>
            </a:r>
          </a:p>
          <a:p>
            <a:pPr algn="ctr"/>
            <a:r>
              <a:rPr lang="en-US" sz="5400" b="1" spc="50" dirty="0" smtClean="0">
                <a:ln w="0"/>
                <a:solidFill>
                  <a:schemeClr val="bg2"/>
                </a:solidFill>
                <a:effectLst>
                  <a:innerShdw blurRad="63500" dist="50800" dir="13500000">
                    <a:srgbClr val="000000">
                      <a:alpha val="50000"/>
                    </a:srgbClr>
                  </a:innerShdw>
                </a:effectLst>
              </a:rPr>
              <a:t>Equal God’s approval.</a:t>
            </a:r>
            <a:endParaRPr lang="en-US" sz="5400" b="1" cap="none" spc="50" dirty="0">
              <a:ln w="0"/>
              <a:solidFill>
                <a:schemeClr val="bg2"/>
              </a:solidFill>
              <a:effectLst>
                <a:innerShdw blurRad="63500" dist="50800" dir="13500000">
                  <a:srgbClr val="000000">
                    <a:alpha val="50000"/>
                  </a:srgbClr>
                </a:innerShdw>
              </a:effectLst>
            </a:endParaRPr>
          </a:p>
        </p:txBody>
      </p:sp>
    </p:spTree>
    <p:extLst>
      <p:ext uri="{BB962C8B-B14F-4D97-AF65-F5344CB8AC3E}">
        <p14:creationId xmlns:p14="http://schemas.microsoft.com/office/powerpoint/2010/main" val="1141982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000308"/>
        </a:solidFill>
        <a:effectLst/>
      </p:bgPr>
    </p:bg>
    <p:spTree>
      <p:nvGrpSpPr>
        <p:cNvPr id="1" name=""/>
        <p:cNvGrpSpPr/>
        <p:nvPr/>
      </p:nvGrpSpPr>
      <p:grpSpPr>
        <a:xfrm>
          <a:off x="0" y="0"/>
          <a:ext cx="0" cy="0"/>
          <a:chOff x="0" y="0"/>
          <a:chExt cx="0" cy="0"/>
        </a:xfrm>
      </p:grpSpPr>
      <p:pic>
        <p:nvPicPr>
          <p:cNvPr id="24580" name="Picture 4" descr="Image result for you have no authority except what is given you from abov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4" y="194873"/>
            <a:ext cx="9137486" cy="514162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Image result for you have no authority except what is given you from above."/>
          <p:cNvPicPr>
            <a:picLocks noChangeAspect="1" noChangeArrowheads="1"/>
          </p:cNvPicPr>
          <p:nvPr/>
        </p:nvPicPr>
        <p:blipFill rotWithShape="1">
          <a:blip r:embed="rId2">
            <a:extLst>
              <a:ext uri="{28A0092B-C50C-407E-A947-70E740481C1C}">
                <a14:useLocalDpi xmlns:a14="http://schemas.microsoft.com/office/drawing/2010/main" val="0"/>
              </a:ext>
            </a:extLst>
          </a:blip>
          <a:srcRect t="64383" b="21623"/>
          <a:stretch/>
        </p:blipFill>
        <p:spPr bwMode="auto">
          <a:xfrm>
            <a:off x="6514" y="3987383"/>
            <a:ext cx="9137486" cy="71952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29587" y="4122291"/>
            <a:ext cx="8109679" cy="584775"/>
          </a:xfrm>
          <a:prstGeom prst="rect">
            <a:avLst/>
          </a:prstGeom>
          <a:noFill/>
        </p:spPr>
        <p:txBody>
          <a:bodyPr wrap="square" rtlCol="0">
            <a:spAutoFit/>
          </a:bodyPr>
          <a:lstStyle/>
          <a:p>
            <a:r>
              <a:rPr lang="en-US" sz="3200" dirty="0">
                <a:solidFill>
                  <a:schemeClr val="bg1"/>
                </a:solidFill>
                <a:latin typeface="Georgia" panose="02040502050405020303" pitchFamily="18" charset="0"/>
              </a:rPr>
              <a:t>N</a:t>
            </a:r>
            <a:r>
              <a:rPr lang="en-US" sz="3200" dirty="0" smtClean="0">
                <a:solidFill>
                  <a:schemeClr val="bg1"/>
                </a:solidFill>
                <a:latin typeface="Georgia" panose="02040502050405020303" pitchFamily="18" charset="0"/>
              </a:rPr>
              <a:t>o </a:t>
            </a:r>
            <a:r>
              <a:rPr lang="en-US" sz="3200" dirty="0">
                <a:solidFill>
                  <a:schemeClr val="bg1"/>
                </a:solidFill>
                <a:latin typeface="Georgia" panose="02040502050405020303" pitchFamily="18" charset="0"/>
              </a:rPr>
              <a:t>man takes my life, but I give it up freely</a:t>
            </a:r>
          </a:p>
        </p:txBody>
      </p:sp>
      <p:sp>
        <p:nvSpPr>
          <p:cNvPr id="6" name="TextBox 5"/>
          <p:cNvSpPr txBox="1"/>
          <p:nvPr/>
        </p:nvSpPr>
        <p:spPr>
          <a:xfrm>
            <a:off x="5538865" y="3328531"/>
            <a:ext cx="2908092" cy="523220"/>
          </a:xfrm>
          <a:prstGeom prst="rect">
            <a:avLst/>
          </a:prstGeom>
          <a:noFill/>
        </p:spPr>
        <p:txBody>
          <a:bodyPr wrap="square" rtlCol="0">
            <a:spAutoFit/>
          </a:bodyPr>
          <a:lstStyle/>
          <a:p>
            <a:pPr algn="r"/>
            <a:r>
              <a:rPr lang="en-US" sz="2800" dirty="0" smtClean="0">
                <a:solidFill>
                  <a:schemeClr val="bg1"/>
                </a:solidFill>
                <a:latin typeface="Georgia" panose="02040502050405020303" pitchFamily="18" charset="0"/>
              </a:rPr>
              <a:t>John 19:6</a:t>
            </a:r>
            <a:endParaRPr lang="en-US" sz="2800" dirty="0">
              <a:solidFill>
                <a:schemeClr val="bg1"/>
              </a:solidFill>
              <a:latin typeface="Georgia" panose="02040502050405020303" pitchFamily="18" charset="0"/>
            </a:endParaRPr>
          </a:p>
        </p:txBody>
      </p:sp>
      <p:pic>
        <p:nvPicPr>
          <p:cNvPr id="10" name="Picture 4" descr="Image result for you have no authority except what is given you from above."/>
          <p:cNvPicPr>
            <a:picLocks noChangeAspect="1" noChangeArrowheads="1"/>
          </p:cNvPicPr>
          <p:nvPr/>
        </p:nvPicPr>
        <p:blipFill rotWithShape="1">
          <a:blip r:embed="rId2">
            <a:extLst>
              <a:ext uri="{28A0092B-C50C-407E-A947-70E740481C1C}">
                <a14:useLocalDpi xmlns:a14="http://schemas.microsoft.com/office/drawing/2010/main" val="0"/>
              </a:ext>
            </a:extLst>
          </a:blip>
          <a:srcRect t="64432" b="20991"/>
          <a:stretch/>
        </p:blipFill>
        <p:spPr bwMode="auto">
          <a:xfrm>
            <a:off x="10753" y="5336499"/>
            <a:ext cx="9137486" cy="74951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5538865" y="4963184"/>
            <a:ext cx="2908092" cy="523220"/>
          </a:xfrm>
          <a:prstGeom prst="rect">
            <a:avLst/>
          </a:prstGeom>
          <a:noFill/>
        </p:spPr>
        <p:txBody>
          <a:bodyPr wrap="square" rtlCol="0">
            <a:spAutoFit/>
          </a:bodyPr>
          <a:lstStyle/>
          <a:p>
            <a:pPr algn="r"/>
            <a:r>
              <a:rPr lang="en-US" sz="2800" dirty="0" smtClean="0">
                <a:solidFill>
                  <a:schemeClr val="bg1"/>
                </a:solidFill>
                <a:latin typeface="Georgia" panose="02040502050405020303" pitchFamily="18" charset="0"/>
              </a:rPr>
              <a:t>John 10:14</a:t>
            </a:r>
            <a:endParaRPr lang="en-US" sz="2800" dirty="0">
              <a:solidFill>
                <a:schemeClr val="bg1"/>
              </a:solidFill>
              <a:latin typeface="Georgia" panose="02040502050405020303" pitchFamily="18" charset="0"/>
            </a:endParaRPr>
          </a:p>
        </p:txBody>
      </p:sp>
    </p:spTree>
    <p:extLst>
      <p:ext uri="{BB962C8B-B14F-4D97-AF65-F5344CB8AC3E}">
        <p14:creationId xmlns:p14="http://schemas.microsoft.com/office/powerpoint/2010/main" val="5824099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3554" name="Picture 2" descr="Image result for What I believe"/>
          <p:cNvPicPr>
            <a:picLocks noChangeAspect="1" noChangeArrowheads="1"/>
          </p:cNvPicPr>
          <p:nvPr/>
        </p:nvPicPr>
        <p:blipFill rotWithShape="1">
          <a:blip r:embed="rId2">
            <a:extLst>
              <a:ext uri="{28A0092B-C50C-407E-A947-70E740481C1C}">
                <a14:useLocalDpi xmlns:a14="http://schemas.microsoft.com/office/drawing/2010/main" val="0"/>
              </a:ext>
            </a:extLst>
          </a:blip>
          <a:srcRect t="11654" b="18716"/>
          <a:stretch/>
        </p:blipFill>
        <p:spPr bwMode="auto">
          <a:xfrm>
            <a:off x="0" y="0"/>
            <a:ext cx="9144000" cy="3582650"/>
          </a:xfrm>
          <a:prstGeom prst="rect">
            <a:avLst/>
          </a:prstGeom>
          <a:solidFill>
            <a:schemeClr val="tx1"/>
          </a:solidFill>
        </p:spPr>
      </p:pic>
      <p:sp>
        <p:nvSpPr>
          <p:cNvPr id="2" name="Rectangle 1"/>
          <p:cNvSpPr/>
          <p:nvPr/>
        </p:nvSpPr>
        <p:spPr>
          <a:xfrm>
            <a:off x="1321769" y="2967335"/>
            <a:ext cx="6500497" cy="1754326"/>
          </a:xfrm>
          <a:prstGeom prst="rect">
            <a:avLst/>
          </a:prstGeom>
          <a:noFill/>
        </p:spPr>
        <p:txBody>
          <a:bodyPr wrap="none" lIns="91440" tIns="45720" rIns="91440" bIns="45720">
            <a:spAutoFit/>
          </a:bodyPr>
          <a:lstStyle/>
          <a:p>
            <a:pPr algn="ctr"/>
            <a:r>
              <a:rPr lang="en-US" sz="5400" b="1" cap="none" spc="50" dirty="0" smtClean="0">
                <a:ln w="0"/>
                <a:solidFill>
                  <a:schemeClr val="bg2"/>
                </a:solidFill>
                <a:effectLst>
                  <a:innerShdw blurRad="63500" dist="50800" dir="13500000">
                    <a:srgbClr val="000000">
                      <a:alpha val="50000"/>
                    </a:srgbClr>
                  </a:innerShdw>
                </a:effectLst>
              </a:rPr>
              <a:t>We were created for </a:t>
            </a:r>
          </a:p>
          <a:p>
            <a:pPr algn="ctr"/>
            <a:r>
              <a:rPr lang="en-US" sz="5400" b="1" spc="50" dirty="0">
                <a:ln w="0"/>
                <a:solidFill>
                  <a:schemeClr val="bg2"/>
                </a:solidFill>
                <a:effectLst>
                  <a:innerShdw blurRad="63500" dist="50800" dir="13500000">
                    <a:srgbClr val="000000">
                      <a:alpha val="50000"/>
                    </a:srgbClr>
                  </a:innerShdw>
                </a:effectLst>
              </a:rPr>
              <a:t>s</a:t>
            </a:r>
            <a:r>
              <a:rPr lang="en-US" sz="5400" b="1" spc="50" dirty="0" smtClean="0">
                <a:ln w="0"/>
                <a:solidFill>
                  <a:schemeClr val="bg2"/>
                </a:solidFill>
                <a:effectLst>
                  <a:innerShdw blurRad="63500" dist="50800" dir="13500000">
                    <a:srgbClr val="000000">
                      <a:alpha val="50000"/>
                    </a:srgbClr>
                  </a:innerShdw>
                </a:effectLst>
              </a:rPr>
              <a:t>uch a season as this.</a:t>
            </a:r>
            <a:endParaRPr lang="en-US" sz="5400" b="1" cap="none" spc="50" dirty="0">
              <a:ln w="0"/>
              <a:solidFill>
                <a:schemeClr val="bg2"/>
              </a:solidFill>
              <a:effectLst>
                <a:innerShdw blurRad="63500" dist="50800" dir="13500000">
                  <a:srgbClr val="000000">
                    <a:alpha val="50000"/>
                  </a:srgbClr>
                </a:innerShdw>
              </a:effectLst>
            </a:endParaRPr>
          </a:p>
        </p:txBody>
      </p:sp>
    </p:spTree>
    <p:extLst>
      <p:ext uri="{BB962C8B-B14F-4D97-AF65-F5344CB8AC3E}">
        <p14:creationId xmlns:p14="http://schemas.microsoft.com/office/powerpoint/2010/main" val="22115199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2 Chronicles 7 14"/>
          <p:cNvPicPr>
            <a:picLocks noChangeAspect="1" noChangeArrowheads="1"/>
          </p:cNvPicPr>
          <p:nvPr/>
        </p:nvPicPr>
        <p:blipFill rotWithShape="1">
          <a:blip r:embed="rId2">
            <a:extLst>
              <a:ext uri="{28A0092B-C50C-407E-A947-70E740481C1C}">
                <a14:useLocalDpi xmlns:a14="http://schemas.microsoft.com/office/drawing/2010/main" val="0"/>
              </a:ext>
            </a:extLst>
          </a:blip>
          <a:srcRect b="8629"/>
          <a:stretch/>
        </p:blipFill>
        <p:spPr bwMode="auto">
          <a:xfrm>
            <a:off x="0" y="1"/>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3583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the bigger pictu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53" y="750498"/>
            <a:ext cx="9161253" cy="610750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Image result for the bigger picture"/>
          <p:cNvPicPr>
            <a:picLocks noChangeAspect="1" noChangeArrowheads="1"/>
          </p:cNvPicPr>
          <p:nvPr/>
        </p:nvPicPr>
        <p:blipFill rotWithShape="1">
          <a:blip r:embed="rId2">
            <a:extLst>
              <a:ext uri="{28A0092B-C50C-407E-A947-70E740481C1C}">
                <a14:useLocalDpi xmlns:a14="http://schemas.microsoft.com/office/drawing/2010/main" val="0"/>
              </a:ext>
            </a:extLst>
          </a:blip>
          <a:srcRect b="81638"/>
          <a:stretch/>
        </p:blipFill>
        <p:spPr bwMode="auto">
          <a:xfrm>
            <a:off x="0" y="-1"/>
            <a:ext cx="9161253" cy="164764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84614" y="-18943"/>
            <a:ext cx="8957517" cy="769441"/>
          </a:xfrm>
          <a:prstGeom prst="rect">
            <a:avLst/>
          </a:prstGeom>
          <a:noFill/>
        </p:spPr>
        <p:txBody>
          <a:bodyPr wrap="none" lIns="91440" tIns="45720" rIns="91440" bIns="45720">
            <a:spAutoFit/>
          </a:bodyPr>
          <a:lstStyle/>
          <a:p>
            <a:pPr algn="ctr"/>
            <a:r>
              <a:rPr lang="en-US" sz="4400" b="0" cap="none" spc="0" dirty="0" smtClean="0">
                <a:ln w="0"/>
                <a:solidFill>
                  <a:schemeClr val="tx1"/>
                </a:solidFill>
                <a:effectLst>
                  <a:outerShdw blurRad="38100" dist="19050" dir="2700000" algn="tl" rotWithShape="0">
                    <a:schemeClr val="dk1">
                      <a:alpha val="40000"/>
                    </a:schemeClr>
                  </a:outerShdw>
                </a:effectLst>
              </a:rPr>
              <a:t>If we could just see the bigger picture!</a:t>
            </a:r>
            <a:endParaRPr lang="en-US" sz="44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3490945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076" name="Picture 4" descr="Image result for Ephesians 6: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3424" y="8571"/>
            <a:ext cx="7610475" cy="68494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345429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r="37709" b="38055"/>
          <a:stretch/>
        </p:blipFill>
        <p:spPr>
          <a:xfrm>
            <a:off x="0" y="0"/>
            <a:ext cx="9195256" cy="6858000"/>
          </a:xfrm>
          <a:prstGeom prst="rect">
            <a:avLst/>
          </a:prstGeom>
        </p:spPr>
      </p:pic>
      <p:sp>
        <p:nvSpPr>
          <p:cNvPr id="3" name="TextBox 2"/>
          <p:cNvSpPr txBox="1"/>
          <p:nvPr/>
        </p:nvSpPr>
        <p:spPr>
          <a:xfrm>
            <a:off x="209550" y="95250"/>
            <a:ext cx="8801100" cy="2277547"/>
          </a:xfrm>
          <a:prstGeom prst="rect">
            <a:avLst/>
          </a:prstGeom>
          <a:noFill/>
        </p:spPr>
        <p:txBody>
          <a:bodyPr wrap="square" rtlCol="0">
            <a:spAutoFit/>
          </a:bodyPr>
          <a:lstStyle/>
          <a:p>
            <a:r>
              <a:rPr lang="en-US" sz="4000" dirty="0"/>
              <a:t>Focus as a family on what we each hold in common with God’s Word, </a:t>
            </a:r>
            <a:r>
              <a:rPr lang="en-US" sz="4000" dirty="0" smtClean="0"/>
              <a:t>and each other, and </a:t>
            </a:r>
            <a:r>
              <a:rPr lang="en-US" sz="4000" dirty="0"/>
              <a:t>not on what we don’t.  </a:t>
            </a:r>
            <a:r>
              <a:rPr lang="en-US" sz="4400" baseline="30000" dirty="0"/>
              <a:t>John 17</a:t>
            </a:r>
            <a:endParaRPr lang="en-US" sz="4400" dirty="0"/>
          </a:p>
          <a:p>
            <a:endParaRPr lang="en-US" dirty="0"/>
          </a:p>
        </p:txBody>
      </p:sp>
      <p:sp>
        <p:nvSpPr>
          <p:cNvPr id="4" name="Rectangle 3"/>
          <p:cNvSpPr/>
          <p:nvPr/>
        </p:nvSpPr>
        <p:spPr>
          <a:xfrm>
            <a:off x="418530" y="5767685"/>
            <a:ext cx="8306953"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5400" b="1" cap="none" spc="0" dirty="0" smtClean="0">
                <a:ln/>
                <a:solidFill>
                  <a:schemeClr val="accent4"/>
                </a:solidFill>
                <a:effectLst/>
              </a:rPr>
              <a:t>What Should Christian’s Do?</a:t>
            </a:r>
            <a:endParaRPr lang="en-US" sz="5400" b="1" cap="none" spc="0" dirty="0">
              <a:ln/>
              <a:solidFill>
                <a:schemeClr val="accent4"/>
              </a:solidFill>
              <a:effectLst/>
            </a:endParaRPr>
          </a:p>
        </p:txBody>
      </p:sp>
    </p:spTree>
    <p:extLst>
      <p:ext uri="{BB962C8B-B14F-4D97-AF65-F5344CB8AC3E}">
        <p14:creationId xmlns:p14="http://schemas.microsoft.com/office/powerpoint/2010/main" val="342544507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r="37709" b="38055"/>
          <a:stretch/>
        </p:blipFill>
        <p:spPr>
          <a:xfrm>
            <a:off x="0" y="0"/>
            <a:ext cx="9195256" cy="6858000"/>
          </a:xfrm>
          <a:prstGeom prst="rect">
            <a:avLst/>
          </a:prstGeom>
        </p:spPr>
      </p:pic>
      <p:sp>
        <p:nvSpPr>
          <p:cNvPr id="3" name="TextBox 2"/>
          <p:cNvSpPr txBox="1"/>
          <p:nvPr/>
        </p:nvSpPr>
        <p:spPr>
          <a:xfrm>
            <a:off x="209550" y="95250"/>
            <a:ext cx="8801100" cy="2277547"/>
          </a:xfrm>
          <a:prstGeom prst="rect">
            <a:avLst/>
          </a:prstGeom>
          <a:noFill/>
        </p:spPr>
        <p:txBody>
          <a:bodyPr wrap="square" rtlCol="0">
            <a:spAutoFit/>
          </a:bodyPr>
          <a:lstStyle/>
          <a:p>
            <a:pPr lvl="0"/>
            <a:r>
              <a:rPr lang="en-US" sz="4000" dirty="0"/>
              <a:t>Strive for peace with all men, inasmuch as it is within your power to do so. </a:t>
            </a:r>
            <a:endParaRPr lang="en-US" sz="4000" dirty="0" smtClean="0"/>
          </a:p>
          <a:p>
            <a:pPr lvl="0" algn="r"/>
            <a:r>
              <a:rPr lang="en-US" sz="4400" baseline="30000" dirty="0" smtClean="0"/>
              <a:t>Rom</a:t>
            </a:r>
            <a:r>
              <a:rPr lang="en-US" sz="4400" baseline="30000" dirty="0"/>
              <a:t>. 12:8, Heb. 12:14</a:t>
            </a:r>
            <a:endParaRPr lang="en-US" sz="4400" dirty="0"/>
          </a:p>
          <a:p>
            <a:endParaRPr lang="en-US" dirty="0"/>
          </a:p>
        </p:txBody>
      </p:sp>
      <p:sp>
        <p:nvSpPr>
          <p:cNvPr id="4" name="Rectangle 3"/>
          <p:cNvSpPr/>
          <p:nvPr/>
        </p:nvSpPr>
        <p:spPr>
          <a:xfrm>
            <a:off x="418530" y="5767685"/>
            <a:ext cx="8306953"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5400" b="1" cap="none" spc="0" dirty="0" smtClean="0">
                <a:ln/>
                <a:solidFill>
                  <a:schemeClr val="accent4"/>
                </a:solidFill>
                <a:effectLst/>
              </a:rPr>
              <a:t>What Should Christian’s Do?</a:t>
            </a:r>
            <a:endParaRPr lang="en-US" sz="5400" b="1" cap="none" spc="0" dirty="0">
              <a:ln/>
              <a:solidFill>
                <a:schemeClr val="accent4"/>
              </a:solidFill>
              <a:effectLst/>
            </a:endParaRPr>
          </a:p>
        </p:txBody>
      </p:sp>
    </p:spTree>
    <p:extLst>
      <p:ext uri="{BB962C8B-B14F-4D97-AF65-F5344CB8AC3E}">
        <p14:creationId xmlns:p14="http://schemas.microsoft.com/office/powerpoint/2010/main" val="31080130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Image result for adam and eve in the garde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2803161" cy="3737547"/>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Image result for cain kills abel"/>
          <p:cNvPicPr>
            <a:picLocks noChangeAspect="1" noChangeArrowheads="1"/>
          </p:cNvPicPr>
          <p:nvPr/>
        </p:nvPicPr>
        <p:blipFill rotWithShape="1">
          <a:blip r:embed="rId3">
            <a:extLst>
              <a:ext uri="{28A0092B-C50C-407E-A947-70E740481C1C}">
                <a14:useLocalDpi xmlns:a14="http://schemas.microsoft.com/office/drawing/2010/main" val="0"/>
              </a:ext>
            </a:extLst>
          </a:blip>
          <a:srcRect l="7352"/>
          <a:stretch/>
        </p:blipFill>
        <p:spPr bwMode="auto">
          <a:xfrm>
            <a:off x="2683239" y="0"/>
            <a:ext cx="3462730" cy="3737547"/>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Image result for ishmael and isaa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45969" y="8241"/>
            <a:ext cx="2998030" cy="2141450"/>
          </a:xfrm>
          <a:prstGeom prst="rect">
            <a:avLst/>
          </a:prstGeom>
          <a:noFill/>
          <a:extLst>
            <a:ext uri="{909E8E84-426E-40DD-AFC4-6F175D3DCCD1}">
              <a14:hiddenFill xmlns:a14="http://schemas.microsoft.com/office/drawing/2010/main">
                <a:solidFill>
                  <a:srgbClr val="FFFFFF"/>
                </a:solidFill>
              </a14:hiddenFill>
            </a:ext>
          </a:extLst>
        </p:spPr>
      </p:pic>
      <p:pic>
        <p:nvPicPr>
          <p:cNvPr id="8200" name="Picture 8" descr="Image result for northern israel and southern judah"/>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46754" y="3732551"/>
            <a:ext cx="4167265" cy="3125449"/>
          </a:xfrm>
          <a:prstGeom prst="rect">
            <a:avLst/>
          </a:prstGeom>
          <a:noFill/>
          <a:extLst>
            <a:ext uri="{909E8E84-426E-40DD-AFC4-6F175D3DCCD1}">
              <a14:hiddenFill xmlns:a14="http://schemas.microsoft.com/office/drawing/2010/main">
                <a:solidFill>
                  <a:srgbClr val="FFFFFF"/>
                </a:solidFill>
              </a14:hiddenFill>
            </a:ext>
          </a:extLst>
        </p:spPr>
      </p:pic>
      <p:pic>
        <p:nvPicPr>
          <p:cNvPr id="8202" name="Picture 10" descr="Image result for jacob and esau"/>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9880" y="3837481"/>
            <a:ext cx="2979506" cy="249086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12235" y="88877"/>
            <a:ext cx="2058769" cy="523220"/>
          </a:xfrm>
          <a:prstGeom prst="rect">
            <a:avLst/>
          </a:prstGeom>
          <a:noFill/>
        </p:spPr>
        <p:txBody>
          <a:bodyPr wrap="none" lIns="91440" tIns="45720" rIns="91440" bIns="45720">
            <a:spAutoFit/>
          </a:bodyPr>
          <a:lstStyle/>
          <a:p>
            <a:pPr algn="ctr"/>
            <a:r>
              <a:rPr lang="en-US" sz="2800" b="1" cap="none" spc="50" dirty="0" smtClean="0">
                <a:ln w="0"/>
                <a:solidFill>
                  <a:schemeClr val="bg2"/>
                </a:solidFill>
                <a:effectLst>
                  <a:glow rad="228600">
                    <a:schemeClr val="accent5">
                      <a:satMod val="175000"/>
                      <a:alpha val="40000"/>
                    </a:schemeClr>
                  </a:glow>
                  <a:innerShdw blurRad="63500" dist="50800" dir="13500000">
                    <a:srgbClr val="000000">
                      <a:alpha val="50000"/>
                    </a:srgbClr>
                  </a:innerShdw>
                </a:effectLst>
              </a:rPr>
              <a:t>Adam &amp; Eve</a:t>
            </a:r>
            <a:endParaRPr lang="en-US" sz="2800" b="1" cap="none" spc="50" dirty="0">
              <a:ln w="0"/>
              <a:solidFill>
                <a:schemeClr val="bg2"/>
              </a:solidFill>
              <a:effectLst>
                <a:glow rad="228600">
                  <a:schemeClr val="accent5">
                    <a:satMod val="175000"/>
                    <a:alpha val="40000"/>
                  </a:schemeClr>
                </a:glow>
                <a:innerShdw blurRad="63500" dist="50800" dir="13500000">
                  <a:srgbClr val="000000">
                    <a:alpha val="50000"/>
                  </a:srgbClr>
                </a:innerShdw>
              </a:effectLst>
            </a:endParaRPr>
          </a:p>
        </p:txBody>
      </p:sp>
      <p:sp>
        <p:nvSpPr>
          <p:cNvPr id="8" name="Rectangle 7"/>
          <p:cNvSpPr/>
          <p:nvPr/>
        </p:nvSpPr>
        <p:spPr>
          <a:xfrm>
            <a:off x="2927262" y="94832"/>
            <a:ext cx="947695" cy="1384995"/>
          </a:xfrm>
          <a:prstGeom prst="rect">
            <a:avLst/>
          </a:prstGeom>
          <a:noFill/>
        </p:spPr>
        <p:txBody>
          <a:bodyPr wrap="none" lIns="91440" tIns="45720" rIns="91440" bIns="45720">
            <a:spAutoFit/>
          </a:bodyPr>
          <a:lstStyle/>
          <a:p>
            <a:pPr algn="ctr"/>
            <a:r>
              <a:rPr lang="en-US" sz="2800" b="1" cap="none" spc="50" dirty="0" smtClean="0">
                <a:ln w="0"/>
                <a:solidFill>
                  <a:sysClr val="windowText" lastClr="000000"/>
                </a:solidFill>
                <a:effectLst>
                  <a:glow rad="228600">
                    <a:schemeClr val="accent6">
                      <a:satMod val="175000"/>
                      <a:alpha val="40000"/>
                    </a:schemeClr>
                  </a:glow>
                  <a:innerShdw blurRad="63500" dist="50800" dir="13500000">
                    <a:srgbClr val="000000">
                      <a:alpha val="50000"/>
                    </a:srgbClr>
                  </a:innerShdw>
                </a:effectLst>
              </a:rPr>
              <a:t>Cain </a:t>
            </a:r>
          </a:p>
          <a:p>
            <a:pPr algn="ctr"/>
            <a:r>
              <a:rPr lang="en-US" sz="2800" b="1" spc="50" dirty="0" smtClean="0">
                <a:ln w="0"/>
                <a:solidFill>
                  <a:sysClr val="windowText" lastClr="000000"/>
                </a:solidFill>
                <a:effectLst>
                  <a:glow rad="228600">
                    <a:schemeClr val="accent6">
                      <a:satMod val="175000"/>
                      <a:alpha val="40000"/>
                    </a:schemeClr>
                  </a:glow>
                  <a:innerShdw blurRad="63500" dist="50800" dir="13500000">
                    <a:srgbClr val="000000">
                      <a:alpha val="50000"/>
                    </a:srgbClr>
                  </a:innerShdw>
                </a:effectLst>
              </a:rPr>
              <a:t>and</a:t>
            </a:r>
            <a:r>
              <a:rPr lang="en-US" sz="2800" b="1" cap="none" spc="50" dirty="0" smtClean="0">
                <a:ln w="0"/>
                <a:solidFill>
                  <a:sysClr val="windowText" lastClr="000000"/>
                </a:solidFill>
                <a:effectLst>
                  <a:glow rad="228600">
                    <a:schemeClr val="accent6">
                      <a:satMod val="175000"/>
                      <a:alpha val="40000"/>
                    </a:schemeClr>
                  </a:glow>
                  <a:innerShdw blurRad="63500" dist="50800" dir="13500000">
                    <a:srgbClr val="000000">
                      <a:alpha val="50000"/>
                    </a:srgbClr>
                  </a:innerShdw>
                </a:effectLst>
              </a:rPr>
              <a:t> </a:t>
            </a:r>
          </a:p>
          <a:p>
            <a:pPr algn="ctr"/>
            <a:r>
              <a:rPr lang="en-US" sz="2800" b="1" cap="none" spc="50" dirty="0" smtClean="0">
                <a:ln w="0"/>
                <a:solidFill>
                  <a:sysClr val="windowText" lastClr="000000"/>
                </a:solidFill>
                <a:effectLst>
                  <a:glow rad="228600">
                    <a:schemeClr val="accent6">
                      <a:satMod val="175000"/>
                      <a:alpha val="40000"/>
                    </a:schemeClr>
                  </a:glow>
                  <a:innerShdw blurRad="63500" dist="50800" dir="13500000">
                    <a:srgbClr val="000000">
                      <a:alpha val="50000"/>
                    </a:srgbClr>
                  </a:innerShdw>
                </a:effectLst>
              </a:rPr>
              <a:t>Able</a:t>
            </a:r>
            <a:endParaRPr lang="en-US" sz="2800" b="1" cap="none" spc="50" dirty="0">
              <a:ln w="0"/>
              <a:solidFill>
                <a:sysClr val="windowText" lastClr="000000"/>
              </a:solidFill>
              <a:effectLst>
                <a:glow rad="228600">
                  <a:schemeClr val="accent6">
                    <a:satMod val="175000"/>
                    <a:alpha val="40000"/>
                  </a:schemeClr>
                </a:glow>
                <a:innerShdw blurRad="63500" dist="50800" dir="13500000">
                  <a:srgbClr val="000000">
                    <a:alpha val="50000"/>
                  </a:srgbClr>
                </a:innerShdw>
              </a:effectLst>
            </a:endParaRPr>
          </a:p>
        </p:txBody>
      </p:sp>
      <p:sp>
        <p:nvSpPr>
          <p:cNvPr id="9" name="Rectangle 8"/>
          <p:cNvSpPr/>
          <p:nvPr/>
        </p:nvSpPr>
        <p:spPr>
          <a:xfrm>
            <a:off x="577207" y="6328348"/>
            <a:ext cx="2196307" cy="523220"/>
          </a:xfrm>
          <a:prstGeom prst="rect">
            <a:avLst/>
          </a:prstGeom>
          <a:noFill/>
        </p:spPr>
        <p:txBody>
          <a:bodyPr wrap="none" lIns="91440" tIns="45720" rIns="91440" bIns="45720">
            <a:spAutoFit/>
          </a:bodyPr>
          <a:lstStyle/>
          <a:p>
            <a:pPr algn="ctr"/>
            <a:r>
              <a:rPr lang="en-US" sz="2800" b="1" cap="none" spc="50" dirty="0" smtClean="0">
                <a:ln w="0"/>
                <a:solidFill>
                  <a:sysClr val="windowText" lastClr="000000"/>
                </a:solidFill>
                <a:effectLst>
                  <a:glow rad="139700">
                    <a:schemeClr val="accent1">
                      <a:satMod val="175000"/>
                      <a:alpha val="40000"/>
                    </a:schemeClr>
                  </a:glow>
                  <a:innerShdw blurRad="63500" dist="50800" dir="13500000">
                    <a:srgbClr val="000000">
                      <a:alpha val="50000"/>
                    </a:srgbClr>
                  </a:innerShdw>
                </a:effectLst>
              </a:rPr>
              <a:t>Jacob &amp; Esau</a:t>
            </a:r>
            <a:endParaRPr lang="en-US" sz="2800" b="1" cap="none" spc="50" dirty="0">
              <a:ln w="0"/>
              <a:solidFill>
                <a:sysClr val="windowText" lastClr="000000"/>
              </a:solidFill>
              <a:effectLst>
                <a:glow rad="139700">
                  <a:schemeClr val="accent1">
                    <a:satMod val="175000"/>
                    <a:alpha val="40000"/>
                  </a:schemeClr>
                </a:glow>
                <a:innerShdw blurRad="63500" dist="50800" dir="13500000">
                  <a:srgbClr val="000000">
                    <a:alpha val="50000"/>
                  </a:srgbClr>
                </a:innerShdw>
              </a:effectLst>
            </a:endParaRPr>
          </a:p>
        </p:txBody>
      </p:sp>
      <p:sp>
        <p:nvSpPr>
          <p:cNvPr id="10" name="Rectangle 9"/>
          <p:cNvSpPr/>
          <p:nvPr/>
        </p:nvSpPr>
        <p:spPr>
          <a:xfrm>
            <a:off x="6278323" y="2265696"/>
            <a:ext cx="2655815" cy="523220"/>
          </a:xfrm>
          <a:prstGeom prst="rect">
            <a:avLst/>
          </a:prstGeom>
          <a:noFill/>
        </p:spPr>
        <p:txBody>
          <a:bodyPr wrap="square" lIns="91440" tIns="45720" rIns="91440" bIns="45720">
            <a:spAutoFit/>
          </a:bodyPr>
          <a:lstStyle/>
          <a:p>
            <a:pPr algn="ctr"/>
            <a:r>
              <a:rPr lang="en-US" sz="2800" b="1" cap="none" spc="50" dirty="0" smtClean="0">
                <a:ln w="0"/>
                <a:solidFill>
                  <a:sysClr val="windowText" lastClr="000000"/>
                </a:solidFill>
                <a:effectLst>
                  <a:glow rad="228600">
                    <a:schemeClr val="accent6">
                      <a:satMod val="175000"/>
                      <a:alpha val="40000"/>
                    </a:schemeClr>
                  </a:glow>
                  <a:innerShdw blurRad="63500" dist="50800" dir="13500000">
                    <a:srgbClr val="000000">
                      <a:alpha val="50000"/>
                    </a:srgbClr>
                  </a:innerShdw>
                </a:effectLst>
              </a:rPr>
              <a:t>Ishmael &amp; Isaac</a:t>
            </a:r>
            <a:endParaRPr lang="en-US" sz="2800" b="1" cap="none" spc="50" dirty="0">
              <a:ln w="0"/>
              <a:solidFill>
                <a:sysClr val="windowText" lastClr="000000"/>
              </a:solidFill>
              <a:effectLst>
                <a:glow rad="228600">
                  <a:schemeClr val="accent6">
                    <a:satMod val="175000"/>
                    <a:alpha val="40000"/>
                  </a:schemeClr>
                </a:glow>
                <a:innerShdw blurRad="63500" dist="50800" dir="13500000">
                  <a:srgbClr val="000000">
                    <a:alpha val="50000"/>
                  </a:srgbClr>
                </a:innerShdw>
              </a:effectLst>
            </a:endParaRPr>
          </a:p>
        </p:txBody>
      </p:sp>
    </p:spTree>
    <p:extLst>
      <p:ext uri="{BB962C8B-B14F-4D97-AF65-F5344CB8AC3E}">
        <p14:creationId xmlns:p14="http://schemas.microsoft.com/office/powerpoint/2010/main" val="252170364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r="37709" b="38055"/>
          <a:stretch/>
        </p:blipFill>
        <p:spPr>
          <a:xfrm>
            <a:off x="0" y="0"/>
            <a:ext cx="9195256" cy="6858000"/>
          </a:xfrm>
          <a:prstGeom prst="rect">
            <a:avLst/>
          </a:prstGeom>
        </p:spPr>
      </p:pic>
      <p:sp>
        <p:nvSpPr>
          <p:cNvPr id="3" name="TextBox 2"/>
          <p:cNvSpPr txBox="1"/>
          <p:nvPr/>
        </p:nvSpPr>
        <p:spPr>
          <a:xfrm>
            <a:off x="209550" y="95250"/>
            <a:ext cx="8801100" cy="1938992"/>
          </a:xfrm>
          <a:prstGeom prst="rect">
            <a:avLst/>
          </a:prstGeom>
          <a:noFill/>
        </p:spPr>
        <p:txBody>
          <a:bodyPr wrap="square" rtlCol="0">
            <a:spAutoFit/>
          </a:bodyPr>
          <a:lstStyle/>
          <a:p>
            <a:pPr lvl="0"/>
            <a:r>
              <a:rPr lang="en-US" sz="4000" dirty="0"/>
              <a:t>Continue to do the good work God gives </a:t>
            </a:r>
            <a:r>
              <a:rPr lang="en-US" sz="4000" dirty="0" smtClean="0"/>
              <a:t>us </a:t>
            </a:r>
            <a:r>
              <a:rPr lang="en-US" sz="4000" dirty="0"/>
              <a:t>to do. And </a:t>
            </a:r>
            <a:r>
              <a:rPr lang="en-US" sz="4000" dirty="0" smtClean="0"/>
              <a:t>know, </a:t>
            </a:r>
            <a:r>
              <a:rPr lang="en-US" sz="4000" dirty="0"/>
              <a:t>that there is no greater work than evangelism. </a:t>
            </a:r>
          </a:p>
        </p:txBody>
      </p:sp>
      <p:sp>
        <p:nvSpPr>
          <p:cNvPr id="4" name="Rectangle 3"/>
          <p:cNvSpPr/>
          <p:nvPr/>
        </p:nvSpPr>
        <p:spPr>
          <a:xfrm>
            <a:off x="418530" y="5767685"/>
            <a:ext cx="8306953"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5400" b="1" cap="none" spc="0" dirty="0" smtClean="0">
                <a:ln/>
                <a:solidFill>
                  <a:schemeClr val="accent4"/>
                </a:solidFill>
                <a:effectLst/>
              </a:rPr>
              <a:t>What Should Christian’s Do?</a:t>
            </a:r>
            <a:endParaRPr lang="en-US" sz="5400" b="1" cap="none" spc="0" dirty="0">
              <a:ln/>
              <a:solidFill>
                <a:schemeClr val="accent4"/>
              </a:solidFill>
              <a:effectLst/>
            </a:endParaRPr>
          </a:p>
        </p:txBody>
      </p:sp>
    </p:spTree>
    <p:extLst>
      <p:ext uri="{BB962C8B-B14F-4D97-AF65-F5344CB8AC3E}">
        <p14:creationId xmlns:p14="http://schemas.microsoft.com/office/powerpoint/2010/main" val="51300641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r="37709" b="38055"/>
          <a:stretch/>
        </p:blipFill>
        <p:spPr>
          <a:xfrm>
            <a:off x="0" y="0"/>
            <a:ext cx="9195256" cy="6858000"/>
          </a:xfrm>
          <a:prstGeom prst="rect">
            <a:avLst/>
          </a:prstGeom>
        </p:spPr>
      </p:pic>
      <p:sp>
        <p:nvSpPr>
          <p:cNvPr id="3" name="TextBox 2"/>
          <p:cNvSpPr txBox="1"/>
          <p:nvPr/>
        </p:nvSpPr>
        <p:spPr>
          <a:xfrm>
            <a:off x="209550" y="95250"/>
            <a:ext cx="8801100" cy="1200329"/>
          </a:xfrm>
          <a:prstGeom prst="rect">
            <a:avLst/>
          </a:prstGeom>
          <a:noFill/>
        </p:spPr>
        <p:txBody>
          <a:bodyPr wrap="square" rtlCol="0">
            <a:spAutoFit/>
          </a:bodyPr>
          <a:lstStyle/>
          <a:p>
            <a:pPr lvl="0"/>
            <a:r>
              <a:rPr lang="en-US" sz="4400" dirty="0"/>
              <a:t>Do not become weary in doing good</a:t>
            </a:r>
            <a:r>
              <a:rPr lang="en-US" sz="4400" dirty="0" smtClean="0"/>
              <a:t>.</a:t>
            </a:r>
          </a:p>
          <a:p>
            <a:pPr lvl="0" algn="r"/>
            <a:r>
              <a:rPr lang="en-US" sz="2800" dirty="0" smtClean="0"/>
              <a:t>Galatians </a:t>
            </a:r>
            <a:r>
              <a:rPr lang="en-US" sz="2800" dirty="0"/>
              <a:t>6:9</a:t>
            </a:r>
          </a:p>
        </p:txBody>
      </p:sp>
      <p:sp>
        <p:nvSpPr>
          <p:cNvPr id="4" name="Rectangle 3"/>
          <p:cNvSpPr/>
          <p:nvPr/>
        </p:nvSpPr>
        <p:spPr>
          <a:xfrm>
            <a:off x="418530" y="5767685"/>
            <a:ext cx="8306953"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5400" b="1" cap="none" spc="0" dirty="0" smtClean="0">
                <a:ln/>
                <a:solidFill>
                  <a:schemeClr val="accent4"/>
                </a:solidFill>
                <a:effectLst/>
              </a:rPr>
              <a:t>What Should Christian’s Do?</a:t>
            </a:r>
            <a:endParaRPr lang="en-US" sz="5400" b="1" cap="none" spc="0" dirty="0">
              <a:ln/>
              <a:solidFill>
                <a:schemeClr val="accent4"/>
              </a:solidFill>
              <a:effectLst/>
            </a:endParaRPr>
          </a:p>
        </p:txBody>
      </p:sp>
    </p:spTree>
    <p:extLst>
      <p:ext uri="{BB962C8B-B14F-4D97-AF65-F5344CB8AC3E}">
        <p14:creationId xmlns:p14="http://schemas.microsoft.com/office/powerpoint/2010/main" val="228479802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r="37709" b="38055"/>
          <a:stretch/>
        </p:blipFill>
        <p:spPr>
          <a:xfrm>
            <a:off x="0" y="0"/>
            <a:ext cx="9195256" cy="6858000"/>
          </a:xfrm>
          <a:prstGeom prst="rect">
            <a:avLst/>
          </a:prstGeom>
        </p:spPr>
      </p:pic>
      <p:sp>
        <p:nvSpPr>
          <p:cNvPr id="3" name="TextBox 2"/>
          <p:cNvSpPr txBox="1"/>
          <p:nvPr/>
        </p:nvSpPr>
        <p:spPr>
          <a:xfrm>
            <a:off x="209550" y="95250"/>
            <a:ext cx="8801100" cy="1938992"/>
          </a:xfrm>
          <a:prstGeom prst="rect">
            <a:avLst/>
          </a:prstGeom>
          <a:noFill/>
        </p:spPr>
        <p:txBody>
          <a:bodyPr wrap="square" rtlCol="0">
            <a:spAutoFit/>
          </a:bodyPr>
          <a:lstStyle/>
          <a:p>
            <a:pPr lvl="0"/>
            <a:r>
              <a:rPr lang="en-US" sz="4000" dirty="0"/>
              <a:t>Avoid those who want to stir up dissension and are divisive. </a:t>
            </a:r>
            <a:endParaRPr lang="en-US" sz="4000" dirty="0" smtClean="0"/>
          </a:p>
          <a:p>
            <a:pPr lvl="0" algn="r"/>
            <a:r>
              <a:rPr lang="en-US" sz="4000" baseline="30000" dirty="0" smtClean="0"/>
              <a:t>Romans </a:t>
            </a:r>
            <a:r>
              <a:rPr lang="en-US" sz="4000" baseline="30000" dirty="0"/>
              <a:t>16:17-18, 1 Cor. 1:10-13, Titus 3:9-11</a:t>
            </a:r>
            <a:endParaRPr lang="en-US" sz="4000" dirty="0"/>
          </a:p>
        </p:txBody>
      </p:sp>
      <p:sp>
        <p:nvSpPr>
          <p:cNvPr id="4" name="Rectangle 3"/>
          <p:cNvSpPr/>
          <p:nvPr/>
        </p:nvSpPr>
        <p:spPr>
          <a:xfrm>
            <a:off x="418530" y="5767685"/>
            <a:ext cx="8306953"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5400" b="1" cap="none" spc="0" dirty="0" smtClean="0">
                <a:ln/>
                <a:solidFill>
                  <a:schemeClr val="accent4"/>
                </a:solidFill>
                <a:effectLst/>
              </a:rPr>
              <a:t>What Should Christian’s Do?</a:t>
            </a:r>
            <a:endParaRPr lang="en-US" sz="5400" b="1" cap="none" spc="0" dirty="0">
              <a:ln/>
              <a:solidFill>
                <a:schemeClr val="accent4"/>
              </a:solidFill>
              <a:effectLst/>
            </a:endParaRPr>
          </a:p>
        </p:txBody>
      </p:sp>
    </p:spTree>
    <p:extLst>
      <p:ext uri="{BB962C8B-B14F-4D97-AF65-F5344CB8AC3E}">
        <p14:creationId xmlns:p14="http://schemas.microsoft.com/office/powerpoint/2010/main" val="429172692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r="37709" b="38055"/>
          <a:stretch/>
        </p:blipFill>
        <p:spPr>
          <a:xfrm>
            <a:off x="0" y="0"/>
            <a:ext cx="9195256" cy="6858000"/>
          </a:xfrm>
          <a:prstGeom prst="rect">
            <a:avLst/>
          </a:prstGeom>
        </p:spPr>
      </p:pic>
      <p:sp>
        <p:nvSpPr>
          <p:cNvPr id="3" name="TextBox 2"/>
          <p:cNvSpPr txBox="1"/>
          <p:nvPr/>
        </p:nvSpPr>
        <p:spPr>
          <a:xfrm>
            <a:off x="209550" y="95250"/>
            <a:ext cx="8801100" cy="1938992"/>
          </a:xfrm>
          <a:prstGeom prst="rect">
            <a:avLst/>
          </a:prstGeom>
          <a:noFill/>
        </p:spPr>
        <p:txBody>
          <a:bodyPr wrap="square" rtlCol="0">
            <a:spAutoFit/>
          </a:bodyPr>
          <a:lstStyle/>
          <a:p>
            <a:pPr lvl="0"/>
            <a:r>
              <a:rPr lang="en-US" sz="4000" dirty="0"/>
              <a:t>Keep in mind who the real enemy of God is, and what the devil is seeking to do. </a:t>
            </a:r>
            <a:endParaRPr lang="en-US" sz="4000" dirty="0" smtClean="0"/>
          </a:p>
          <a:p>
            <a:pPr lvl="0" algn="r"/>
            <a:r>
              <a:rPr lang="en-US" sz="4000" baseline="30000" dirty="0" smtClean="0"/>
              <a:t>1 </a:t>
            </a:r>
            <a:r>
              <a:rPr lang="en-US" sz="4000" baseline="30000" dirty="0"/>
              <a:t>Peter 5:8</a:t>
            </a:r>
            <a:endParaRPr lang="en-US" sz="4000" dirty="0"/>
          </a:p>
        </p:txBody>
      </p:sp>
      <p:sp>
        <p:nvSpPr>
          <p:cNvPr id="4" name="Rectangle 3"/>
          <p:cNvSpPr/>
          <p:nvPr/>
        </p:nvSpPr>
        <p:spPr>
          <a:xfrm>
            <a:off x="418530" y="5767685"/>
            <a:ext cx="8306953"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5400" b="1" cap="none" spc="0" dirty="0" smtClean="0">
                <a:ln/>
                <a:solidFill>
                  <a:schemeClr val="accent4"/>
                </a:solidFill>
                <a:effectLst/>
              </a:rPr>
              <a:t>What Should Christian’s Do?</a:t>
            </a:r>
            <a:endParaRPr lang="en-US" sz="5400" b="1" cap="none" spc="0" dirty="0">
              <a:ln/>
              <a:solidFill>
                <a:schemeClr val="accent4"/>
              </a:solidFill>
              <a:effectLst/>
            </a:endParaRPr>
          </a:p>
        </p:txBody>
      </p:sp>
    </p:spTree>
    <p:extLst>
      <p:ext uri="{BB962C8B-B14F-4D97-AF65-F5344CB8AC3E}">
        <p14:creationId xmlns:p14="http://schemas.microsoft.com/office/powerpoint/2010/main" val="268029153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r="37709" b="38055"/>
          <a:stretch/>
        </p:blipFill>
        <p:spPr>
          <a:xfrm>
            <a:off x="0" y="0"/>
            <a:ext cx="9195256" cy="6858000"/>
          </a:xfrm>
          <a:prstGeom prst="rect">
            <a:avLst/>
          </a:prstGeom>
        </p:spPr>
      </p:pic>
      <p:sp>
        <p:nvSpPr>
          <p:cNvPr id="3" name="TextBox 2"/>
          <p:cNvSpPr txBox="1"/>
          <p:nvPr/>
        </p:nvSpPr>
        <p:spPr>
          <a:xfrm>
            <a:off x="209550" y="95250"/>
            <a:ext cx="8801100" cy="1938992"/>
          </a:xfrm>
          <a:prstGeom prst="rect">
            <a:avLst/>
          </a:prstGeom>
          <a:noFill/>
        </p:spPr>
        <p:txBody>
          <a:bodyPr wrap="square" rtlCol="0">
            <a:spAutoFit/>
          </a:bodyPr>
          <a:lstStyle/>
          <a:p>
            <a:pPr lvl="0"/>
            <a:r>
              <a:rPr lang="en-US" sz="4000" dirty="0"/>
              <a:t>Pray for the Holy Spirit’s help in the battle to stay faithful, fruitful and free from the entanglements of the flesh. </a:t>
            </a:r>
            <a:r>
              <a:rPr lang="en-US" sz="4000" baseline="30000" dirty="0" smtClean="0"/>
              <a:t>Hebrews </a:t>
            </a:r>
            <a:r>
              <a:rPr lang="en-US" sz="4000" baseline="30000" dirty="0"/>
              <a:t>12:1</a:t>
            </a:r>
            <a:endParaRPr lang="en-US" sz="4000" dirty="0"/>
          </a:p>
        </p:txBody>
      </p:sp>
      <p:sp>
        <p:nvSpPr>
          <p:cNvPr id="4" name="Rectangle 3"/>
          <p:cNvSpPr/>
          <p:nvPr/>
        </p:nvSpPr>
        <p:spPr>
          <a:xfrm>
            <a:off x="418530" y="5767685"/>
            <a:ext cx="8306953"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5400" b="1" cap="none" spc="0" dirty="0" smtClean="0">
                <a:ln/>
                <a:solidFill>
                  <a:schemeClr val="accent4"/>
                </a:solidFill>
                <a:effectLst/>
              </a:rPr>
              <a:t>What Should Christian’s Do?</a:t>
            </a:r>
            <a:endParaRPr lang="en-US" sz="5400" b="1" cap="none" spc="0" dirty="0">
              <a:ln/>
              <a:solidFill>
                <a:schemeClr val="accent4"/>
              </a:solidFill>
              <a:effectLst/>
            </a:endParaRPr>
          </a:p>
        </p:txBody>
      </p:sp>
    </p:spTree>
    <p:extLst>
      <p:ext uri="{BB962C8B-B14F-4D97-AF65-F5344CB8AC3E}">
        <p14:creationId xmlns:p14="http://schemas.microsoft.com/office/powerpoint/2010/main" val="415221697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30" name="Picture 6" descr="Image result for The lord hates those who cause divis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Image result for The lord hates those who cause division"/>
          <p:cNvPicPr>
            <a:picLocks noChangeAspect="1" noChangeArrowheads="1"/>
          </p:cNvPicPr>
          <p:nvPr/>
        </p:nvPicPr>
        <p:blipFill rotWithShape="1">
          <a:blip r:embed="rId2">
            <a:extLst>
              <a:ext uri="{28A0092B-C50C-407E-A947-70E740481C1C}">
                <a14:useLocalDpi xmlns:a14="http://schemas.microsoft.com/office/drawing/2010/main" val="0"/>
              </a:ext>
            </a:extLst>
          </a:blip>
          <a:srcRect l="31612" t="91330" r="38880" b="1020"/>
          <a:stretch/>
        </p:blipFill>
        <p:spPr bwMode="auto">
          <a:xfrm>
            <a:off x="5246556" y="6333344"/>
            <a:ext cx="3897444" cy="5246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95047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mfa.gov.il/MFA_Graphics/MFA%20Gallery/Facts%20About%20Israel%202008/History/history5-newspaper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564" y="179438"/>
            <a:ext cx="8973435" cy="64523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74713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64542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728210"/>
            <a:ext cx="9144000" cy="4129790"/>
          </a:xfrm>
          <a:prstGeom prst="rect">
            <a:avLst/>
          </a:prstGeom>
        </p:spPr>
      </p:pic>
      <p:sp>
        <p:nvSpPr>
          <p:cNvPr id="3" name="TextBox 2"/>
          <p:cNvSpPr txBox="1"/>
          <p:nvPr/>
        </p:nvSpPr>
        <p:spPr>
          <a:xfrm>
            <a:off x="134911" y="104931"/>
            <a:ext cx="8874178" cy="4401205"/>
          </a:xfrm>
          <a:prstGeom prst="rect">
            <a:avLst/>
          </a:prstGeom>
          <a:noFill/>
        </p:spPr>
        <p:txBody>
          <a:bodyPr wrap="square" rtlCol="0">
            <a:spAutoFit/>
          </a:bodyPr>
          <a:lstStyle/>
          <a:p>
            <a:pPr algn="ctr"/>
            <a:r>
              <a:rPr lang="en-US" sz="4000" baseline="30000" dirty="0"/>
              <a:t>42</a:t>
            </a:r>
            <a:r>
              <a:rPr lang="en-US" sz="4000" dirty="0"/>
              <a:t>All the believers devoted themselves to the apostles’ teaching, and to fellowship, and to sharing in meals (including the Lord’s Supper), and to prayer. </a:t>
            </a:r>
            <a:r>
              <a:rPr lang="en-US" sz="4000" baseline="30000" dirty="0"/>
              <a:t>43</a:t>
            </a:r>
            <a:r>
              <a:rPr lang="en-US" sz="4000" dirty="0"/>
              <a:t>A deep sense of awe came over them all, and the apostles performed many miraculous signs and wonders. </a:t>
            </a:r>
          </a:p>
        </p:txBody>
      </p:sp>
      <p:sp>
        <p:nvSpPr>
          <p:cNvPr id="4" name="TextBox 3"/>
          <p:cNvSpPr txBox="1"/>
          <p:nvPr/>
        </p:nvSpPr>
        <p:spPr>
          <a:xfrm>
            <a:off x="0" y="6325848"/>
            <a:ext cx="9144000" cy="707886"/>
          </a:xfrm>
          <a:prstGeom prst="rect">
            <a:avLst/>
          </a:prstGeom>
          <a:noFill/>
        </p:spPr>
        <p:txBody>
          <a:bodyPr wrap="square" rtlCol="0">
            <a:spAutoFit/>
          </a:bodyPr>
          <a:lstStyle/>
          <a:p>
            <a:pPr algn="ctr"/>
            <a:r>
              <a:rPr lang="en-US" sz="4000" b="1" baseline="30000" dirty="0">
                <a:solidFill>
                  <a:schemeClr val="bg1"/>
                </a:solidFill>
              </a:rPr>
              <a:t>Acts 2:42-47 (NLT2) </a:t>
            </a:r>
            <a:endParaRPr lang="en-US" sz="4000" dirty="0">
              <a:solidFill>
                <a:schemeClr val="bg1"/>
              </a:solidFill>
            </a:endParaRPr>
          </a:p>
        </p:txBody>
      </p:sp>
    </p:spTree>
    <p:extLst>
      <p:ext uri="{BB962C8B-B14F-4D97-AF65-F5344CB8AC3E}">
        <p14:creationId xmlns:p14="http://schemas.microsoft.com/office/powerpoint/2010/main" val="29416905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728210"/>
            <a:ext cx="9144000" cy="4129790"/>
          </a:xfrm>
          <a:prstGeom prst="rect">
            <a:avLst/>
          </a:prstGeom>
        </p:spPr>
      </p:pic>
      <p:sp>
        <p:nvSpPr>
          <p:cNvPr id="3" name="TextBox 2"/>
          <p:cNvSpPr txBox="1"/>
          <p:nvPr/>
        </p:nvSpPr>
        <p:spPr>
          <a:xfrm>
            <a:off x="134911" y="104931"/>
            <a:ext cx="8874178" cy="4401205"/>
          </a:xfrm>
          <a:prstGeom prst="rect">
            <a:avLst/>
          </a:prstGeom>
          <a:noFill/>
        </p:spPr>
        <p:txBody>
          <a:bodyPr wrap="square" rtlCol="0">
            <a:spAutoFit/>
          </a:bodyPr>
          <a:lstStyle/>
          <a:p>
            <a:pPr algn="ctr"/>
            <a:r>
              <a:rPr lang="en-US" sz="4000" baseline="30000" dirty="0" smtClean="0"/>
              <a:t>44</a:t>
            </a:r>
            <a:r>
              <a:rPr lang="en-US" sz="4000" dirty="0" smtClean="0"/>
              <a:t>And </a:t>
            </a:r>
            <a:r>
              <a:rPr lang="en-US" sz="4000" dirty="0"/>
              <a:t>all the believers met together in one place and shared everything they had. </a:t>
            </a:r>
            <a:r>
              <a:rPr lang="en-US" sz="4000" baseline="30000" dirty="0"/>
              <a:t>45 </a:t>
            </a:r>
            <a:r>
              <a:rPr lang="en-US" sz="4000" dirty="0"/>
              <a:t>They sold their property and possessions and shared the money with those in need. </a:t>
            </a:r>
            <a:r>
              <a:rPr lang="en-US" sz="4000" baseline="30000" dirty="0"/>
              <a:t>46</a:t>
            </a:r>
            <a:r>
              <a:rPr lang="en-US" sz="4000" dirty="0"/>
              <a:t> They worshiped together at the Temple each day, met in homes for the Lord’s Supper, </a:t>
            </a:r>
          </a:p>
        </p:txBody>
      </p:sp>
      <p:sp>
        <p:nvSpPr>
          <p:cNvPr id="4" name="TextBox 3"/>
          <p:cNvSpPr txBox="1"/>
          <p:nvPr/>
        </p:nvSpPr>
        <p:spPr>
          <a:xfrm>
            <a:off x="0" y="6325848"/>
            <a:ext cx="9144000" cy="707886"/>
          </a:xfrm>
          <a:prstGeom prst="rect">
            <a:avLst/>
          </a:prstGeom>
          <a:noFill/>
        </p:spPr>
        <p:txBody>
          <a:bodyPr wrap="square" rtlCol="0">
            <a:spAutoFit/>
          </a:bodyPr>
          <a:lstStyle/>
          <a:p>
            <a:pPr algn="ctr"/>
            <a:r>
              <a:rPr lang="en-US" sz="4000" b="1" baseline="30000" dirty="0">
                <a:solidFill>
                  <a:schemeClr val="bg1"/>
                </a:solidFill>
              </a:rPr>
              <a:t>Acts 2:42-47 (NLT2) </a:t>
            </a:r>
            <a:endParaRPr lang="en-US" sz="4000" dirty="0">
              <a:solidFill>
                <a:schemeClr val="bg1"/>
              </a:solidFill>
            </a:endParaRPr>
          </a:p>
        </p:txBody>
      </p:sp>
    </p:spTree>
    <p:extLst>
      <p:ext uri="{BB962C8B-B14F-4D97-AF65-F5344CB8AC3E}">
        <p14:creationId xmlns:p14="http://schemas.microsoft.com/office/powerpoint/2010/main" val="38386764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728210"/>
            <a:ext cx="9144000" cy="4129790"/>
          </a:xfrm>
          <a:prstGeom prst="rect">
            <a:avLst/>
          </a:prstGeom>
        </p:spPr>
      </p:pic>
      <p:sp>
        <p:nvSpPr>
          <p:cNvPr id="3" name="TextBox 2"/>
          <p:cNvSpPr txBox="1"/>
          <p:nvPr/>
        </p:nvSpPr>
        <p:spPr>
          <a:xfrm>
            <a:off x="134911" y="104931"/>
            <a:ext cx="8874178" cy="3785652"/>
          </a:xfrm>
          <a:prstGeom prst="rect">
            <a:avLst/>
          </a:prstGeom>
          <a:noFill/>
        </p:spPr>
        <p:txBody>
          <a:bodyPr wrap="square" rtlCol="0">
            <a:spAutoFit/>
          </a:bodyPr>
          <a:lstStyle/>
          <a:p>
            <a:pPr algn="ctr"/>
            <a:r>
              <a:rPr lang="en-US" sz="4000" dirty="0" smtClean="0"/>
              <a:t>and </a:t>
            </a:r>
            <a:r>
              <a:rPr lang="en-US" sz="4000" dirty="0"/>
              <a:t>shared their meals with great joy and generosity— </a:t>
            </a:r>
            <a:r>
              <a:rPr lang="en-US" sz="4000" baseline="30000" dirty="0"/>
              <a:t>47</a:t>
            </a:r>
            <a:r>
              <a:rPr lang="en-US" sz="4000" dirty="0"/>
              <a:t> all the while praising God and enjoying the goodwill of all the people. And each day the Lord added to their fellowship those who were being saved. </a:t>
            </a:r>
          </a:p>
        </p:txBody>
      </p:sp>
      <p:sp>
        <p:nvSpPr>
          <p:cNvPr id="4" name="TextBox 3"/>
          <p:cNvSpPr txBox="1"/>
          <p:nvPr/>
        </p:nvSpPr>
        <p:spPr>
          <a:xfrm>
            <a:off x="0" y="6325848"/>
            <a:ext cx="9144000" cy="707886"/>
          </a:xfrm>
          <a:prstGeom prst="rect">
            <a:avLst/>
          </a:prstGeom>
          <a:noFill/>
        </p:spPr>
        <p:txBody>
          <a:bodyPr wrap="square" rtlCol="0">
            <a:spAutoFit/>
          </a:bodyPr>
          <a:lstStyle/>
          <a:p>
            <a:pPr algn="ctr"/>
            <a:r>
              <a:rPr lang="en-US" sz="4000" b="1" baseline="30000" dirty="0">
                <a:solidFill>
                  <a:schemeClr val="bg1"/>
                </a:solidFill>
              </a:rPr>
              <a:t>Acts 2:42-47 (NLT2) </a:t>
            </a:r>
            <a:endParaRPr lang="en-US" sz="4000" dirty="0">
              <a:solidFill>
                <a:schemeClr val="bg1"/>
              </a:solidFill>
            </a:endParaRPr>
          </a:p>
        </p:txBody>
      </p:sp>
    </p:spTree>
    <p:extLst>
      <p:ext uri="{BB962C8B-B14F-4D97-AF65-F5344CB8AC3E}">
        <p14:creationId xmlns:p14="http://schemas.microsoft.com/office/powerpoint/2010/main" val="94132180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1764</TotalTime>
  <Words>781</Words>
  <Application>Microsoft Office PowerPoint</Application>
  <PresentationFormat>On-screen Show (4:3)</PresentationFormat>
  <Paragraphs>70</Paragraphs>
  <Slides>45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45</vt:i4>
      </vt:variant>
    </vt:vector>
  </HeadingPairs>
  <TitlesOfParts>
    <vt:vector size="50" baseType="lpstr">
      <vt:lpstr>Arial</vt:lpstr>
      <vt:lpstr>Calibri</vt:lpstr>
      <vt:lpstr>Calibri Light</vt:lpstr>
      <vt:lpstr>Georgia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Walt Kellcy</dc:creator>
  <cp:lastModifiedBy>Walt Kellcy</cp:lastModifiedBy>
  <cp:revision>29</cp:revision>
  <cp:lastPrinted>2019-09-01T14:09:39Z</cp:lastPrinted>
  <dcterms:created xsi:type="dcterms:W3CDTF">2019-08-29T23:27:51Z</dcterms:created>
  <dcterms:modified xsi:type="dcterms:W3CDTF">2019-09-01T14:53:01Z</dcterms:modified>
</cp:coreProperties>
</file>