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4" r:id="rId3"/>
    <p:sldId id="275" r:id="rId4"/>
    <p:sldId id="259" r:id="rId5"/>
    <p:sldId id="260" r:id="rId6"/>
    <p:sldId id="280" r:id="rId7"/>
    <p:sldId id="277" r:id="rId8"/>
    <p:sldId id="278" r:id="rId9"/>
    <p:sldId id="279" r:id="rId10"/>
    <p:sldId id="271" r:id="rId11"/>
    <p:sldId id="281" r:id="rId12"/>
    <p:sldId id="282" r:id="rId13"/>
    <p:sldId id="284" r:id="rId14"/>
    <p:sldId id="283" r:id="rId15"/>
    <p:sldId id="261" r:id="rId16"/>
    <p:sldId id="285" r:id="rId17"/>
    <p:sldId id="263" r:id="rId18"/>
    <p:sldId id="287" r:id="rId19"/>
    <p:sldId id="288" r:id="rId20"/>
    <p:sldId id="264" r:id="rId21"/>
    <p:sldId id="265" r:id="rId22"/>
    <p:sldId id="266" r:id="rId23"/>
    <p:sldId id="267" r:id="rId24"/>
    <p:sldId id="268" r:id="rId25"/>
    <p:sldId id="256" r:id="rId26"/>
    <p:sldId id="289" r:id="rId27"/>
    <p:sldId id="269" r:id="rId28"/>
    <p:sldId id="272" r:id="rId29"/>
    <p:sldId id="290" r:id="rId30"/>
    <p:sldId id="291" r:id="rId31"/>
    <p:sldId id="292" r:id="rId32"/>
    <p:sldId id="293" r:id="rId33"/>
    <p:sldId id="294" r:id="rId34"/>
    <p:sldId id="298" r:id="rId35"/>
    <p:sldId id="295" r:id="rId36"/>
    <p:sldId id="296" r:id="rId37"/>
    <p:sldId id="297" r:id="rId38"/>
    <p:sldId id="299" r:id="rId39"/>
    <p:sldId id="300" r:id="rId40"/>
    <p:sldId id="270" r:id="rId41"/>
    <p:sldId id="301" r:id="rId42"/>
    <p:sldId id="258" r:id="rId43"/>
    <p:sldId id="302" r:id="rId44"/>
    <p:sldId id="303" r:id="rId4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516"/>
    <a:srgbClr val="422100"/>
    <a:srgbClr val="663300"/>
    <a:srgbClr val="000000"/>
    <a:srgbClr val="100800"/>
    <a:srgbClr val="FFFFFF"/>
    <a:srgbClr val="FFD9E0"/>
    <a:srgbClr val="FF9BAE"/>
    <a:srgbClr val="E6002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2" autoAdjust="0"/>
    <p:restoredTop sz="94660"/>
  </p:normalViewPr>
  <p:slideViewPr>
    <p:cSldViewPr snapToGrid="0">
      <p:cViewPr>
        <p:scale>
          <a:sx n="50" d="100"/>
          <a:sy n="50" d="100"/>
        </p:scale>
        <p:origin x="624" y="8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16631A-95D3-488F-9604-22D437CA14B5}" type="datetimeFigureOut">
              <a:rPr lang="en-US" smtClean="0"/>
              <a:t>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D83EBF-193C-4DC2-BB94-EAEFC3DFC73B}" type="slidenum">
              <a:rPr lang="en-US" smtClean="0"/>
              <a:t>‹#›</a:t>
            </a:fld>
            <a:endParaRPr lang="en-US" dirty="0"/>
          </a:p>
        </p:txBody>
      </p:sp>
    </p:spTree>
    <p:extLst>
      <p:ext uri="{BB962C8B-B14F-4D97-AF65-F5344CB8AC3E}">
        <p14:creationId xmlns:p14="http://schemas.microsoft.com/office/powerpoint/2010/main" val="215270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16631A-95D3-488F-9604-22D437CA14B5}" type="datetimeFigureOut">
              <a:rPr lang="en-US" smtClean="0"/>
              <a:t>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D83EBF-193C-4DC2-BB94-EAEFC3DFC73B}" type="slidenum">
              <a:rPr lang="en-US" smtClean="0"/>
              <a:t>‹#›</a:t>
            </a:fld>
            <a:endParaRPr lang="en-US" dirty="0"/>
          </a:p>
        </p:txBody>
      </p:sp>
    </p:spTree>
    <p:extLst>
      <p:ext uri="{BB962C8B-B14F-4D97-AF65-F5344CB8AC3E}">
        <p14:creationId xmlns:p14="http://schemas.microsoft.com/office/powerpoint/2010/main" val="321377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16631A-95D3-488F-9604-22D437CA14B5}" type="datetimeFigureOut">
              <a:rPr lang="en-US" smtClean="0"/>
              <a:t>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D83EBF-193C-4DC2-BB94-EAEFC3DFC73B}" type="slidenum">
              <a:rPr lang="en-US" smtClean="0"/>
              <a:t>‹#›</a:t>
            </a:fld>
            <a:endParaRPr lang="en-US" dirty="0"/>
          </a:p>
        </p:txBody>
      </p:sp>
    </p:spTree>
    <p:extLst>
      <p:ext uri="{BB962C8B-B14F-4D97-AF65-F5344CB8AC3E}">
        <p14:creationId xmlns:p14="http://schemas.microsoft.com/office/powerpoint/2010/main" val="403509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16631A-95D3-488F-9604-22D437CA14B5}" type="datetimeFigureOut">
              <a:rPr lang="en-US" smtClean="0"/>
              <a:t>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D83EBF-193C-4DC2-BB94-EAEFC3DFC73B}" type="slidenum">
              <a:rPr lang="en-US" smtClean="0"/>
              <a:t>‹#›</a:t>
            </a:fld>
            <a:endParaRPr lang="en-US" dirty="0"/>
          </a:p>
        </p:txBody>
      </p:sp>
    </p:spTree>
    <p:extLst>
      <p:ext uri="{BB962C8B-B14F-4D97-AF65-F5344CB8AC3E}">
        <p14:creationId xmlns:p14="http://schemas.microsoft.com/office/powerpoint/2010/main" val="267854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16631A-95D3-488F-9604-22D437CA14B5}" type="datetimeFigureOut">
              <a:rPr lang="en-US" smtClean="0"/>
              <a:t>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D83EBF-193C-4DC2-BB94-EAEFC3DFC73B}" type="slidenum">
              <a:rPr lang="en-US" smtClean="0"/>
              <a:t>‹#›</a:t>
            </a:fld>
            <a:endParaRPr lang="en-US" dirty="0"/>
          </a:p>
        </p:txBody>
      </p:sp>
    </p:spTree>
    <p:extLst>
      <p:ext uri="{BB962C8B-B14F-4D97-AF65-F5344CB8AC3E}">
        <p14:creationId xmlns:p14="http://schemas.microsoft.com/office/powerpoint/2010/main" val="1106578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16631A-95D3-488F-9604-22D437CA14B5}" type="datetimeFigureOut">
              <a:rPr lang="en-US" smtClean="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D83EBF-193C-4DC2-BB94-EAEFC3DFC73B}" type="slidenum">
              <a:rPr lang="en-US" smtClean="0"/>
              <a:t>‹#›</a:t>
            </a:fld>
            <a:endParaRPr lang="en-US" dirty="0"/>
          </a:p>
        </p:txBody>
      </p:sp>
    </p:spTree>
    <p:extLst>
      <p:ext uri="{BB962C8B-B14F-4D97-AF65-F5344CB8AC3E}">
        <p14:creationId xmlns:p14="http://schemas.microsoft.com/office/powerpoint/2010/main" val="1489379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6631A-95D3-488F-9604-22D437CA14B5}" type="datetimeFigureOut">
              <a:rPr lang="en-US" smtClean="0"/>
              <a:t>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D83EBF-193C-4DC2-BB94-EAEFC3DFC73B}" type="slidenum">
              <a:rPr lang="en-US" smtClean="0"/>
              <a:t>‹#›</a:t>
            </a:fld>
            <a:endParaRPr lang="en-US" dirty="0"/>
          </a:p>
        </p:txBody>
      </p:sp>
    </p:spTree>
    <p:extLst>
      <p:ext uri="{BB962C8B-B14F-4D97-AF65-F5344CB8AC3E}">
        <p14:creationId xmlns:p14="http://schemas.microsoft.com/office/powerpoint/2010/main" val="1884912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16631A-95D3-488F-9604-22D437CA14B5}" type="datetimeFigureOut">
              <a:rPr lang="en-US" smtClean="0"/>
              <a:t>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D83EBF-193C-4DC2-BB94-EAEFC3DFC73B}" type="slidenum">
              <a:rPr lang="en-US" smtClean="0"/>
              <a:t>‹#›</a:t>
            </a:fld>
            <a:endParaRPr lang="en-US" dirty="0"/>
          </a:p>
        </p:txBody>
      </p:sp>
    </p:spTree>
    <p:extLst>
      <p:ext uri="{BB962C8B-B14F-4D97-AF65-F5344CB8AC3E}">
        <p14:creationId xmlns:p14="http://schemas.microsoft.com/office/powerpoint/2010/main" val="141817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6631A-95D3-488F-9604-22D437CA14B5}" type="datetimeFigureOut">
              <a:rPr lang="en-US" smtClean="0"/>
              <a:t>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D83EBF-193C-4DC2-BB94-EAEFC3DFC73B}" type="slidenum">
              <a:rPr lang="en-US" smtClean="0"/>
              <a:t>‹#›</a:t>
            </a:fld>
            <a:endParaRPr lang="en-US" dirty="0"/>
          </a:p>
        </p:txBody>
      </p:sp>
    </p:spTree>
    <p:extLst>
      <p:ext uri="{BB962C8B-B14F-4D97-AF65-F5344CB8AC3E}">
        <p14:creationId xmlns:p14="http://schemas.microsoft.com/office/powerpoint/2010/main" val="43276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16631A-95D3-488F-9604-22D437CA14B5}" type="datetimeFigureOut">
              <a:rPr lang="en-US" smtClean="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D83EBF-193C-4DC2-BB94-EAEFC3DFC73B}" type="slidenum">
              <a:rPr lang="en-US" smtClean="0"/>
              <a:t>‹#›</a:t>
            </a:fld>
            <a:endParaRPr lang="en-US" dirty="0"/>
          </a:p>
        </p:txBody>
      </p:sp>
    </p:spTree>
    <p:extLst>
      <p:ext uri="{BB962C8B-B14F-4D97-AF65-F5344CB8AC3E}">
        <p14:creationId xmlns:p14="http://schemas.microsoft.com/office/powerpoint/2010/main" val="2161745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16631A-95D3-488F-9604-22D437CA14B5}" type="datetimeFigureOut">
              <a:rPr lang="en-US" smtClean="0"/>
              <a:t>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D83EBF-193C-4DC2-BB94-EAEFC3DFC73B}" type="slidenum">
              <a:rPr lang="en-US" smtClean="0"/>
              <a:t>‹#›</a:t>
            </a:fld>
            <a:endParaRPr lang="en-US" dirty="0"/>
          </a:p>
        </p:txBody>
      </p:sp>
    </p:spTree>
    <p:extLst>
      <p:ext uri="{BB962C8B-B14F-4D97-AF65-F5344CB8AC3E}">
        <p14:creationId xmlns:p14="http://schemas.microsoft.com/office/powerpoint/2010/main" val="32250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6631A-95D3-488F-9604-22D437CA14B5}" type="datetimeFigureOut">
              <a:rPr lang="en-US" smtClean="0"/>
              <a:t>2/2/2019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83EBF-193C-4DC2-BB94-EAEFC3DFC73B}" type="slidenum">
              <a:rPr lang="en-US" smtClean="0"/>
              <a:t>‹#›</a:t>
            </a:fld>
            <a:endParaRPr lang="en-US" dirty="0"/>
          </a:p>
        </p:txBody>
      </p:sp>
    </p:spTree>
    <p:extLst>
      <p:ext uri="{BB962C8B-B14F-4D97-AF65-F5344CB8AC3E}">
        <p14:creationId xmlns:p14="http://schemas.microsoft.com/office/powerpoint/2010/main" val="3532747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626311"/>
            <a:ext cx="9144000" cy="923330"/>
          </a:xfrm>
          <a:prstGeom prst="rect">
            <a:avLst/>
          </a:prstGeom>
          <a:noFill/>
        </p:spPr>
        <p:txBody>
          <a:bodyPr wrap="squar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WALKING IN DARKNESS</a:t>
            </a:r>
            <a:endParaRPr lang="en-US" sz="5400" b="1" cap="none" spc="50" dirty="0">
              <a:ln w="0"/>
              <a:solidFill>
                <a:schemeClr val="bg2"/>
              </a:solidFill>
              <a:effectLst>
                <a:innerShdw blurRad="63500" dist="50800" dir="13500000">
                  <a:srgbClr val="000000">
                    <a:alpha val="50000"/>
                  </a:srgbClr>
                </a:innerShdw>
              </a:effectLst>
            </a:endParaRPr>
          </a:p>
        </p:txBody>
      </p:sp>
      <p:sp>
        <p:nvSpPr>
          <p:cNvPr id="3" name="TextBox 2"/>
          <p:cNvSpPr txBox="1"/>
          <p:nvPr/>
        </p:nvSpPr>
        <p:spPr>
          <a:xfrm>
            <a:off x="0" y="6304546"/>
            <a:ext cx="9144000" cy="584775"/>
          </a:xfrm>
          <a:prstGeom prst="rect">
            <a:avLst/>
          </a:prstGeom>
          <a:noFill/>
        </p:spPr>
        <p:txBody>
          <a:bodyPr wrap="square" rtlCol="0">
            <a:spAutoFit/>
          </a:bodyPr>
          <a:lstStyle/>
          <a:p>
            <a:pPr algn="ctr"/>
            <a:r>
              <a:rPr lang="en-US" sz="3200" dirty="0">
                <a:solidFill>
                  <a:schemeClr val="bg1"/>
                </a:solidFill>
              </a:rPr>
              <a:t>Genesis 37:1-8</a:t>
            </a:r>
          </a:p>
        </p:txBody>
      </p:sp>
    </p:spTree>
    <p:extLst>
      <p:ext uri="{BB962C8B-B14F-4D97-AF65-F5344CB8AC3E}">
        <p14:creationId xmlns:p14="http://schemas.microsoft.com/office/powerpoint/2010/main" val="3909813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71B83-45F0-4E0C-BE2A-7F8599B74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511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C0600"/>
        </a:solidFill>
        <a:effectLst/>
      </p:bgPr>
    </p:bg>
    <p:spTree>
      <p:nvGrpSpPr>
        <p:cNvPr id="1" name=""/>
        <p:cNvGrpSpPr/>
        <p:nvPr/>
      </p:nvGrpSpPr>
      <p:grpSpPr>
        <a:xfrm>
          <a:off x="0" y="0"/>
          <a:ext cx="0" cy="0"/>
          <a:chOff x="0" y="0"/>
          <a:chExt cx="0" cy="0"/>
        </a:xfrm>
      </p:grpSpPr>
      <p:pic>
        <p:nvPicPr>
          <p:cNvPr id="6146" name="Picture 2" descr="Ephesians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102" y="498168"/>
            <a:ext cx="6695600" cy="606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1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C0600"/>
        </a:solidFill>
        <a:effectLst/>
      </p:bgPr>
    </p:bg>
    <p:spTree>
      <p:nvGrpSpPr>
        <p:cNvPr id="1" name=""/>
        <p:cNvGrpSpPr/>
        <p:nvPr/>
      </p:nvGrpSpPr>
      <p:grpSpPr>
        <a:xfrm>
          <a:off x="0" y="0"/>
          <a:ext cx="0" cy="0"/>
          <a:chOff x="0" y="0"/>
          <a:chExt cx="0" cy="0"/>
        </a:xfrm>
      </p:grpSpPr>
      <p:pic>
        <p:nvPicPr>
          <p:cNvPr id="7170" name="Picture 2" descr="Image result for 1 John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7094"/>
            <a:ext cx="9144000" cy="593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1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walking in the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7474" cy="51735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walking in the light"/>
          <p:cNvPicPr>
            <a:picLocks noChangeAspect="1" noChangeArrowheads="1"/>
          </p:cNvPicPr>
          <p:nvPr/>
        </p:nvPicPr>
        <p:blipFill rotWithShape="1">
          <a:blip r:embed="rId2">
            <a:extLst>
              <a:ext uri="{28A0092B-C50C-407E-A947-70E740481C1C}">
                <a14:useLocalDpi xmlns:a14="http://schemas.microsoft.com/office/drawing/2010/main" val="0"/>
              </a:ext>
            </a:extLst>
          </a:blip>
          <a:srcRect t="68372"/>
          <a:stretch/>
        </p:blipFill>
        <p:spPr bwMode="auto">
          <a:xfrm>
            <a:off x="0" y="3657600"/>
            <a:ext cx="9197474" cy="3200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248198"/>
            <a:ext cx="9144000" cy="923330"/>
          </a:xfrm>
          <a:prstGeom prst="rect">
            <a:avLst/>
          </a:prstGeom>
          <a:noFill/>
        </p:spPr>
        <p:txBody>
          <a:bodyPr wrap="square" lIns="91440" tIns="45720" rIns="91440" bIns="45720">
            <a:spAutoFit/>
          </a:bodyPr>
          <a:lstStyle/>
          <a:p>
            <a:pPr algn="ctr"/>
            <a:r>
              <a:rPr lang="en-US" sz="5400" b="0" cap="none" spc="0" dirty="0" smtClean="0">
                <a:ln w="0"/>
                <a:solidFill>
                  <a:srgbClr val="414A36"/>
                </a:solidFill>
                <a:effectLst>
                  <a:outerShdw blurRad="38100" dist="19050" dir="2700000" algn="tl" rotWithShape="0">
                    <a:schemeClr val="dk1">
                      <a:alpha val="40000"/>
                    </a:schemeClr>
                  </a:outerShdw>
                </a:effectLst>
              </a:rPr>
              <a:t>To</a:t>
            </a:r>
            <a:endParaRPr lang="en-US" sz="5400" b="0" cap="none" spc="0" dirty="0">
              <a:ln w="0"/>
              <a:solidFill>
                <a:srgbClr val="414A36"/>
              </a:solidFill>
              <a:effectLst>
                <a:outerShdw blurRad="38100" dist="19050" dir="2700000" algn="tl" rotWithShape="0">
                  <a:schemeClr val="dk1">
                    <a:alpha val="40000"/>
                  </a:schemeClr>
                </a:outerShdw>
              </a:effectLst>
            </a:endParaRPr>
          </a:p>
        </p:txBody>
      </p:sp>
      <p:sp>
        <p:nvSpPr>
          <p:cNvPr id="4" name="TextBox 3"/>
          <p:cNvSpPr txBox="1"/>
          <p:nvPr/>
        </p:nvSpPr>
        <p:spPr>
          <a:xfrm>
            <a:off x="0" y="3729791"/>
            <a:ext cx="9144000" cy="2554545"/>
          </a:xfrm>
          <a:prstGeom prst="rect">
            <a:avLst/>
          </a:prstGeom>
          <a:noFill/>
        </p:spPr>
        <p:txBody>
          <a:bodyPr wrap="square" rtlCol="0">
            <a:spAutoFit/>
          </a:bodyPr>
          <a:lstStyle/>
          <a:p>
            <a:pPr algn="ctr"/>
            <a:r>
              <a:rPr lang="en-US" sz="4000" b="1" dirty="0">
                <a:solidFill>
                  <a:srgbClr val="3E3D2A"/>
                </a:solidFill>
              </a:rPr>
              <a:t>is to walk in the truth, </a:t>
            </a:r>
            <a:endParaRPr lang="en-US" sz="4000" b="1" dirty="0" smtClean="0">
              <a:solidFill>
                <a:srgbClr val="3E3D2A"/>
              </a:solidFill>
            </a:endParaRPr>
          </a:p>
          <a:p>
            <a:pPr algn="ctr"/>
            <a:r>
              <a:rPr lang="en-US" sz="4000" b="1" dirty="0" smtClean="0">
                <a:solidFill>
                  <a:srgbClr val="3E3D2A"/>
                </a:solidFill>
              </a:rPr>
              <a:t>to </a:t>
            </a:r>
            <a:r>
              <a:rPr lang="en-US" sz="4000" b="1" dirty="0">
                <a:solidFill>
                  <a:srgbClr val="3E3D2A"/>
                </a:solidFill>
              </a:rPr>
              <a:t>walk in love, </a:t>
            </a:r>
            <a:endParaRPr lang="en-US" sz="4000" b="1" dirty="0" smtClean="0">
              <a:solidFill>
                <a:srgbClr val="3E3D2A"/>
              </a:solidFill>
            </a:endParaRPr>
          </a:p>
          <a:p>
            <a:pPr algn="ctr"/>
            <a:r>
              <a:rPr lang="en-US" sz="4000" b="1" dirty="0" smtClean="0">
                <a:solidFill>
                  <a:srgbClr val="3E3D2A"/>
                </a:solidFill>
              </a:rPr>
              <a:t>to </a:t>
            </a:r>
            <a:r>
              <a:rPr lang="en-US" sz="4000" b="1" dirty="0">
                <a:solidFill>
                  <a:srgbClr val="3E3D2A"/>
                </a:solidFill>
              </a:rPr>
              <a:t>walk in obedience, </a:t>
            </a:r>
            <a:endParaRPr lang="en-US" sz="4000" b="1" dirty="0" smtClean="0">
              <a:solidFill>
                <a:srgbClr val="3E3D2A"/>
              </a:solidFill>
            </a:endParaRPr>
          </a:p>
          <a:p>
            <a:pPr algn="ctr"/>
            <a:r>
              <a:rPr lang="en-US" sz="4000" b="1" dirty="0" smtClean="0">
                <a:solidFill>
                  <a:srgbClr val="3E3D2A"/>
                </a:solidFill>
              </a:rPr>
              <a:t>to </a:t>
            </a:r>
            <a:r>
              <a:rPr lang="en-US" sz="4000" b="1" dirty="0">
                <a:solidFill>
                  <a:srgbClr val="3E3D2A"/>
                </a:solidFill>
              </a:rPr>
              <a:t>walk with God </a:t>
            </a:r>
            <a:endParaRPr lang="en-US" sz="4000" b="1" dirty="0">
              <a:solidFill>
                <a:srgbClr val="3E3D2A"/>
              </a:solidFill>
            </a:endParaRPr>
          </a:p>
        </p:txBody>
      </p:sp>
    </p:spTree>
    <p:extLst>
      <p:ext uri="{BB962C8B-B14F-4D97-AF65-F5344CB8AC3E}">
        <p14:creationId xmlns:p14="http://schemas.microsoft.com/office/powerpoint/2010/main" val="1564071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6" name="Picture 4" descr="Image result for walking in dark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2561"/>
            <a:ext cx="9144000" cy="51454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9144000" cy="2215991"/>
          </a:xfrm>
          <a:prstGeom prst="rect">
            <a:avLst/>
          </a:prstGeom>
          <a:noFill/>
        </p:spPr>
        <p:txBody>
          <a:bodyPr wrap="square" rtlCol="0">
            <a:spAutoFit/>
          </a:bodyPr>
          <a:lstStyle/>
          <a:p>
            <a:pPr algn="ctr"/>
            <a:r>
              <a:rPr lang="en-US" sz="4000" b="1" dirty="0">
                <a:solidFill>
                  <a:schemeClr val="bg1"/>
                </a:solidFill>
                <a:latin typeface="Bell MT" panose="02020503060305020303" pitchFamily="18" charset="0"/>
              </a:rPr>
              <a:t>To walk in darkness is to walk in hate, to walk in disobedience. </a:t>
            </a:r>
            <a:endParaRPr lang="en-US" sz="4000" b="1" dirty="0" smtClean="0">
              <a:solidFill>
                <a:schemeClr val="bg1"/>
              </a:solidFill>
              <a:latin typeface="Bell MT" panose="02020503060305020303" pitchFamily="18" charset="0"/>
            </a:endParaRPr>
          </a:p>
          <a:p>
            <a:pPr algn="ctr"/>
            <a:r>
              <a:rPr lang="en-US" sz="4000" b="1" dirty="0" smtClean="0">
                <a:solidFill>
                  <a:schemeClr val="bg1"/>
                </a:solidFill>
                <a:latin typeface="Bell MT" panose="02020503060305020303" pitchFamily="18" charset="0"/>
              </a:rPr>
              <a:t>To walk with the </a:t>
            </a:r>
            <a:r>
              <a:rPr lang="en-US" sz="4000" b="1" dirty="0">
                <a:solidFill>
                  <a:schemeClr val="bg1"/>
                </a:solidFill>
                <a:latin typeface="Bell MT" panose="02020503060305020303" pitchFamily="18" charset="0"/>
              </a:rPr>
              <a:t>devil.</a:t>
            </a:r>
            <a:endParaRPr lang="en-US" sz="4000" dirty="0">
              <a:solidFill>
                <a:schemeClr val="bg1"/>
              </a:solidFill>
              <a:latin typeface="Bell MT" panose="02020503060305020303" pitchFamily="18" charset="0"/>
            </a:endParaRPr>
          </a:p>
          <a:p>
            <a:endParaRPr lang="en-US" dirty="0"/>
          </a:p>
        </p:txBody>
      </p:sp>
    </p:spTree>
    <p:extLst>
      <p:ext uri="{BB962C8B-B14F-4D97-AF65-F5344CB8AC3E}">
        <p14:creationId xmlns:p14="http://schemas.microsoft.com/office/powerpoint/2010/main" val="2240588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FF3AB1-3831-43A2-A1AF-431821DE50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039" y="3638550"/>
            <a:ext cx="5715000" cy="3219450"/>
          </a:xfrm>
          <a:prstGeom prst="rect">
            <a:avLst/>
          </a:prstGeom>
        </p:spPr>
      </p:pic>
      <p:sp>
        <p:nvSpPr>
          <p:cNvPr id="4" name="TextBox 3">
            <a:extLst>
              <a:ext uri="{FF2B5EF4-FFF2-40B4-BE49-F238E27FC236}">
                <a16:creationId xmlns:a16="http://schemas.microsoft.com/office/drawing/2014/main" id="{12C91552-4EB9-4FC2-9450-710DD87F7EA1}"/>
              </a:ext>
            </a:extLst>
          </p:cNvPr>
          <p:cNvSpPr txBox="1"/>
          <p:nvPr/>
        </p:nvSpPr>
        <p:spPr>
          <a:xfrm>
            <a:off x="150606" y="952052"/>
            <a:ext cx="8821271" cy="2092881"/>
          </a:xfrm>
          <a:prstGeom prst="rect">
            <a:avLst/>
          </a:prstGeom>
          <a:noFill/>
        </p:spPr>
        <p:txBody>
          <a:bodyPr wrap="square" rtlCol="0">
            <a:spAutoFit/>
          </a:bodyPr>
          <a:lstStyle/>
          <a:p>
            <a:pPr algn="ctr"/>
            <a:r>
              <a:rPr lang="en-US" sz="4000" dirty="0">
                <a:solidFill>
                  <a:schemeClr val="bg1"/>
                </a:solidFill>
              </a:rPr>
              <a:t>If anyone walks in darkness, he stumbles, because the light </a:t>
            </a:r>
            <a:r>
              <a:rPr lang="en-US" sz="4000" dirty="0" smtClean="0">
                <a:solidFill>
                  <a:schemeClr val="bg1"/>
                </a:solidFill>
              </a:rPr>
              <a:t>is </a:t>
            </a:r>
            <a:r>
              <a:rPr lang="en-US" sz="4000" dirty="0">
                <a:solidFill>
                  <a:schemeClr val="bg1"/>
                </a:solidFill>
              </a:rPr>
              <a:t>not in him.</a:t>
            </a:r>
            <a:endParaRPr lang="en-US" dirty="0">
              <a:solidFill>
                <a:schemeClr val="bg1"/>
              </a:solidFill>
            </a:endParaRPr>
          </a:p>
          <a:p>
            <a:pPr algn="ctr"/>
            <a:r>
              <a:rPr lang="en-US" dirty="0">
                <a:solidFill>
                  <a:schemeClr val="bg1"/>
                </a:solidFill>
              </a:rPr>
              <a:t> </a:t>
            </a:r>
          </a:p>
          <a:p>
            <a:pPr algn="r"/>
            <a:r>
              <a:rPr lang="en-US" sz="3200" dirty="0">
                <a:solidFill>
                  <a:schemeClr val="bg1"/>
                </a:solidFill>
                <a:latin typeface="Freestyle Script" panose="030804020302050B0404" pitchFamily="66" charset="0"/>
              </a:rPr>
              <a:t>John 11:10</a:t>
            </a:r>
          </a:p>
        </p:txBody>
      </p:sp>
    </p:spTree>
    <p:extLst>
      <p:ext uri="{BB962C8B-B14F-4D97-AF65-F5344CB8AC3E}">
        <p14:creationId xmlns:p14="http://schemas.microsoft.com/office/powerpoint/2010/main" val="16358489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0" y="4754484"/>
            <a:ext cx="9144000" cy="1754326"/>
          </a:xfrm>
          <a:prstGeom prst="rect">
            <a:avLst/>
          </a:prstGeom>
          <a:noFill/>
        </p:spPr>
        <p:txBody>
          <a:bodyPr wrap="square" rtlCol="0">
            <a:spAutoFit/>
          </a:bodyPr>
          <a:lstStyle/>
          <a:p>
            <a:pPr algn="ctr"/>
            <a:r>
              <a:rPr lang="en-US" sz="3600" b="1" dirty="0">
                <a:effectLst>
                  <a:glow rad="228600">
                    <a:schemeClr val="accent2">
                      <a:satMod val="175000"/>
                      <a:alpha val="40000"/>
                    </a:schemeClr>
                  </a:glow>
                </a:effectLst>
              </a:rPr>
              <a:t>I have come into the world </a:t>
            </a:r>
            <a:endParaRPr lang="en-US" sz="3600" b="1" dirty="0" smtClean="0">
              <a:effectLst>
                <a:glow rad="228600">
                  <a:schemeClr val="accent2">
                    <a:satMod val="175000"/>
                    <a:alpha val="40000"/>
                  </a:schemeClr>
                </a:glow>
              </a:effectLst>
            </a:endParaRPr>
          </a:p>
          <a:p>
            <a:pPr algn="ctr"/>
            <a:r>
              <a:rPr lang="en-US" sz="3600" b="1" dirty="0" smtClean="0">
                <a:effectLst>
                  <a:glow rad="228600">
                    <a:schemeClr val="accent2">
                      <a:satMod val="175000"/>
                      <a:alpha val="40000"/>
                    </a:schemeClr>
                  </a:glow>
                </a:effectLst>
              </a:rPr>
              <a:t>as </a:t>
            </a:r>
            <a:r>
              <a:rPr lang="en-US" sz="3600" b="1" dirty="0">
                <a:effectLst>
                  <a:glow rad="228600">
                    <a:schemeClr val="accent2">
                      <a:satMod val="175000"/>
                      <a:alpha val="40000"/>
                    </a:schemeClr>
                  </a:glow>
                </a:effectLst>
              </a:rPr>
              <a:t>a light, </a:t>
            </a:r>
            <a:r>
              <a:rPr lang="en-US" sz="3600" b="1" dirty="0" smtClean="0">
                <a:effectLst>
                  <a:glow rad="228600">
                    <a:schemeClr val="accent2">
                      <a:satMod val="175000"/>
                      <a:alpha val="40000"/>
                    </a:schemeClr>
                  </a:glow>
                </a:effectLst>
              </a:rPr>
              <a:t>so </a:t>
            </a:r>
            <a:r>
              <a:rPr lang="en-US" sz="3600" b="1" dirty="0">
                <a:effectLst>
                  <a:glow rad="228600">
                    <a:schemeClr val="accent2">
                      <a:satMod val="175000"/>
                      <a:alpha val="40000"/>
                    </a:schemeClr>
                  </a:glow>
                </a:effectLst>
              </a:rPr>
              <a:t>that no one who believes </a:t>
            </a:r>
            <a:endParaRPr lang="en-US" sz="3600" b="1" dirty="0" smtClean="0">
              <a:effectLst>
                <a:glow rad="228600">
                  <a:schemeClr val="accent2">
                    <a:satMod val="175000"/>
                    <a:alpha val="40000"/>
                  </a:schemeClr>
                </a:glow>
              </a:effectLst>
            </a:endParaRPr>
          </a:p>
          <a:p>
            <a:pPr algn="ctr"/>
            <a:r>
              <a:rPr lang="en-US" sz="3600" b="1" dirty="0" smtClean="0">
                <a:effectLst>
                  <a:glow rad="228600">
                    <a:schemeClr val="accent2">
                      <a:satMod val="175000"/>
                      <a:alpha val="40000"/>
                    </a:schemeClr>
                  </a:glow>
                </a:effectLst>
              </a:rPr>
              <a:t>In me should </a:t>
            </a:r>
            <a:r>
              <a:rPr lang="en-US" sz="3600" b="1" dirty="0">
                <a:effectLst>
                  <a:glow rad="228600">
                    <a:schemeClr val="accent2">
                      <a:satMod val="175000"/>
                      <a:alpha val="40000"/>
                    </a:schemeClr>
                  </a:glow>
                </a:effectLst>
              </a:rPr>
              <a:t>stay in darkness</a:t>
            </a:r>
            <a:r>
              <a:rPr lang="en-US" sz="3600" dirty="0">
                <a:effectLst>
                  <a:glow rad="228600">
                    <a:schemeClr val="accent2">
                      <a:satMod val="175000"/>
                      <a:alpha val="40000"/>
                    </a:schemeClr>
                  </a:glow>
                </a:effectLst>
              </a:rPr>
              <a:t>. </a:t>
            </a:r>
            <a:endParaRPr lang="en-US" sz="3600" dirty="0" smtClean="0">
              <a:effectLst>
                <a:glow rad="228600">
                  <a:schemeClr val="accent2">
                    <a:satMod val="175000"/>
                    <a:alpha val="40000"/>
                  </a:schemeClr>
                </a:glow>
              </a:effectLst>
            </a:endParaRPr>
          </a:p>
        </p:txBody>
      </p:sp>
      <p:sp>
        <p:nvSpPr>
          <p:cNvPr id="4" name="Rectangle 3"/>
          <p:cNvSpPr/>
          <p:nvPr/>
        </p:nvSpPr>
        <p:spPr>
          <a:xfrm>
            <a:off x="3570764" y="3664108"/>
            <a:ext cx="2002471" cy="584775"/>
          </a:xfrm>
          <a:prstGeom prst="rect">
            <a:avLst/>
          </a:prstGeom>
          <a:noFill/>
        </p:spPr>
        <p:txBody>
          <a:bodyPr wrap="none" lIns="91440" tIns="45720" rIns="91440" bIns="45720">
            <a:spAutoFit/>
          </a:bodyPr>
          <a:lstStyle/>
          <a:p>
            <a:pPr algn="ctr"/>
            <a:r>
              <a:rPr lang="en-US" sz="3200" b="1" cap="none" spc="0" dirty="0" smtClean="0">
                <a:ln w="0"/>
                <a:solidFill>
                  <a:schemeClr val="tx1"/>
                </a:solidFill>
                <a:effectLst>
                  <a:outerShdw blurRad="38100" dist="19050" dir="2700000" algn="tl" rotWithShape="0">
                    <a:schemeClr val="dk1">
                      <a:alpha val="40000"/>
                    </a:schemeClr>
                  </a:outerShdw>
                </a:effectLst>
              </a:rPr>
              <a:t>John 12:46</a:t>
            </a:r>
            <a:endParaRPr lang="en-US" sz="32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385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31709C3E-E067-4C27-97D0-8BE662A31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6476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200072"/>
            <a:ext cx="9144000" cy="923330"/>
          </a:xfrm>
          <a:prstGeom prst="rect">
            <a:avLst/>
          </a:prstGeom>
          <a:noFill/>
        </p:spPr>
        <p:txBody>
          <a:bodyPr wrap="squar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There’s no help for hate!</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79940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Image result for martin luther king jr backgrou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0948" y="435114"/>
            <a:ext cx="4788567" cy="707886"/>
          </a:xfrm>
          <a:prstGeom prst="rect">
            <a:avLst/>
          </a:prstGeom>
          <a:noFill/>
        </p:spPr>
        <p:txBody>
          <a:bodyPr wrap="square" rtlCol="0">
            <a:spAutoFit/>
          </a:bodyPr>
          <a:lstStyle/>
          <a:p>
            <a:r>
              <a:rPr lang="en-US" sz="4000" dirty="0" smtClean="0">
                <a:solidFill>
                  <a:schemeClr val="bg1"/>
                </a:solidFill>
              </a:rPr>
              <a:t>Quotes on Hate by…</a:t>
            </a:r>
            <a:endParaRPr lang="en-US" sz="4000" dirty="0">
              <a:solidFill>
                <a:schemeClr val="bg1"/>
              </a:solidFill>
            </a:endParaRPr>
          </a:p>
        </p:txBody>
      </p:sp>
    </p:spTree>
    <p:extLst>
      <p:ext uri="{BB962C8B-B14F-4D97-AF65-F5344CB8AC3E}">
        <p14:creationId xmlns:p14="http://schemas.microsoft.com/office/powerpoint/2010/main" val="113537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pic>
        <p:nvPicPr>
          <p:cNvPr id="1026" name="Picture 2" descr="Image result for the holy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0853"/>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023747" y="1472363"/>
            <a:ext cx="327365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Genesis 37</a:t>
            </a:r>
            <a:endParaRPr lang="en-US" sz="5400" b="1" cap="none" spc="0" dirty="0">
              <a:ln/>
              <a:solidFill>
                <a:schemeClr val="accent4"/>
              </a:solidFill>
              <a:effectLst/>
            </a:endParaRPr>
          </a:p>
        </p:txBody>
      </p:sp>
    </p:spTree>
    <p:extLst>
      <p:ext uri="{BB962C8B-B14F-4D97-AF65-F5344CB8AC3E}">
        <p14:creationId xmlns:p14="http://schemas.microsoft.com/office/powerpoint/2010/main" val="169327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erson wearing sunglasses&#10;&#10;Description automatically generated">
            <a:extLst>
              <a:ext uri="{FF2B5EF4-FFF2-40B4-BE49-F238E27FC236}">
                <a16:creationId xmlns:a16="http://schemas.microsoft.com/office/drawing/2014/main" id="{A73B6B70-82B1-4A8E-B6B1-5322B0E89D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082" y="3104926"/>
            <a:ext cx="6004918" cy="3753074"/>
          </a:xfrm>
          <a:prstGeom prst="rect">
            <a:avLst/>
          </a:prstGeom>
        </p:spPr>
      </p:pic>
      <p:sp>
        <p:nvSpPr>
          <p:cNvPr id="4" name="TextBox 3">
            <a:extLst>
              <a:ext uri="{FF2B5EF4-FFF2-40B4-BE49-F238E27FC236}">
                <a16:creationId xmlns:a16="http://schemas.microsoft.com/office/drawing/2014/main" id="{AF181FC7-4385-4531-97F2-BB730C750A9D}"/>
              </a:ext>
            </a:extLst>
          </p:cNvPr>
          <p:cNvSpPr txBox="1"/>
          <p:nvPr/>
        </p:nvSpPr>
        <p:spPr>
          <a:xfrm>
            <a:off x="82318" y="124122"/>
            <a:ext cx="9041802" cy="5447645"/>
          </a:xfrm>
          <a:prstGeom prst="rect">
            <a:avLst/>
          </a:prstGeom>
          <a:noFill/>
        </p:spPr>
        <p:txBody>
          <a:bodyPr wrap="square" rtlCol="0">
            <a:spAutoFit/>
          </a:bodyPr>
          <a:lstStyle/>
          <a:p>
            <a:r>
              <a:rPr lang="en-US" sz="4400" dirty="0">
                <a:solidFill>
                  <a:schemeClr val="bg1"/>
                </a:solidFill>
              </a:rPr>
              <a:t>“Returning hate for hate multiplies hate, adding deeper darkness to a night already devoid of stars. Darkness cannot drive out darkness; only light can do that. Hate cannot </a:t>
            </a:r>
            <a:endParaRPr lang="en-US" sz="4400" dirty="0" smtClean="0">
              <a:solidFill>
                <a:schemeClr val="bg1"/>
              </a:solidFill>
            </a:endParaRPr>
          </a:p>
          <a:p>
            <a:r>
              <a:rPr lang="en-US" sz="4400" dirty="0" smtClean="0">
                <a:solidFill>
                  <a:schemeClr val="bg1"/>
                </a:solidFill>
              </a:rPr>
              <a:t>drive </a:t>
            </a:r>
            <a:r>
              <a:rPr lang="en-US" sz="4400" dirty="0">
                <a:solidFill>
                  <a:schemeClr val="bg1"/>
                </a:solidFill>
              </a:rPr>
              <a:t>out hate; only love </a:t>
            </a:r>
            <a:endParaRPr lang="en-US" sz="4400" dirty="0" smtClean="0">
              <a:solidFill>
                <a:schemeClr val="bg1"/>
              </a:solidFill>
            </a:endParaRPr>
          </a:p>
          <a:p>
            <a:r>
              <a:rPr lang="en-US" sz="4400" dirty="0" smtClean="0">
                <a:solidFill>
                  <a:schemeClr val="bg1"/>
                </a:solidFill>
              </a:rPr>
              <a:t>can </a:t>
            </a:r>
            <a:r>
              <a:rPr lang="en-US" sz="4400" dirty="0">
                <a:solidFill>
                  <a:schemeClr val="bg1"/>
                </a:solidFill>
              </a:rPr>
              <a:t>do that.”</a:t>
            </a:r>
          </a:p>
          <a:p>
            <a:endParaRPr lang="en-US" sz="4000" dirty="0">
              <a:solidFill>
                <a:schemeClr val="bg1"/>
              </a:solidFill>
            </a:endParaRPr>
          </a:p>
        </p:txBody>
      </p:sp>
    </p:spTree>
    <p:extLst>
      <p:ext uri="{BB962C8B-B14F-4D97-AF65-F5344CB8AC3E}">
        <p14:creationId xmlns:p14="http://schemas.microsoft.com/office/powerpoint/2010/main" val="272425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erson wearing sunglasses&#10;&#10;Description automatically generated">
            <a:extLst>
              <a:ext uri="{FF2B5EF4-FFF2-40B4-BE49-F238E27FC236}">
                <a16:creationId xmlns:a16="http://schemas.microsoft.com/office/drawing/2014/main" id="{A73B6B70-82B1-4A8E-B6B1-5322B0E89D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082" y="3104926"/>
            <a:ext cx="6004918" cy="3753074"/>
          </a:xfrm>
          <a:prstGeom prst="rect">
            <a:avLst/>
          </a:prstGeom>
        </p:spPr>
      </p:pic>
      <p:sp>
        <p:nvSpPr>
          <p:cNvPr id="4" name="TextBox 3">
            <a:extLst>
              <a:ext uri="{FF2B5EF4-FFF2-40B4-BE49-F238E27FC236}">
                <a16:creationId xmlns:a16="http://schemas.microsoft.com/office/drawing/2014/main" id="{AF181FC7-4385-4531-97F2-BB730C750A9D}"/>
              </a:ext>
            </a:extLst>
          </p:cNvPr>
          <p:cNvSpPr txBox="1"/>
          <p:nvPr/>
        </p:nvSpPr>
        <p:spPr>
          <a:xfrm>
            <a:off x="100368" y="304159"/>
            <a:ext cx="8947380" cy="2800767"/>
          </a:xfrm>
          <a:prstGeom prst="rect">
            <a:avLst/>
          </a:prstGeom>
          <a:noFill/>
        </p:spPr>
        <p:txBody>
          <a:bodyPr wrap="square" rtlCol="0">
            <a:spAutoFit/>
          </a:bodyPr>
          <a:lstStyle/>
          <a:p>
            <a:pPr algn="ctr"/>
            <a:r>
              <a:rPr lang="en-US" sz="4400" dirty="0">
                <a:solidFill>
                  <a:schemeClr val="bg1"/>
                </a:solidFill>
              </a:rPr>
              <a:t>“I’ve seen too much hate to want to hate, myself, and every time I see it, I say to myself, hate is too great a burden to bear.” </a:t>
            </a:r>
          </a:p>
        </p:txBody>
      </p:sp>
    </p:spTree>
    <p:extLst>
      <p:ext uri="{BB962C8B-B14F-4D97-AF65-F5344CB8AC3E}">
        <p14:creationId xmlns:p14="http://schemas.microsoft.com/office/powerpoint/2010/main" val="3872164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erson wearing sunglasses&#10;&#10;Description automatically generated">
            <a:extLst>
              <a:ext uri="{FF2B5EF4-FFF2-40B4-BE49-F238E27FC236}">
                <a16:creationId xmlns:a16="http://schemas.microsoft.com/office/drawing/2014/main" id="{A73B6B70-82B1-4A8E-B6B1-5322B0E89D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082" y="3104926"/>
            <a:ext cx="6004918" cy="3753074"/>
          </a:xfrm>
          <a:prstGeom prst="rect">
            <a:avLst/>
          </a:prstGeom>
        </p:spPr>
      </p:pic>
      <p:sp>
        <p:nvSpPr>
          <p:cNvPr id="4" name="TextBox 3">
            <a:extLst>
              <a:ext uri="{FF2B5EF4-FFF2-40B4-BE49-F238E27FC236}">
                <a16:creationId xmlns:a16="http://schemas.microsoft.com/office/drawing/2014/main" id="{AF181FC7-4385-4531-97F2-BB730C750A9D}"/>
              </a:ext>
            </a:extLst>
          </p:cNvPr>
          <p:cNvSpPr txBox="1"/>
          <p:nvPr/>
        </p:nvSpPr>
        <p:spPr>
          <a:xfrm>
            <a:off x="102198" y="129092"/>
            <a:ext cx="8902654" cy="5755422"/>
          </a:xfrm>
          <a:prstGeom prst="rect">
            <a:avLst/>
          </a:prstGeom>
          <a:noFill/>
        </p:spPr>
        <p:txBody>
          <a:bodyPr wrap="square" rtlCol="0">
            <a:spAutoFit/>
          </a:bodyPr>
          <a:lstStyle/>
          <a:p>
            <a:r>
              <a:rPr lang="en-US" sz="4100" dirty="0">
                <a:solidFill>
                  <a:schemeClr val="bg1"/>
                </a:solidFill>
              </a:rPr>
              <a:t>“Somehow we must be able to stand up against our most bitter opponents and say: “We shall match your capacity to inflict suffering by our capacity to endure suffering. We will meet your physical force with soul force. Do to us </a:t>
            </a:r>
          </a:p>
          <a:p>
            <a:r>
              <a:rPr lang="en-US" sz="4100" dirty="0">
                <a:solidFill>
                  <a:schemeClr val="bg1"/>
                </a:solidFill>
              </a:rPr>
              <a:t>what you will and we </a:t>
            </a:r>
          </a:p>
          <a:p>
            <a:r>
              <a:rPr lang="en-US" sz="4100" dirty="0">
                <a:solidFill>
                  <a:schemeClr val="bg1"/>
                </a:solidFill>
              </a:rPr>
              <a:t>will still love you… </a:t>
            </a:r>
          </a:p>
          <a:p>
            <a:r>
              <a:rPr lang="en-US" sz="4000" dirty="0">
                <a:solidFill>
                  <a:schemeClr val="bg1"/>
                </a:solidFill>
              </a:rPr>
              <a:t> </a:t>
            </a:r>
          </a:p>
        </p:txBody>
      </p:sp>
    </p:spTree>
    <p:extLst>
      <p:ext uri="{BB962C8B-B14F-4D97-AF65-F5344CB8AC3E}">
        <p14:creationId xmlns:p14="http://schemas.microsoft.com/office/powerpoint/2010/main" val="3120169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erson wearing sunglasses&#10;&#10;Description automatically generated">
            <a:extLst>
              <a:ext uri="{FF2B5EF4-FFF2-40B4-BE49-F238E27FC236}">
                <a16:creationId xmlns:a16="http://schemas.microsoft.com/office/drawing/2014/main" id="{A73B6B70-82B1-4A8E-B6B1-5322B0E89D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082" y="3104926"/>
            <a:ext cx="6004918" cy="3753074"/>
          </a:xfrm>
          <a:prstGeom prst="rect">
            <a:avLst/>
          </a:prstGeom>
        </p:spPr>
      </p:pic>
      <p:sp>
        <p:nvSpPr>
          <p:cNvPr id="4" name="TextBox 3">
            <a:extLst>
              <a:ext uri="{FF2B5EF4-FFF2-40B4-BE49-F238E27FC236}">
                <a16:creationId xmlns:a16="http://schemas.microsoft.com/office/drawing/2014/main" id="{AF181FC7-4385-4531-97F2-BB730C750A9D}"/>
              </a:ext>
            </a:extLst>
          </p:cNvPr>
          <p:cNvSpPr txBox="1"/>
          <p:nvPr/>
        </p:nvSpPr>
        <p:spPr>
          <a:xfrm>
            <a:off x="102198" y="32840"/>
            <a:ext cx="8922532" cy="6801862"/>
          </a:xfrm>
          <a:prstGeom prst="rect">
            <a:avLst/>
          </a:prstGeom>
          <a:noFill/>
        </p:spPr>
        <p:txBody>
          <a:bodyPr wrap="square" rtlCol="0">
            <a:spAutoFit/>
          </a:bodyPr>
          <a:lstStyle/>
          <a:p>
            <a:r>
              <a:rPr lang="en-US" sz="4400" dirty="0">
                <a:solidFill>
                  <a:schemeClr val="bg1"/>
                </a:solidFill>
              </a:rPr>
              <a:t>But be assured that we’ll wear you down by our capacity to suffer, and one day we will win our freedom. We will not only win freedom for ourselves; we will appeal to your heart and conscience that </a:t>
            </a:r>
            <a:endParaRPr lang="en-US" sz="4400" dirty="0" smtClean="0">
              <a:solidFill>
                <a:schemeClr val="bg1"/>
              </a:solidFill>
            </a:endParaRPr>
          </a:p>
          <a:p>
            <a:r>
              <a:rPr lang="en-US" sz="4400" dirty="0" smtClean="0">
                <a:solidFill>
                  <a:schemeClr val="bg1"/>
                </a:solidFill>
              </a:rPr>
              <a:t>we </a:t>
            </a:r>
            <a:r>
              <a:rPr lang="en-US" sz="4400" dirty="0">
                <a:solidFill>
                  <a:schemeClr val="bg1"/>
                </a:solidFill>
              </a:rPr>
              <a:t>will win you in the </a:t>
            </a:r>
            <a:endParaRPr lang="en-US" sz="4400" dirty="0" smtClean="0">
              <a:solidFill>
                <a:schemeClr val="bg1"/>
              </a:solidFill>
            </a:endParaRPr>
          </a:p>
          <a:p>
            <a:r>
              <a:rPr lang="en-US" sz="4400" dirty="0" smtClean="0">
                <a:solidFill>
                  <a:schemeClr val="bg1"/>
                </a:solidFill>
              </a:rPr>
              <a:t>process</a:t>
            </a:r>
            <a:r>
              <a:rPr lang="en-US" sz="4400" dirty="0">
                <a:solidFill>
                  <a:schemeClr val="bg1"/>
                </a:solidFill>
              </a:rPr>
              <a:t>, and our </a:t>
            </a:r>
            <a:r>
              <a:rPr lang="en-US" sz="4400" dirty="0" smtClean="0">
                <a:solidFill>
                  <a:schemeClr val="bg1"/>
                </a:solidFill>
              </a:rPr>
              <a:t>victory</a:t>
            </a:r>
            <a:endParaRPr lang="en-US" sz="4400" dirty="0">
              <a:solidFill>
                <a:schemeClr val="bg1"/>
              </a:solidFill>
            </a:endParaRPr>
          </a:p>
          <a:p>
            <a:r>
              <a:rPr lang="en-US" sz="4400" dirty="0" smtClean="0">
                <a:solidFill>
                  <a:schemeClr val="bg1"/>
                </a:solidFill>
              </a:rPr>
              <a:t>will </a:t>
            </a:r>
            <a:r>
              <a:rPr lang="en-US" sz="4400" dirty="0">
                <a:solidFill>
                  <a:schemeClr val="bg1"/>
                </a:solidFill>
              </a:rPr>
              <a:t>be a double victory.” </a:t>
            </a:r>
          </a:p>
          <a:p>
            <a:r>
              <a:rPr lang="en-US" sz="4000" dirty="0">
                <a:solidFill>
                  <a:schemeClr val="bg1"/>
                </a:solidFill>
              </a:rPr>
              <a:t> </a:t>
            </a:r>
          </a:p>
        </p:txBody>
      </p:sp>
    </p:spTree>
    <p:extLst>
      <p:ext uri="{BB962C8B-B14F-4D97-AF65-F5344CB8AC3E}">
        <p14:creationId xmlns:p14="http://schemas.microsoft.com/office/powerpoint/2010/main" val="304238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erson wearing sunglasses&#10;&#10;Description automatically generated">
            <a:extLst>
              <a:ext uri="{FF2B5EF4-FFF2-40B4-BE49-F238E27FC236}">
                <a16:creationId xmlns:a16="http://schemas.microsoft.com/office/drawing/2014/main" id="{A73B6B70-82B1-4A8E-B6B1-5322B0E89D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082" y="3104926"/>
            <a:ext cx="6004918" cy="3753074"/>
          </a:xfrm>
          <a:prstGeom prst="rect">
            <a:avLst/>
          </a:prstGeom>
        </p:spPr>
      </p:pic>
      <p:sp>
        <p:nvSpPr>
          <p:cNvPr id="4" name="TextBox 3">
            <a:extLst>
              <a:ext uri="{FF2B5EF4-FFF2-40B4-BE49-F238E27FC236}">
                <a16:creationId xmlns:a16="http://schemas.microsoft.com/office/drawing/2014/main" id="{AF181FC7-4385-4531-97F2-BB730C750A9D}"/>
              </a:ext>
            </a:extLst>
          </p:cNvPr>
          <p:cNvSpPr txBox="1"/>
          <p:nvPr/>
        </p:nvSpPr>
        <p:spPr>
          <a:xfrm>
            <a:off x="136592" y="92899"/>
            <a:ext cx="8837407" cy="3724096"/>
          </a:xfrm>
          <a:prstGeom prst="rect">
            <a:avLst/>
          </a:prstGeom>
          <a:noFill/>
        </p:spPr>
        <p:txBody>
          <a:bodyPr wrap="square" rtlCol="0">
            <a:spAutoFit/>
          </a:bodyPr>
          <a:lstStyle/>
          <a:p>
            <a:pPr algn="ctr"/>
            <a:r>
              <a:rPr lang="en-US" sz="4000" dirty="0">
                <a:solidFill>
                  <a:schemeClr val="bg1"/>
                </a:solidFill>
              </a:rPr>
              <a:t>   </a:t>
            </a:r>
            <a:r>
              <a:rPr lang="en-US" sz="4400" dirty="0">
                <a:solidFill>
                  <a:schemeClr val="bg1"/>
                </a:solidFill>
              </a:rPr>
              <a:t>“I have decided to stick with love…</a:t>
            </a:r>
          </a:p>
          <a:p>
            <a:pPr algn="ctr"/>
            <a:r>
              <a:rPr lang="en-US" sz="4400" dirty="0">
                <a:solidFill>
                  <a:schemeClr val="bg1"/>
                </a:solidFill>
              </a:rPr>
              <a:t>hate’s too great a burden to bear.” </a:t>
            </a:r>
            <a:endParaRPr lang="en-US" sz="4400" dirty="0" smtClean="0">
              <a:solidFill>
                <a:schemeClr val="bg1"/>
              </a:solidFill>
            </a:endParaRPr>
          </a:p>
          <a:p>
            <a:pPr algn="ctr"/>
            <a:endParaRPr lang="en-US" sz="1600" dirty="0" smtClean="0">
              <a:solidFill>
                <a:schemeClr val="bg1"/>
              </a:solidFill>
            </a:endParaRPr>
          </a:p>
          <a:p>
            <a:r>
              <a:rPr lang="en-US" sz="4400" dirty="0">
                <a:solidFill>
                  <a:schemeClr val="bg1"/>
                </a:solidFill>
              </a:rPr>
              <a:t>“Every genuine expression of love grows out of a consistent and total surrender to God</a:t>
            </a:r>
            <a:r>
              <a:rPr lang="en-US" sz="4400"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val="40653672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 must learn to live together as brothers or we will perish together as f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6305550"/>
            <a:ext cx="9143999" cy="51435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260587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erson wearing sunglasses&#10;&#10;Description automatically generated">
            <a:extLst>
              <a:ext uri="{FF2B5EF4-FFF2-40B4-BE49-F238E27FC236}">
                <a16:creationId xmlns:a16="http://schemas.microsoft.com/office/drawing/2014/main" id="{A73B6B70-82B1-4A8E-B6B1-5322B0E89D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082" y="3104926"/>
            <a:ext cx="6004918" cy="3753074"/>
          </a:xfrm>
          <a:prstGeom prst="rect">
            <a:avLst/>
          </a:prstGeom>
        </p:spPr>
      </p:pic>
      <p:sp>
        <p:nvSpPr>
          <p:cNvPr id="4" name="TextBox 3">
            <a:extLst>
              <a:ext uri="{FF2B5EF4-FFF2-40B4-BE49-F238E27FC236}">
                <a16:creationId xmlns:a16="http://schemas.microsoft.com/office/drawing/2014/main" id="{AF181FC7-4385-4531-97F2-BB730C750A9D}"/>
              </a:ext>
            </a:extLst>
          </p:cNvPr>
          <p:cNvSpPr txBox="1"/>
          <p:nvPr/>
        </p:nvSpPr>
        <p:spPr>
          <a:xfrm>
            <a:off x="360947" y="117344"/>
            <a:ext cx="8518358" cy="4093428"/>
          </a:xfrm>
          <a:prstGeom prst="rect">
            <a:avLst/>
          </a:prstGeom>
          <a:noFill/>
        </p:spPr>
        <p:txBody>
          <a:bodyPr wrap="square" rtlCol="0">
            <a:spAutoFit/>
          </a:bodyPr>
          <a:lstStyle/>
          <a:p>
            <a:r>
              <a:rPr lang="en-US" sz="4400" dirty="0" smtClean="0">
                <a:solidFill>
                  <a:schemeClr val="bg1"/>
                </a:solidFill>
              </a:rPr>
              <a:t>“</a:t>
            </a:r>
            <a:r>
              <a:rPr lang="en-US" sz="4400" dirty="0">
                <a:solidFill>
                  <a:schemeClr val="bg1"/>
                </a:solidFill>
              </a:rPr>
              <a:t>Nonviolence means avoiding not only external physical violence but also internal violence of spirit. </a:t>
            </a:r>
            <a:r>
              <a:rPr lang="en-US" sz="4400" dirty="0" smtClean="0">
                <a:solidFill>
                  <a:schemeClr val="bg1"/>
                </a:solidFill>
              </a:rPr>
              <a:t> You </a:t>
            </a:r>
            <a:r>
              <a:rPr lang="en-US" sz="4400" dirty="0">
                <a:solidFill>
                  <a:schemeClr val="bg1"/>
                </a:solidFill>
              </a:rPr>
              <a:t>not only refuse to shoot </a:t>
            </a:r>
            <a:r>
              <a:rPr lang="en-US" sz="4400" dirty="0" smtClean="0">
                <a:solidFill>
                  <a:schemeClr val="bg1"/>
                </a:solidFill>
              </a:rPr>
              <a:t>a </a:t>
            </a:r>
            <a:r>
              <a:rPr lang="en-US" sz="4400" dirty="0">
                <a:solidFill>
                  <a:schemeClr val="bg1"/>
                </a:solidFill>
              </a:rPr>
              <a:t>man, but you refuse </a:t>
            </a:r>
            <a:r>
              <a:rPr lang="en-US" sz="4400" dirty="0" smtClean="0">
                <a:solidFill>
                  <a:schemeClr val="bg1"/>
                </a:solidFill>
              </a:rPr>
              <a:t>to </a:t>
            </a:r>
            <a:r>
              <a:rPr lang="en-US" sz="4400" dirty="0">
                <a:solidFill>
                  <a:schemeClr val="bg1"/>
                </a:solidFill>
              </a:rPr>
              <a:t>hate him.”</a:t>
            </a:r>
          </a:p>
          <a:p>
            <a:pPr algn="ctr"/>
            <a:endParaRPr lang="en-US" sz="4000" dirty="0">
              <a:solidFill>
                <a:schemeClr val="bg1"/>
              </a:solidFill>
            </a:endParaRPr>
          </a:p>
        </p:txBody>
      </p:sp>
    </p:spTree>
    <p:extLst>
      <p:ext uri="{BB962C8B-B14F-4D97-AF65-F5344CB8AC3E}">
        <p14:creationId xmlns:p14="http://schemas.microsoft.com/office/powerpoint/2010/main" val="32076429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14338" name="Picture 2" descr="Image result for I shall not hate"/>
          <p:cNvPicPr>
            <a:picLocks noChangeAspect="1" noChangeArrowheads="1"/>
          </p:cNvPicPr>
          <p:nvPr/>
        </p:nvPicPr>
        <p:blipFill rotWithShape="1">
          <a:blip r:embed="rId2">
            <a:extLst>
              <a:ext uri="{28A0092B-C50C-407E-A947-70E740481C1C}">
                <a14:useLocalDpi xmlns:a14="http://schemas.microsoft.com/office/drawing/2010/main" val="0"/>
              </a:ext>
            </a:extLst>
          </a:blip>
          <a:srcRect t="4722"/>
          <a:stretch/>
        </p:blipFill>
        <p:spPr bwMode="auto">
          <a:xfrm>
            <a:off x="965525" y="1"/>
            <a:ext cx="71979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2819400"/>
            <a:ext cx="6838950" cy="584775"/>
          </a:xfrm>
          <a:prstGeom prst="rect">
            <a:avLst/>
          </a:prstGeom>
          <a:solidFill>
            <a:schemeClr val="bg1"/>
          </a:solidFill>
        </p:spPr>
        <p:txBody>
          <a:bodyPr wrap="square" rtlCol="0">
            <a:spAutoFit/>
          </a:bodyPr>
          <a:lstStyle/>
          <a:p>
            <a:pPr algn="ctr"/>
            <a:r>
              <a:rPr lang="en-US" sz="3200" b="1" dirty="0" smtClean="0"/>
              <a:t>Our response must not include hate!</a:t>
            </a:r>
            <a:endParaRPr lang="en-US" sz="3200" b="1" dirty="0"/>
          </a:p>
        </p:txBody>
      </p:sp>
    </p:spTree>
    <p:extLst>
      <p:ext uri="{BB962C8B-B14F-4D97-AF65-F5344CB8AC3E}">
        <p14:creationId xmlns:p14="http://schemas.microsoft.com/office/powerpoint/2010/main" val="3176203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Image result for avoid  walking in dark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700212"/>
            <a:ext cx="6877050" cy="5157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450" y="152400"/>
            <a:ext cx="8743950" cy="1846659"/>
          </a:xfrm>
          <a:prstGeom prst="rect">
            <a:avLst/>
          </a:prstGeom>
          <a:noFill/>
        </p:spPr>
        <p:txBody>
          <a:bodyPr wrap="square" rtlCol="0">
            <a:spAutoFit/>
          </a:bodyPr>
          <a:lstStyle/>
          <a:p>
            <a:r>
              <a:rPr lang="en-US" sz="4800" b="1" dirty="0">
                <a:solidFill>
                  <a:schemeClr val="bg1"/>
                </a:solidFill>
                <a:effectLst>
                  <a:glow rad="139700">
                    <a:schemeClr val="accent4">
                      <a:satMod val="175000"/>
                      <a:alpha val="40000"/>
                    </a:schemeClr>
                  </a:glow>
                </a:effectLst>
              </a:rPr>
              <a:t>You avoid walking in darkness by making sure you have the light. </a:t>
            </a:r>
          </a:p>
          <a:p>
            <a:endParaRPr lang="en-US" dirty="0"/>
          </a:p>
        </p:txBody>
      </p:sp>
    </p:spTree>
    <p:extLst>
      <p:ext uri="{BB962C8B-B14F-4D97-AF65-F5344CB8AC3E}">
        <p14:creationId xmlns:p14="http://schemas.microsoft.com/office/powerpoint/2010/main" val="409678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Image result for avoid  walking in dark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700212"/>
            <a:ext cx="6877050" cy="5157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450" y="152400"/>
            <a:ext cx="8743950" cy="1846659"/>
          </a:xfrm>
          <a:prstGeom prst="rect">
            <a:avLst/>
          </a:prstGeom>
          <a:noFill/>
        </p:spPr>
        <p:txBody>
          <a:bodyPr wrap="square" rtlCol="0">
            <a:spAutoFit/>
          </a:bodyPr>
          <a:lstStyle/>
          <a:p>
            <a:r>
              <a:rPr lang="en-US" sz="4800" b="1" dirty="0">
                <a:solidFill>
                  <a:schemeClr val="bg1"/>
                </a:solidFill>
              </a:rPr>
              <a:t>You avoid walking in darkness</a:t>
            </a:r>
            <a:r>
              <a:rPr lang="en-US" sz="4800" dirty="0">
                <a:solidFill>
                  <a:schemeClr val="bg1"/>
                </a:solidFill>
              </a:rPr>
              <a:t> </a:t>
            </a:r>
            <a:r>
              <a:rPr lang="en-US" sz="4800" b="1" dirty="0">
                <a:solidFill>
                  <a:schemeClr val="bg1"/>
                </a:solidFill>
              </a:rPr>
              <a:t>by</a:t>
            </a:r>
            <a:r>
              <a:rPr lang="en-US" sz="4800" dirty="0">
                <a:solidFill>
                  <a:schemeClr val="bg1"/>
                </a:solidFill>
              </a:rPr>
              <a:t> making sure you have the light. </a:t>
            </a:r>
          </a:p>
          <a:p>
            <a:endParaRPr lang="en-US" dirty="0"/>
          </a:p>
        </p:txBody>
      </p:sp>
      <p:sp>
        <p:nvSpPr>
          <p:cNvPr id="4" name="TextBox 3"/>
          <p:cNvSpPr txBox="1"/>
          <p:nvPr/>
        </p:nvSpPr>
        <p:spPr>
          <a:xfrm>
            <a:off x="171450" y="1700212"/>
            <a:ext cx="4591050" cy="5262979"/>
          </a:xfrm>
          <a:prstGeom prst="rect">
            <a:avLst/>
          </a:prstGeom>
          <a:noFill/>
        </p:spPr>
        <p:txBody>
          <a:bodyPr wrap="square" rtlCol="0">
            <a:spAutoFit/>
          </a:bodyPr>
          <a:lstStyle/>
          <a:p>
            <a:r>
              <a:rPr lang="en-US" sz="3600" dirty="0">
                <a:solidFill>
                  <a:srgbClr val="FFFF00"/>
                </a:solidFill>
              </a:rPr>
              <a:t>Jesus is the light and we are walking in the light of His truth. In obedience to the </a:t>
            </a:r>
            <a:endParaRPr lang="en-US" sz="3600" dirty="0" smtClean="0">
              <a:solidFill>
                <a:srgbClr val="FFFF00"/>
              </a:solidFill>
            </a:endParaRPr>
          </a:p>
          <a:p>
            <a:r>
              <a:rPr lang="en-US" sz="3600" dirty="0" smtClean="0">
                <a:solidFill>
                  <a:srgbClr val="FFFF00"/>
                </a:solidFill>
              </a:rPr>
              <a:t>truth</a:t>
            </a:r>
            <a:r>
              <a:rPr lang="en-US" sz="3600" dirty="0">
                <a:solidFill>
                  <a:srgbClr val="FFFF00"/>
                </a:solidFill>
              </a:rPr>
              <a:t>. </a:t>
            </a:r>
            <a:endParaRPr lang="en-US" sz="3600" dirty="0" smtClean="0">
              <a:solidFill>
                <a:srgbClr val="FFFF00"/>
              </a:solidFill>
            </a:endParaRPr>
          </a:p>
          <a:p>
            <a:endParaRPr lang="en-US" sz="3600" baseline="30000" dirty="0">
              <a:solidFill>
                <a:srgbClr val="FFFF00"/>
              </a:solidFill>
            </a:endParaRPr>
          </a:p>
          <a:p>
            <a:endParaRPr lang="en-US" sz="3600" baseline="30000" dirty="0" smtClean="0">
              <a:solidFill>
                <a:srgbClr val="FFFF00"/>
              </a:solidFill>
            </a:endParaRPr>
          </a:p>
          <a:p>
            <a:endParaRPr lang="en-US" sz="3600" baseline="30000" dirty="0">
              <a:solidFill>
                <a:srgbClr val="FFFF00"/>
              </a:solidFill>
            </a:endParaRPr>
          </a:p>
          <a:p>
            <a:endParaRPr lang="en-US" sz="3600" baseline="30000" dirty="0" smtClean="0">
              <a:solidFill>
                <a:srgbClr val="FFFF00"/>
              </a:solidFill>
            </a:endParaRPr>
          </a:p>
          <a:p>
            <a:pPr algn="ctr"/>
            <a:endParaRPr lang="en-US" sz="3600" baseline="30000" dirty="0">
              <a:solidFill>
                <a:srgbClr val="FFFF00"/>
              </a:solidFill>
            </a:endParaRPr>
          </a:p>
          <a:p>
            <a:pPr algn="ctr"/>
            <a:r>
              <a:rPr lang="en-US" sz="3600" baseline="30000" dirty="0" smtClean="0">
                <a:solidFill>
                  <a:srgbClr val="FFFF00"/>
                </a:solidFill>
              </a:rPr>
              <a:t>(John </a:t>
            </a:r>
            <a:r>
              <a:rPr lang="en-US" sz="3600" baseline="30000" dirty="0">
                <a:solidFill>
                  <a:srgbClr val="FFFF00"/>
                </a:solidFill>
              </a:rPr>
              <a:t>8:12, 12:35-36</a:t>
            </a:r>
            <a:r>
              <a:rPr lang="en-US" sz="3600" baseline="30000" dirty="0" smtClean="0">
                <a:solidFill>
                  <a:srgbClr val="FFFF00"/>
                </a:solidFill>
              </a:rPr>
              <a:t>)</a:t>
            </a:r>
            <a:endParaRPr lang="en-US" sz="3600" dirty="0">
              <a:solidFill>
                <a:srgbClr val="FFFF00"/>
              </a:solidFill>
            </a:endParaRPr>
          </a:p>
        </p:txBody>
      </p:sp>
    </p:spTree>
    <p:extLst>
      <p:ext uri="{BB962C8B-B14F-4D97-AF65-F5344CB8AC3E}">
        <p14:creationId xmlns:p14="http://schemas.microsoft.com/office/powerpoint/2010/main" val="891301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roverbs 1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60" y="145143"/>
            <a:ext cx="8843284" cy="64733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66857" y="6168571"/>
            <a:ext cx="1901372" cy="369332"/>
          </a:xfrm>
          <a:prstGeom prst="rect">
            <a:avLst/>
          </a:prstGeom>
          <a:solidFill>
            <a:srgbClr val="1A0D00"/>
          </a:solidFill>
        </p:spPr>
        <p:txBody>
          <a:bodyPr wrap="square" rtlCol="0">
            <a:spAutoFit/>
          </a:bodyPr>
          <a:lstStyle/>
          <a:p>
            <a:endParaRPr lang="en-US" dirty="0"/>
          </a:p>
        </p:txBody>
      </p:sp>
    </p:spTree>
    <p:extLst>
      <p:ext uri="{BB962C8B-B14F-4D97-AF65-F5344CB8AC3E}">
        <p14:creationId xmlns:p14="http://schemas.microsoft.com/office/powerpoint/2010/main" val="217219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Image result for avoid  walking in dark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700212"/>
            <a:ext cx="6877050" cy="5157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450" y="152400"/>
            <a:ext cx="8743950" cy="1446550"/>
          </a:xfrm>
          <a:prstGeom prst="rect">
            <a:avLst/>
          </a:prstGeom>
          <a:noFill/>
        </p:spPr>
        <p:txBody>
          <a:bodyPr wrap="square" rtlCol="0">
            <a:spAutoFit/>
          </a:bodyPr>
          <a:lstStyle/>
          <a:p>
            <a:r>
              <a:rPr lang="en-US" sz="4400" b="1" dirty="0">
                <a:solidFill>
                  <a:schemeClr val="bg1"/>
                </a:solidFill>
              </a:rPr>
              <a:t>You avoid walking in darkness by </a:t>
            </a:r>
            <a:endParaRPr lang="en-US" sz="4400" b="1" dirty="0" smtClean="0">
              <a:solidFill>
                <a:schemeClr val="bg1"/>
              </a:solidFill>
            </a:endParaRPr>
          </a:p>
          <a:p>
            <a:r>
              <a:rPr lang="en-US" sz="4400" b="1" dirty="0" smtClean="0">
                <a:solidFill>
                  <a:schemeClr val="bg1"/>
                </a:solidFill>
              </a:rPr>
              <a:t>not </a:t>
            </a:r>
            <a:r>
              <a:rPr lang="en-US" sz="4400" b="1" dirty="0">
                <a:solidFill>
                  <a:schemeClr val="bg1"/>
                </a:solidFill>
              </a:rPr>
              <a:t>letting hurt fester in your life. </a:t>
            </a:r>
            <a:endParaRPr lang="en-US" sz="4400" b="1" dirty="0">
              <a:solidFill>
                <a:schemeClr val="bg1"/>
              </a:solidFill>
            </a:endParaRPr>
          </a:p>
        </p:txBody>
      </p:sp>
    </p:spTree>
    <p:extLst>
      <p:ext uri="{BB962C8B-B14F-4D97-AF65-F5344CB8AC3E}">
        <p14:creationId xmlns:p14="http://schemas.microsoft.com/office/powerpoint/2010/main" val="3170979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Image result for avoid  walking in dark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700212"/>
            <a:ext cx="6877050" cy="5157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450" y="152400"/>
            <a:ext cx="8743950" cy="1446550"/>
          </a:xfrm>
          <a:prstGeom prst="rect">
            <a:avLst/>
          </a:prstGeom>
          <a:noFill/>
        </p:spPr>
        <p:txBody>
          <a:bodyPr wrap="square" rtlCol="0">
            <a:spAutoFit/>
          </a:bodyPr>
          <a:lstStyle/>
          <a:p>
            <a:r>
              <a:rPr lang="en-US" sz="4400" b="1" dirty="0">
                <a:solidFill>
                  <a:schemeClr val="bg1"/>
                </a:solidFill>
              </a:rPr>
              <a:t>You avoid walking in darkness by </a:t>
            </a:r>
            <a:endParaRPr lang="en-US" sz="4400" b="1" dirty="0" smtClean="0">
              <a:solidFill>
                <a:schemeClr val="bg1"/>
              </a:solidFill>
            </a:endParaRPr>
          </a:p>
          <a:p>
            <a:r>
              <a:rPr lang="en-US" sz="4400" b="1" dirty="0" smtClean="0">
                <a:solidFill>
                  <a:schemeClr val="bg1"/>
                </a:solidFill>
              </a:rPr>
              <a:t>not </a:t>
            </a:r>
            <a:r>
              <a:rPr lang="en-US" sz="4400" b="1" dirty="0">
                <a:solidFill>
                  <a:schemeClr val="bg1"/>
                </a:solidFill>
              </a:rPr>
              <a:t>letting hurt fester in your life. </a:t>
            </a:r>
            <a:endParaRPr lang="en-US" sz="4400" b="1" dirty="0">
              <a:solidFill>
                <a:schemeClr val="bg1"/>
              </a:solidFill>
            </a:endParaRPr>
          </a:p>
        </p:txBody>
      </p:sp>
      <p:sp>
        <p:nvSpPr>
          <p:cNvPr id="3" name="Rectangle 2"/>
          <p:cNvSpPr/>
          <p:nvPr/>
        </p:nvSpPr>
        <p:spPr>
          <a:xfrm>
            <a:off x="171450" y="2039035"/>
            <a:ext cx="4743450" cy="1754326"/>
          </a:xfrm>
          <a:prstGeom prst="rect">
            <a:avLst/>
          </a:prstGeom>
        </p:spPr>
        <p:txBody>
          <a:bodyPr wrap="square">
            <a:spAutoFit/>
          </a:bodyPr>
          <a:lstStyle/>
          <a:p>
            <a:r>
              <a:rPr lang="en-US" sz="3600" b="1" dirty="0" smtClean="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You ask God for help to forgive and to let go of the pain. </a:t>
            </a:r>
            <a:r>
              <a:rPr lang="en-US" dirty="0" smtClean="0">
                <a:latin typeface="Palatino Linotype" panose="02040502050505030304" pitchFamily="18" charset="0"/>
                <a:ea typeface="Calibri" panose="020F0502020204030204" pitchFamily="34" charset="0"/>
                <a:cs typeface="Times New Roman" panose="02020603050405020304" pitchFamily="18" charset="0"/>
              </a:rPr>
              <a:t>life</a:t>
            </a:r>
            <a:r>
              <a:rPr lang="en-US" dirty="0">
                <a:latin typeface="Palatino Linotype" panose="02040502050505030304" pitchFamily="18"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097119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Image result for avoid  walking in dark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700212"/>
            <a:ext cx="6877050" cy="5157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450" y="152400"/>
            <a:ext cx="8743950" cy="1446550"/>
          </a:xfrm>
          <a:prstGeom prst="rect">
            <a:avLst/>
          </a:prstGeom>
          <a:noFill/>
        </p:spPr>
        <p:txBody>
          <a:bodyPr wrap="square" rtlCol="0">
            <a:spAutoFit/>
          </a:bodyPr>
          <a:lstStyle/>
          <a:p>
            <a:r>
              <a:rPr lang="en-US" sz="4400" b="1" dirty="0">
                <a:solidFill>
                  <a:schemeClr val="bg1"/>
                </a:solidFill>
              </a:rPr>
              <a:t>You avoid walking in darkness by loving others as Christ loved </a:t>
            </a:r>
            <a:r>
              <a:rPr lang="en-US" sz="4400" b="1" dirty="0" smtClean="0">
                <a:solidFill>
                  <a:schemeClr val="bg1"/>
                </a:solidFill>
              </a:rPr>
              <a:t>you!</a:t>
            </a:r>
            <a:r>
              <a:rPr lang="en-US" dirty="0" smtClean="0"/>
              <a:t>.</a:t>
            </a:r>
            <a:endParaRPr lang="en-US" dirty="0"/>
          </a:p>
        </p:txBody>
      </p:sp>
      <p:sp>
        <p:nvSpPr>
          <p:cNvPr id="3" name="Rectangle 2"/>
          <p:cNvSpPr/>
          <p:nvPr/>
        </p:nvSpPr>
        <p:spPr>
          <a:xfrm>
            <a:off x="171450" y="2153021"/>
            <a:ext cx="4572000" cy="1277914"/>
          </a:xfrm>
          <a:prstGeom prst="rect">
            <a:avLst/>
          </a:prstGeom>
        </p:spPr>
        <p:txBody>
          <a:bodyPr>
            <a:spAutoFit/>
          </a:bodyPr>
          <a:lstStyle/>
          <a:p>
            <a:pPr>
              <a:lnSpc>
                <a:spcPct val="107000"/>
              </a:lnSpc>
            </a:pPr>
            <a:r>
              <a:rPr lang="en-US" sz="3600" b="1" dirty="0" smtClean="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He love you sacrificially</a:t>
            </a:r>
            <a:r>
              <a:rPr lang="en-US" sz="3600" dirty="0" smtClean="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a:t>
            </a:r>
            <a:endParaRPr lang="en-US"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674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Image result for avoid  walking in dark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700212"/>
            <a:ext cx="6877050" cy="51577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1450" y="152400"/>
            <a:ext cx="8743950" cy="1446550"/>
          </a:xfrm>
          <a:prstGeom prst="rect">
            <a:avLst/>
          </a:prstGeom>
          <a:noFill/>
        </p:spPr>
        <p:txBody>
          <a:bodyPr wrap="square" rtlCol="0">
            <a:spAutoFit/>
          </a:bodyPr>
          <a:lstStyle/>
          <a:p>
            <a:r>
              <a:rPr lang="en-US" sz="4400" b="1" dirty="0">
                <a:solidFill>
                  <a:schemeClr val="bg1"/>
                </a:solidFill>
              </a:rPr>
              <a:t>You avoid walking in darkness by </a:t>
            </a:r>
            <a:r>
              <a:rPr lang="en-US" sz="4400" b="1" dirty="0" smtClean="0">
                <a:solidFill>
                  <a:schemeClr val="bg1"/>
                </a:solidFill>
              </a:rPr>
              <a:t>walking in the  light!</a:t>
            </a:r>
            <a:r>
              <a:rPr lang="en-US" dirty="0" smtClean="0"/>
              <a:t>.</a:t>
            </a:r>
            <a:endParaRPr lang="en-US" dirty="0"/>
          </a:p>
        </p:txBody>
      </p:sp>
      <p:sp>
        <p:nvSpPr>
          <p:cNvPr id="3" name="Rectangle 2"/>
          <p:cNvSpPr/>
          <p:nvPr/>
        </p:nvSpPr>
        <p:spPr>
          <a:xfrm>
            <a:off x="171450" y="2153021"/>
            <a:ext cx="4876800" cy="2463495"/>
          </a:xfrm>
          <a:prstGeom prst="rect">
            <a:avLst/>
          </a:prstGeom>
        </p:spPr>
        <p:txBody>
          <a:bodyPr wrap="square">
            <a:spAutoFit/>
          </a:bodyPr>
          <a:lstStyle/>
          <a:p>
            <a:pPr>
              <a:lnSpc>
                <a:spcPct val="107000"/>
              </a:lnSpc>
            </a:pPr>
            <a:r>
              <a:rPr lang="en-US" sz="3600" b="1" dirty="0" smtClean="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The light of His love</a:t>
            </a:r>
            <a:r>
              <a:rPr lang="en-US" sz="3600" dirty="0" smtClean="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a:t>
            </a:r>
          </a:p>
          <a:p>
            <a:pPr>
              <a:lnSpc>
                <a:spcPct val="107000"/>
              </a:lnSpc>
            </a:pPr>
            <a:r>
              <a:rPr lang="en-US" sz="3600" dirty="0" smtClean="0">
                <a:solidFill>
                  <a:srgbClr val="FFFF00"/>
                </a:solidFill>
                <a:effectLst/>
                <a:latin typeface="Palatino Linotype" panose="02040502050505030304" pitchFamily="18" charset="0"/>
                <a:ea typeface="Calibri" panose="020F0502020204030204" pitchFamily="34" charset="0"/>
                <a:cs typeface="Times New Roman" panose="02020603050405020304" pitchFamily="18" charset="0"/>
              </a:rPr>
              <a:t>The light of His Word</a:t>
            </a:r>
          </a:p>
          <a:p>
            <a:pPr>
              <a:lnSpc>
                <a:spcPct val="107000"/>
              </a:lnSpc>
            </a:pPr>
            <a:r>
              <a:rPr lang="en-US" sz="3600" dirty="0" smtClean="0">
                <a:solidFill>
                  <a:srgbClr val="FFFF00"/>
                </a:solidFill>
                <a:latin typeface="Palatino Linotype" panose="02040502050505030304" pitchFamily="18" charset="0"/>
                <a:ea typeface="Calibri" panose="020F0502020204030204" pitchFamily="34" charset="0"/>
                <a:cs typeface="Times New Roman" panose="02020603050405020304" pitchFamily="18" charset="0"/>
              </a:rPr>
              <a:t>The light  of His</a:t>
            </a:r>
          </a:p>
          <a:p>
            <a:pPr>
              <a:lnSpc>
                <a:spcPct val="107000"/>
              </a:lnSpc>
            </a:pPr>
            <a:r>
              <a:rPr lang="en-US" sz="3600" dirty="0" smtClean="0">
                <a:solidFill>
                  <a:srgbClr val="FFFF00"/>
                </a:solidFill>
                <a:effectLst/>
                <a:latin typeface="Palatino Linotype" panose="02040502050505030304" pitchFamily="18" charset="0"/>
                <a:ea typeface="Calibri" panose="020F0502020204030204" pitchFamily="34" charset="0"/>
                <a:cs typeface="Times New Roman" panose="02020603050405020304" pitchFamily="18" charset="0"/>
              </a:rPr>
              <a:t>PROMISES!</a:t>
            </a:r>
            <a:endParaRPr lang="en-US" sz="3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0490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walking in the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7474" cy="51735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walking in the light"/>
          <p:cNvPicPr>
            <a:picLocks noChangeAspect="1" noChangeArrowheads="1"/>
          </p:cNvPicPr>
          <p:nvPr/>
        </p:nvPicPr>
        <p:blipFill rotWithShape="1">
          <a:blip r:embed="rId2">
            <a:extLst>
              <a:ext uri="{28A0092B-C50C-407E-A947-70E740481C1C}">
                <a14:useLocalDpi xmlns:a14="http://schemas.microsoft.com/office/drawing/2010/main" val="0"/>
              </a:ext>
            </a:extLst>
          </a:blip>
          <a:srcRect t="68372"/>
          <a:stretch/>
        </p:blipFill>
        <p:spPr bwMode="auto">
          <a:xfrm>
            <a:off x="0" y="3657600"/>
            <a:ext cx="9197474" cy="3200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248198"/>
            <a:ext cx="9144000" cy="923330"/>
          </a:xfrm>
          <a:prstGeom prst="rect">
            <a:avLst/>
          </a:prstGeom>
          <a:noFill/>
        </p:spPr>
        <p:txBody>
          <a:bodyPr wrap="square" lIns="91440" tIns="45720" rIns="91440" bIns="45720">
            <a:spAutoFit/>
          </a:bodyPr>
          <a:lstStyle/>
          <a:p>
            <a:pPr algn="ctr"/>
            <a:r>
              <a:rPr lang="en-US" sz="5400" dirty="0" smtClean="0">
                <a:ln w="0"/>
                <a:solidFill>
                  <a:srgbClr val="414A36"/>
                </a:solidFill>
                <a:effectLst>
                  <a:outerShdw blurRad="38100" dist="19050" dir="2700000" algn="tl" rotWithShape="0">
                    <a:schemeClr val="dk1">
                      <a:alpha val="40000"/>
                    </a:schemeClr>
                  </a:outerShdw>
                </a:effectLst>
              </a:rPr>
              <a:t>We</a:t>
            </a:r>
            <a:endParaRPr lang="en-US" sz="5400" b="0" cap="none" spc="0" dirty="0">
              <a:ln w="0"/>
              <a:solidFill>
                <a:srgbClr val="414A36"/>
              </a:solidFill>
              <a:effectLst>
                <a:outerShdw blurRad="38100" dist="19050" dir="2700000" algn="tl" rotWithShape="0">
                  <a:schemeClr val="dk1">
                    <a:alpha val="40000"/>
                  </a:schemeClr>
                </a:outerShdw>
              </a:effectLst>
            </a:endParaRPr>
          </a:p>
        </p:txBody>
      </p:sp>
      <p:sp>
        <p:nvSpPr>
          <p:cNvPr id="4" name="TextBox 3"/>
          <p:cNvSpPr txBox="1"/>
          <p:nvPr/>
        </p:nvSpPr>
        <p:spPr>
          <a:xfrm>
            <a:off x="0" y="3729791"/>
            <a:ext cx="9144000" cy="1323439"/>
          </a:xfrm>
          <a:prstGeom prst="rect">
            <a:avLst/>
          </a:prstGeom>
          <a:noFill/>
        </p:spPr>
        <p:txBody>
          <a:bodyPr wrap="square" rtlCol="0">
            <a:spAutoFit/>
          </a:bodyPr>
          <a:lstStyle/>
          <a:p>
            <a:pPr algn="ctr"/>
            <a:r>
              <a:rPr lang="en-US" sz="4000" b="1" dirty="0" smtClean="0">
                <a:solidFill>
                  <a:srgbClr val="3E3D2A"/>
                </a:solidFill>
              </a:rPr>
              <a:t>by turning the </a:t>
            </a:r>
          </a:p>
          <a:p>
            <a:pPr algn="ctr"/>
            <a:r>
              <a:rPr lang="en-US" sz="4000" b="1" dirty="0">
                <a:solidFill>
                  <a:srgbClr val="3E3D2A"/>
                </a:solidFill>
              </a:rPr>
              <a:t>o</a:t>
            </a:r>
            <a:r>
              <a:rPr lang="en-US" sz="4000" b="1" dirty="0" smtClean="0">
                <a:solidFill>
                  <a:srgbClr val="3E3D2A"/>
                </a:solidFill>
              </a:rPr>
              <a:t>ther cheek.</a:t>
            </a:r>
            <a:endParaRPr lang="en-US" sz="4000" b="1" dirty="0">
              <a:solidFill>
                <a:srgbClr val="3E3D2A"/>
              </a:solidFill>
            </a:endParaRPr>
          </a:p>
        </p:txBody>
      </p:sp>
    </p:spTree>
    <p:extLst>
      <p:ext uri="{BB962C8B-B14F-4D97-AF65-F5344CB8AC3E}">
        <p14:creationId xmlns:p14="http://schemas.microsoft.com/office/powerpoint/2010/main" val="3653657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Matthew 5:38-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868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ardcover Wiersbe Bible Commentary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3118294"/>
            <a:ext cx="2533650" cy="37397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500" y="19050"/>
            <a:ext cx="8458200" cy="6494085"/>
          </a:xfrm>
          <a:prstGeom prst="rect">
            <a:avLst/>
          </a:prstGeom>
          <a:noFill/>
        </p:spPr>
        <p:txBody>
          <a:bodyPr wrap="square" rtlCol="0">
            <a:spAutoFit/>
          </a:bodyPr>
          <a:lstStyle/>
          <a:p>
            <a:r>
              <a:rPr lang="en-US" sz="4000" dirty="0"/>
              <a:t>Psychologists tell us that violence is born of weakness, not strength. It is the strong man who can love and suffer hurt it is the weak man who thinks only of himself and hurts others to protect himself. He hurts others and </a:t>
            </a:r>
            <a:endParaRPr lang="en-US" sz="4000" dirty="0" smtClean="0"/>
          </a:p>
          <a:p>
            <a:r>
              <a:rPr lang="en-US" sz="4000" dirty="0" smtClean="0"/>
              <a:t>then </a:t>
            </a:r>
            <a:r>
              <a:rPr lang="en-US" sz="4000" dirty="0"/>
              <a:t>runs away to protect </a:t>
            </a:r>
            <a:endParaRPr lang="en-US" sz="4000" dirty="0" smtClean="0"/>
          </a:p>
          <a:p>
            <a:r>
              <a:rPr lang="en-US" sz="4000" dirty="0" smtClean="0"/>
              <a:t>himself</a:t>
            </a:r>
            <a:r>
              <a:rPr lang="en-US" sz="4000" dirty="0"/>
              <a:t>. </a:t>
            </a:r>
            <a:endParaRPr lang="en-US" sz="4000" dirty="0" smtClean="0"/>
          </a:p>
          <a:p>
            <a:endParaRPr lang="en-US" sz="4000" dirty="0" smtClean="0"/>
          </a:p>
          <a:p>
            <a:r>
              <a:rPr lang="en-US" sz="2800" i="1" dirty="0" smtClean="0"/>
              <a:t>	          The </a:t>
            </a:r>
            <a:r>
              <a:rPr lang="en-US" sz="2800" i="1" dirty="0"/>
              <a:t>Warren </a:t>
            </a:r>
            <a:r>
              <a:rPr lang="en-US" sz="2800" i="1" dirty="0" err="1"/>
              <a:t>Wiersby</a:t>
            </a:r>
            <a:r>
              <a:rPr lang="en-US" sz="2800" i="1" dirty="0"/>
              <a:t> </a:t>
            </a:r>
            <a:r>
              <a:rPr lang="en-US" sz="2800" i="1" dirty="0" smtClean="0"/>
              <a:t>Commentary</a:t>
            </a:r>
          </a:p>
          <a:p>
            <a:r>
              <a:rPr lang="en-US" sz="2800" i="1" dirty="0" smtClean="0"/>
              <a:t>	          on </a:t>
            </a:r>
            <a:r>
              <a:rPr lang="en-US" sz="2800" i="1" dirty="0"/>
              <a:t>the New Testament, pg. </a:t>
            </a:r>
            <a:r>
              <a:rPr lang="en-US" sz="2800" i="1" dirty="0" smtClean="0"/>
              <a:t>21</a:t>
            </a:r>
            <a:endParaRPr lang="en-US" sz="2800" dirty="0"/>
          </a:p>
        </p:txBody>
      </p:sp>
    </p:spTree>
    <p:extLst>
      <p:ext uri="{BB962C8B-B14F-4D97-AF65-F5344CB8AC3E}">
        <p14:creationId xmlns:p14="http://schemas.microsoft.com/office/powerpoint/2010/main" val="1265090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554" name="Picture 2" descr="Image result for 1 Peter 2:23"/>
          <p:cNvPicPr>
            <a:picLocks noChangeAspect="1" noChangeArrowheads="1"/>
          </p:cNvPicPr>
          <p:nvPr/>
        </p:nvPicPr>
        <p:blipFill rotWithShape="1">
          <a:blip r:embed="rId2">
            <a:extLst>
              <a:ext uri="{28A0092B-C50C-407E-A947-70E740481C1C}">
                <a14:useLocalDpi xmlns:a14="http://schemas.microsoft.com/office/drawing/2010/main" val="0"/>
              </a:ext>
            </a:extLst>
          </a:blip>
          <a:srcRect l="6875" t="13333" r="7292" b="20834"/>
          <a:stretch/>
        </p:blipFill>
        <p:spPr bwMode="auto">
          <a:xfrm>
            <a:off x="3858" y="800100"/>
            <a:ext cx="9140142"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385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walking in the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7474" cy="51735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walking in the light"/>
          <p:cNvPicPr>
            <a:picLocks noChangeAspect="1" noChangeArrowheads="1"/>
          </p:cNvPicPr>
          <p:nvPr/>
        </p:nvPicPr>
        <p:blipFill rotWithShape="1">
          <a:blip r:embed="rId2">
            <a:extLst>
              <a:ext uri="{28A0092B-C50C-407E-A947-70E740481C1C}">
                <a14:useLocalDpi xmlns:a14="http://schemas.microsoft.com/office/drawing/2010/main" val="0"/>
              </a:ext>
            </a:extLst>
          </a:blip>
          <a:srcRect t="68372"/>
          <a:stretch/>
        </p:blipFill>
        <p:spPr bwMode="auto">
          <a:xfrm>
            <a:off x="0" y="3657600"/>
            <a:ext cx="9197474" cy="3200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248198"/>
            <a:ext cx="9144000" cy="923330"/>
          </a:xfrm>
          <a:prstGeom prst="rect">
            <a:avLst/>
          </a:prstGeom>
          <a:noFill/>
        </p:spPr>
        <p:txBody>
          <a:bodyPr wrap="square" lIns="91440" tIns="45720" rIns="91440" bIns="45720">
            <a:spAutoFit/>
          </a:bodyPr>
          <a:lstStyle/>
          <a:p>
            <a:pPr algn="ctr"/>
            <a:r>
              <a:rPr lang="en-US" sz="5400" dirty="0" smtClean="0">
                <a:ln w="0"/>
                <a:solidFill>
                  <a:srgbClr val="414A36"/>
                </a:solidFill>
                <a:effectLst>
                  <a:outerShdw blurRad="38100" dist="19050" dir="2700000" algn="tl" rotWithShape="0">
                    <a:schemeClr val="dk1">
                      <a:alpha val="40000"/>
                    </a:schemeClr>
                  </a:outerShdw>
                </a:effectLst>
              </a:rPr>
              <a:t>We</a:t>
            </a:r>
            <a:endParaRPr lang="en-US" sz="5400" b="0" cap="none" spc="0" dirty="0">
              <a:ln w="0"/>
              <a:solidFill>
                <a:srgbClr val="414A36"/>
              </a:solidFill>
              <a:effectLst>
                <a:outerShdw blurRad="38100" dist="19050" dir="2700000" algn="tl" rotWithShape="0">
                  <a:schemeClr val="dk1">
                    <a:alpha val="40000"/>
                  </a:schemeClr>
                </a:outerShdw>
              </a:effectLst>
            </a:endParaRPr>
          </a:p>
        </p:txBody>
      </p:sp>
      <p:sp>
        <p:nvSpPr>
          <p:cNvPr id="4" name="TextBox 3"/>
          <p:cNvSpPr txBox="1"/>
          <p:nvPr/>
        </p:nvSpPr>
        <p:spPr>
          <a:xfrm>
            <a:off x="0" y="3729791"/>
            <a:ext cx="9144000" cy="1323439"/>
          </a:xfrm>
          <a:prstGeom prst="rect">
            <a:avLst/>
          </a:prstGeom>
          <a:noFill/>
        </p:spPr>
        <p:txBody>
          <a:bodyPr wrap="square" rtlCol="0">
            <a:spAutoFit/>
          </a:bodyPr>
          <a:lstStyle/>
          <a:p>
            <a:pPr algn="ctr"/>
            <a:r>
              <a:rPr lang="en-US" sz="4000" b="1" dirty="0" smtClean="0">
                <a:solidFill>
                  <a:srgbClr val="3E3D2A"/>
                </a:solidFill>
              </a:rPr>
              <a:t>by not returning</a:t>
            </a:r>
          </a:p>
          <a:p>
            <a:pPr algn="ctr"/>
            <a:r>
              <a:rPr lang="en-US" sz="4000" b="1" dirty="0">
                <a:solidFill>
                  <a:srgbClr val="3E3D2A"/>
                </a:solidFill>
              </a:rPr>
              <a:t>e</a:t>
            </a:r>
            <a:r>
              <a:rPr lang="en-US" sz="4000" b="1" dirty="0" smtClean="0">
                <a:solidFill>
                  <a:srgbClr val="3E3D2A"/>
                </a:solidFill>
              </a:rPr>
              <a:t>vil for evil.</a:t>
            </a:r>
            <a:endParaRPr lang="en-US" sz="4000" b="1" dirty="0">
              <a:solidFill>
                <a:srgbClr val="3E3D2A"/>
              </a:solidFill>
            </a:endParaRPr>
          </a:p>
        </p:txBody>
      </p:sp>
    </p:spTree>
    <p:extLst>
      <p:ext uri="{BB962C8B-B14F-4D97-AF65-F5344CB8AC3E}">
        <p14:creationId xmlns:p14="http://schemas.microsoft.com/office/powerpoint/2010/main" val="482624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4578" name="Picture 2" descr="Image result for gracious"/>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1984374" y="1524000"/>
            <a:ext cx="5162619" cy="4629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70333" y="2990850"/>
            <a:ext cx="1790700" cy="1015663"/>
          </a:xfrm>
          <a:prstGeom prst="rect">
            <a:avLst/>
          </a:prstGeom>
          <a:noFill/>
        </p:spPr>
        <p:txBody>
          <a:bodyPr wrap="square" rtlCol="0">
            <a:spAutoFit/>
          </a:bodyPr>
          <a:lstStyle/>
          <a:p>
            <a:pPr algn="ctr"/>
            <a:r>
              <a:rPr lang="en-US" sz="6000" dirty="0" smtClean="0">
                <a:solidFill>
                  <a:srgbClr val="C00000"/>
                </a:solidFill>
                <a:latin typeface="Bookman Old Style" panose="02050604050505020204" pitchFamily="18" charset="0"/>
              </a:rPr>
              <a:t>A</a:t>
            </a:r>
            <a:endParaRPr lang="en-US" sz="6000" dirty="0">
              <a:solidFill>
                <a:srgbClr val="C00000"/>
              </a:solidFill>
              <a:latin typeface="Bookman Old Style" panose="02050604050505020204" pitchFamily="18" charset="0"/>
            </a:endParaRPr>
          </a:p>
        </p:txBody>
      </p:sp>
      <p:sp>
        <p:nvSpPr>
          <p:cNvPr id="3" name="TextBox 2"/>
          <p:cNvSpPr txBox="1"/>
          <p:nvPr/>
        </p:nvSpPr>
        <p:spPr>
          <a:xfrm rot="19077442">
            <a:off x="3898934" y="4457700"/>
            <a:ext cx="3987767" cy="707886"/>
          </a:xfrm>
          <a:prstGeom prst="rect">
            <a:avLst/>
          </a:prstGeom>
          <a:noFill/>
        </p:spPr>
        <p:txBody>
          <a:bodyPr wrap="square" rtlCol="0">
            <a:prstTxWarp prst="textArchDown">
              <a:avLst/>
            </a:prstTxWarp>
            <a:spAutoFit/>
          </a:bodyPr>
          <a:lstStyle/>
          <a:p>
            <a:pPr algn="ctr"/>
            <a:r>
              <a:rPr lang="en-US" sz="2800" dirty="0" smtClean="0">
                <a:solidFill>
                  <a:srgbClr val="C00000"/>
                </a:solidFill>
                <a:latin typeface="Imprint MT Shadow" panose="04020605060303030202" pitchFamily="82" charset="0"/>
              </a:rPr>
              <a:t>EXPLANATION</a:t>
            </a:r>
            <a:endParaRPr lang="en-US" sz="2800" dirty="0">
              <a:solidFill>
                <a:srgbClr val="C00000"/>
              </a:solidFill>
              <a:latin typeface="Imprint MT Shadow" panose="04020605060303030202" pitchFamily="82" charset="0"/>
            </a:endParaRPr>
          </a:p>
        </p:txBody>
      </p:sp>
      <p:sp>
        <p:nvSpPr>
          <p:cNvPr id="4" name="Rectangle 3"/>
          <p:cNvSpPr/>
          <p:nvPr/>
        </p:nvSpPr>
        <p:spPr>
          <a:xfrm>
            <a:off x="418581" y="293777"/>
            <a:ext cx="8040151"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glow rad="139700">
                    <a:schemeClr val="accent5">
                      <a:satMod val="175000"/>
                      <a:alpha val="40000"/>
                    </a:schemeClr>
                  </a:glow>
                  <a:outerShdw dist="38100" dir="2700000" algn="bl" rotWithShape="0">
                    <a:schemeClr val="accent5"/>
                  </a:outerShdw>
                </a:effectLst>
              </a:rPr>
              <a:t>Jesus and Joseph both gave</a:t>
            </a:r>
            <a:endParaRPr lang="en-US" sz="5400" b="1" cap="none" spc="0" dirty="0">
              <a:ln w="13462">
                <a:solidFill>
                  <a:schemeClr val="bg1"/>
                </a:solidFill>
                <a:prstDash val="solid"/>
              </a:ln>
              <a:solidFill>
                <a:schemeClr val="tx1">
                  <a:lumMod val="85000"/>
                  <a:lumOff val="15000"/>
                </a:schemeClr>
              </a:solidFill>
              <a:effectLst>
                <a:glow rad="139700">
                  <a:schemeClr val="accent5">
                    <a:satMod val="175000"/>
                    <a:alpha val="40000"/>
                  </a:schemeClr>
                </a:glow>
                <a:outerShdw dist="38100" dir="2700000" algn="bl" rotWithShape="0">
                  <a:schemeClr val="accent5"/>
                </a:outerShdw>
              </a:effectLst>
            </a:endParaRPr>
          </a:p>
        </p:txBody>
      </p:sp>
    </p:spTree>
    <p:extLst>
      <p:ext uri="{BB962C8B-B14F-4D97-AF65-F5344CB8AC3E}">
        <p14:creationId xmlns:p14="http://schemas.microsoft.com/office/powerpoint/2010/main" val="340426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FC1BC0-0D34-4D22-80A5-9D11E661E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82" y="0"/>
            <a:ext cx="8746435" cy="6835748"/>
          </a:xfrm>
          <a:prstGeom prst="rect">
            <a:avLst/>
          </a:prstGeom>
        </p:spPr>
      </p:pic>
    </p:spTree>
    <p:extLst>
      <p:ext uri="{BB962C8B-B14F-4D97-AF65-F5344CB8AC3E}">
        <p14:creationId xmlns:p14="http://schemas.microsoft.com/office/powerpoint/2010/main" val="3250330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Genesis 5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48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2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Genesis 5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48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5862935"/>
            <a:ext cx="9137484" cy="769441"/>
          </a:xfrm>
          <a:prstGeom prst="rect">
            <a:avLst/>
          </a:prstGeom>
          <a:solidFill>
            <a:srgbClr val="FFFFFF">
              <a:alpha val="45098"/>
            </a:srgbClr>
          </a:solidFill>
        </p:spPr>
        <p:txBody>
          <a:bodyPr wrap="square" lIns="91440" tIns="45720" rIns="91440" bIns="45720">
            <a:spAutoFit/>
          </a:bodyPr>
          <a:lstStyle/>
          <a:p>
            <a:pPr algn="ctr"/>
            <a:r>
              <a:rPr lang="en-US"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That’s a generous explanation!</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660799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8674" name="Picture 2" descr="Image result for Luke 23: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 y="0"/>
            <a:ext cx="9138187" cy="5391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6158" y="5729585"/>
            <a:ext cx="8177496"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A GRACIOUS EXPLANATION</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982832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walking in the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7474" cy="51735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walking in the light"/>
          <p:cNvPicPr>
            <a:picLocks noChangeAspect="1" noChangeArrowheads="1"/>
          </p:cNvPicPr>
          <p:nvPr/>
        </p:nvPicPr>
        <p:blipFill rotWithShape="1">
          <a:blip r:embed="rId2">
            <a:extLst>
              <a:ext uri="{28A0092B-C50C-407E-A947-70E740481C1C}">
                <a14:useLocalDpi xmlns:a14="http://schemas.microsoft.com/office/drawing/2010/main" val="0"/>
              </a:ext>
            </a:extLst>
          </a:blip>
          <a:srcRect t="68372"/>
          <a:stretch/>
        </p:blipFill>
        <p:spPr bwMode="auto">
          <a:xfrm>
            <a:off x="0" y="3657600"/>
            <a:ext cx="9197474" cy="3200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248198"/>
            <a:ext cx="9144000" cy="923330"/>
          </a:xfrm>
          <a:prstGeom prst="rect">
            <a:avLst/>
          </a:prstGeom>
          <a:noFill/>
        </p:spPr>
        <p:txBody>
          <a:bodyPr wrap="square" lIns="91440" tIns="45720" rIns="91440" bIns="45720">
            <a:spAutoFit/>
          </a:bodyPr>
          <a:lstStyle/>
          <a:p>
            <a:pPr algn="ctr"/>
            <a:r>
              <a:rPr lang="en-US" sz="5400" dirty="0" smtClean="0">
                <a:ln w="0"/>
                <a:solidFill>
                  <a:srgbClr val="414A36"/>
                </a:solidFill>
                <a:effectLst>
                  <a:outerShdw blurRad="38100" dist="19050" dir="2700000" algn="tl" rotWithShape="0">
                    <a:schemeClr val="dk1">
                      <a:alpha val="40000"/>
                    </a:schemeClr>
                  </a:outerShdw>
                </a:effectLst>
              </a:rPr>
              <a:t>When we are</a:t>
            </a:r>
            <a:endParaRPr lang="en-US" sz="5400" b="0" cap="none" spc="0" dirty="0">
              <a:ln w="0"/>
              <a:solidFill>
                <a:srgbClr val="414A36"/>
              </a:solidFill>
              <a:effectLst>
                <a:outerShdw blurRad="38100" dist="19050" dir="2700000" algn="tl" rotWithShape="0">
                  <a:schemeClr val="dk1">
                    <a:alpha val="40000"/>
                  </a:schemeClr>
                </a:outerShdw>
              </a:effectLst>
            </a:endParaRPr>
          </a:p>
        </p:txBody>
      </p:sp>
      <p:sp>
        <p:nvSpPr>
          <p:cNvPr id="4" name="TextBox 3"/>
          <p:cNvSpPr txBox="1"/>
          <p:nvPr/>
        </p:nvSpPr>
        <p:spPr>
          <a:xfrm>
            <a:off x="0" y="3729791"/>
            <a:ext cx="9144000" cy="1323439"/>
          </a:xfrm>
          <a:prstGeom prst="rect">
            <a:avLst/>
          </a:prstGeom>
          <a:noFill/>
        </p:spPr>
        <p:txBody>
          <a:bodyPr wrap="square" rtlCol="0">
            <a:spAutoFit/>
          </a:bodyPr>
          <a:lstStyle/>
          <a:p>
            <a:pPr algn="ctr"/>
            <a:r>
              <a:rPr lang="en-US" sz="4000" b="1" dirty="0" smtClean="0">
                <a:solidFill>
                  <a:srgbClr val="3E3D2A"/>
                </a:solidFill>
              </a:rPr>
              <a:t>We overcome evil</a:t>
            </a:r>
          </a:p>
          <a:p>
            <a:pPr algn="ctr"/>
            <a:r>
              <a:rPr lang="en-US" sz="4000" b="1" dirty="0">
                <a:solidFill>
                  <a:srgbClr val="3E3D2A"/>
                </a:solidFill>
              </a:rPr>
              <a:t>b</a:t>
            </a:r>
            <a:r>
              <a:rPr lang="en-US" sz="4000" b="1" dirty="0" smtClean="0">
                <a:solidFill>
                  <a:srgbClr val="3E3D2A"/>
                </a:solidFill>
              </a:rPr>
              <a:t>y doing good!</a:t>
            </a:r>
            <a:endParaRPr lang="en-US" sz="4000" b="1" dirty="0">
              <a:solidFill>
                <a:srgbClr val="3E3D2A"/>
              </a:solidFill>
            </a:endParaRPr>
          </a:p>
        </p:txBody>
      </p:sp>
      <p:sp>
        <p:nvSpPr>
          <p:cNvPr id="5" name="Rectangle 4"/>
          <p:cNvSpPr/>
          <p:nvPr/>
        </p:nvSpPr>
        <p:spPr>
          <a:xfrm>
            <a:off x="5690223" y="880086"/>
            <a:ext cx="1598515" cy="1477328"/>
          </a:xfrm>
          <a:prstGeom prst="rect">
            <a:avLst/>
          </a:prstGeom>
          <a:noFill/>
        </p:spPr>
        <p:txBody>
          <a:bodyPr wrap="none" lIns="91440" tIns="45720" rIns="91440" bIns="45720">
            <a:spAutoFit/>
          </a:bodyPr>
          <a:lstStyle/>
          <a:p>
            <a:pPr algn="ctr"/>
            <a:r>
              <a:rPr lang="en-US" sz="9000" dirty="0" err="1" smtClean="0">
                <a:ln w="0"/>
                <a:solidFill>
                  <a:srgbClr val="2C2516"/>
                </a:solidFill>
                <a:effectLst>
                  <a:outerShdw blurRad="38100" dist="19050" dir="2700000" algn="tl" rotWithShape="0">
                    <a:schemeClr val="dk1">
                      <a:alpha val="40000"/>
                    </a:schemeClr>
                  </a:outerShdw>
                </a:effectLst>
              </a:rPr>
              <a:t>ing</a:t>
            </a:r>
            <a:endParaRPr lang="en-US" sz="9000" b="0" cap="none" spc="0" dirty="0">
              <a:ln w="0"/>
              <a:solidFill>
                <a:srgbClr val="2C2516"/>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678412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walking in the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7474" cy="51735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walking in the light"/>
          <p:cNvPicPr>
            <a:picLocks noChangeAspect="1" noChangeArrowheads="1"/>
          </p:cNvPicPr>
          <p:nvPr/>
        </p:nvPicPr>
        <p:blipFill rotWithShape="1">
          <a:blip r:embed="rId2">
            <a:extLst>
              <a:ext uri="{28A0092B-C50C-407E-A947-70E740481C1C}">
                <a14:useLocalDpi xmlns:a14="http://schemas.microsoft.com/office/drawing/2010/main" val="0"/>
              </a:ext>
            </a:extLst>
          </a:blip>
          <a:srcRect t="68372"/>
          <a:stretch/>
        </p:blipFill>
        <p:spPr bwMode="auto">
          <a:xfrm>
            <a:off x="0" y="3657600"/>
            <a:ext cx="9197474" cy="3200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248198"/>
            <a:ext cx="9144000" cy="923330"/>
          </a:xfrm>
          <a:prstGeom prst="rect">
            <a:avLst/>
          </a:prstGeom>
          <a:noFill/>
        </p:spPr>
        <p:txBody>
          <a:bodyPr wrap="square" lIns="91440" tIns="45720" rIns="91440" bIns="45720">
            <a:spAutoFit/>
          </a:bodyPr>
          <a:lstStyle/>
          <a:p>
            <a:pPr algn="ctr"/>
            <a:r>
              <a:rPr lang="en-US" sz="5400" dirty="0" smtClean="0">
                <a:ln w="0"/>
                <a:solidFill>
                  <a:srgbClr val="414A36"/>
                </a:solidFill>
                <a:effectLst>
                  <a:outerShdw blurRad="38100" dist="19050" dir="2700000" algn="tl" rotWithShape="0">
                    <a:schemeClr val="dk1">
                      <a:alpha val="40000"/>
                    </a:schemeClr>
                  </a:outerShdw>
                </a:effectLst>
              </a:rPr>
              <a:t>We</a:t>
            </a:r>
            <a:endParaRPr lang="en-US" sz="5400" b="0" cap="none" spc="0" dirty="0">
              <a:ln w="0"/>
              <a:solidFill>
                <a:srgbClr val="414A36"/>
              </a:solidFill>
              <a:effectLst>
                <a:outerShdw blurRad="38100" dist="19050" dir="2700000" algn="tl" rotWithShape="0">
                  <a:schemeClr val="dk1">
                    <a:alpha val="40000"/>
                  </a:schemeClr>
                </a:outerShdw>
              </a:effectLst>
            </a:endParaRPr>
          </a:p>
        </p:txBody>
      </p:sp>
      <p:sp>
        <p:nvSpPr>
          <p:cNvPr id="4" name="TextBox 3"/>
          <p:cNvSpPr txBox="1"/>
          <p:nvPr/>
        </p:nvSpPr>
        <p:spPr>
          <a:xfrm>
            <a:off x="0" y="3672641"/>
            <a:ext cx="9144000" cy="3170099"/>
          </a:xfrm>
          <a:prstGeom prst="rect">
            <a:avLst/>
          </a:prstGeom>
          <a:noFill/>
        </p:spPr>
        <p:txBody>
          <a:bodyPr wrap="square" rtlCol="0">
            <a:spAutoFit/>
          </a:bodyPr>
          <a:lstStyle/>
          <a:p>
            <a:pPr algn="ctr"/>
            <a:r>
              <a:rPr lang="en-US" sz="4000" b="1" dirty="0" smtClean="0">
                <a:solidFill>
                  <a:srgbClr val="3E3D2A"/>
                </a:solidFill>
              </a:rPr>
              <a:t>By obeying His</a:t>
            </a:r>
          </a:p>
          <a:p>
            <a:pPr algn="ctr"/>
            <a:r>
              <a:rPr lang="en-US" sz="4000" b="1" dirty="0" smtClean="0">
                <a:solidFill>
                  <a:srgbClr val="3E3D2A"/>
                </a:solidFill>
              </a:rPr>
              <a:t>Commands</a:t>
            </a:r>
          </a:p>
          <a:p>
            <a:pPr algn="ctr"/>
            <a:r>
              <a:rPr lang="en-US" sz="4000" b="1" dirty="0" smtClean="0">
                <a:solidFill>
                  <a:srgbClr val="3E3D2A"/>
                </a:solidFill>
              </a:rPr>
              <a:t>By loving others.</a:t>
            </a:r>
          </a:p>
          <a:p>
            <a:pPr algn="ctr"/>
            <a:r>
              <a:rPr lang="en-US" sz="4000" b="1" dirty="0" smtClean="0">
                <a:solidFill>
                  <a:srgbClr val="3E3D2A"/>
                </a:solidFill>
              </a:rPr>
              <a:t>By living the truth</a:t>
            </a:r>
          </a:p>
          <a:p>
            <a:pPr algn="ctr"/>
            <a:r>
              <a:rPr lang="en-US" sz="4000" b="1" dirty="0" smtClean="0">
                <a:solidFill>
                  <a:srgbClr val="3E3D2A"/>
                </a:solidFill>
              </a:rPr>
              <a:t>By observing His supper</a:t>
            </a:r>
            <a:endParaRPr lang="en-US" sz="4000" b="1" dirty="0">
              <a:solidFill>
                <a:srgbClr val="3E3D2A"/>
              </a:solidFill>
            </a:endParaRPr>
          </a:p>
        </p:txBody>
      </p:sp>
    </p:spTree>
    <p:extLst>
      <p:ext uri="{BB962C8B-B14F-4D97-AF65-F5344CB8AC3E}">
        <p14:creationId xmlns:p14="http://schemas.microsoft.com/office/powerpoint/2010/main" val="2690702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E3215BA5-1672-433C-B9B7-08AB62E5F528}"/>
              </a:ext>
            </a:extLst>
          </p:cNvPr>
          <p:cNvPicPr>
            <a:picLocks noChangeAspect="1"/>
          </p:cNvPicPr>
          <p:nvPr/>
        </p:nvPicPr>
        <p:blipFill rotWithShape="1">
          <a:blip r:embed="rId2">
            <a:extLst>
              <a:ext uri="{28A0092B-C50C-407E-A947-70E740481C1C}">
                <a14:useLocalDpi xmlns:a14="http://schemas.microsoft.com/office/drawing/2010/main" val="0"/>
              </a:ext>
            </a:extLst>
          </a:blip>
          <a:srcRect b="10050"/>
          <a:stretch/>
        </p:blipFill>
        <p:spPr>
          <a:xfrm>
            <a:off x="0" y="689212"/>
            <a:ext cx="9144000" cy="6168788"/>
          </a:xfrm>
          <a:prstGeom prst="rect">
            <a:avLst/>
          </a:prstGeom>
        </p:spPr>
      </p:pic>
      <p:pic>
        <p:nvPicPr>
          <p:cNvPr id="4" name="Picture 3" descr="A close up of text on a black background&#10;&#10;Description automatically generated">
            <a:extLst>
              <a:ext uri="{FF2B5EF4-FFF2-40B4-BE49-F238E27FC236}">
                <a16:creationId xmlns:a16="http://schemas.microsoft.com/office/drawing/2014/main" id="{E3215BA5-1672-433C-B9B7-08AB62E5F528}"/>
              </a:ext>
            </a:extLst>
          </p:cNvPr>
          <p:cNvPicPr>
            <a:picLocks noChangeAspect="1"/>
          </p:cNvPicPr>
          <p:nvPr/>
        </p:nvPicPr>
        <p:blipFill rotWithShape="1">
          <a:blip r:embed="rId2">
            <a:extLst>
              <a:ext uri="{28A0092B-C50C-407E-A947-70E740481C1C}">
                <a14:useLocalDpi xmlns:a14="http://schemas.microsoft.com/office/drawing/2010/main" val="0"/>
              </a:ext>
            </a:extLst>
          </a:blip>
          <a:srcRect b="87263"/>
          <a:stretch/>
        </p:blipFill>
        <p:spPr>
          <a:xfrm>
            <a:off x="0" y="0"/>
            <a:ext cx="9144000" cy="873457"/>
          </a:xfrm>
          <a:prstGeom prst="rect">
            <a:avLst/>
          </a:prstGeom>
        </p:spPr>
      </p:pic>
      <p:sp>
        <p:nvSpPr>
          <p:cNvPr id="2" name="TextBox 1"/>
          <p:cNvSpPr txBox="1"/>
          <p:nvPr/>
        </p:nvSpPr>
        <p:spPr>
          <a:xfrm>
            <a:off x="0" y="327546"/>
            <a:ext cx="9144000" cy="553998"/>
          </a:xfrm>
          <a:prstGeom prst="rect">
            <a:avLst/>
          </a:prstGeom>
          <a:noFill/>
        </p:spPr>
        <p:txBody>
          <a:bodyPr wrap="square" rtlCol="0">
            <a:spAutoFit/>
          </a:bodyPr>
          <a:lstStyle/>
          <a:p>
            <a:pPr algn="ctr"/>
            <a:r>
              <a:rPr lang="en-US" sz="3000" dirty="0">
                <a:solidFill>
                  <a:srgbClr val="FFC000"/>
                </a:solidFill>
                <a:effectLst>
                  <a:glow rad="139700">
                    <a:schemeClr val="accent2">
                      <a:satMod val="175000"/>
                      <a:alpha val="40000"/>
                    </a:schemeClr>
                  </a:glow>
                </a:effectLst>
              </a:rPr>
              <a:t>Hatred in the heart is the moral equivalent of </a:t>
            </a:r>
            <a:r>
              <a:rPr lang="en-US" sz="3000" dirty="0" smtClean="0">
                <a:solidFill>
                  <a:srgbClr val="FFC000"/>
                </a:solidFill>
                <a:effectLst>
                  <a:glow rad="139700">
                    <a:schemeClr val="accent2">
                      <a:satMod val="175000"/>
                      <a:alpha val="40000"/>
                    </a:schemeClr>
                  </a:glow>
                </a:effectLst>
              </a:rPr>
              <a:t>murderer</a:t>
            </a:r>
            <a:endParaRPr lang="en-US" sz="3000" dirty="0">
              <a:solidFill>
                <a:srgbClr val="FFC000"/>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4048002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hate definition"/>
          <p:cNvPicPr>
            <a:picLocks noChangeAspect="1" noChangeArrowheads="1"/>
          </p:cNvPicPr>
          <p:nvPr/>
        </p:nvPicPr>
        <p:blipFill rotWithShape="1">
          <a:blip r:embed="rId2">
            <a:extLst>
              <a:ext uri="{28A0092B-C50C-407E-A947-70E740481C1C}">
                <a14:useLocalDpi xmlns:a14="http://schemas.microsoft.com/office/drawing/2010/main" val="0"/>
              </a:ext>
            </a:extLst>
          </a:blip>
          <a:srcRect t="5920"/>
          <a:stretch/>
        </p:blipFill>
        <p:spPr bwMode="auto">
          <a:xfrm>
            <a:off x="0" y="0"/>
            <a:ext cx="9144000" cy="56395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hate definition"/>
          <p:cNvPicPr>
            <a:picLocks noChangeAspect="1" noChangeArrowheads="1"/>
          </p:cNvPicPr>
          <p:nvPr/>
        </p:nvPicPr>
        <p:blipFill rotWithShape="1">
          <a:blip r:embed="rId2">
            <a:extLst>
              <a:ext uri="{28A0092B-C50C-407E-A947-70E740481C1C}">
                <a14:useLocalDpi xmlns:a14="http://schemas.microsoft.com/office/drawing/2010/main" val="0"/>
              </a:ext>
            </a:extLst>
          </a:blip>
          <a:srcRect t="65963"/>
          <a:stretch/>
        </p:blipFill>
        <p:spPr bwMode="auto">
          <a:xfrm>
            <a:off x="0" y="4817660"/>
            <a:ext cx="9144000" cy="20403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ate definition"/>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444" t="28399" r="4778" b="8181"/>
          <a:stretch/>
        </p:blipFill>
        <p:spPr bwMode="auto">
          <a:xfrm>
            <a:off x="1461893" y="3725838"/>
            <a:ext cx="6681840" cy="28046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40" y="150125"/>
            <a:ext cx="7110484" cy="646331"/>
          </a:xfrm>
          <a:prstGeom prst="rect">
            <a:avLst/>
          </a:prstGeom>
          <a:noFill/>
        </p:spPr>
        <p:txBody>
          <a:bodyPr wrap="square" rtlCol="0">
            <a:spAutoFit/>
          </a:bodyPr>
          <a:lstStyle/>
          <a:p>
            <a:r>
              <a:rPr lang="en-US" sz="3600" b="1" dirty="0" smtClean="0">
                <a:latin typeface="Bell MT" panose="02020503060305020303" pitchFamily="18" charset="0"/>
              </a:rPr>
              <a:t>To hate is to walk in darkness…</a:t>
            </a:r>
            <a:endParaRPr lang="en-US" sz="3600" b="1" dirty="0">
              <a:latin typeface="Bell MT" panose="02020503060305020303" pitchFamily="18" charset="0"/>
            </a:endParaRPr>
          </a:p>
        </p:txBody>
      </p:sp>
    </p:spTree>
    <p:extLst>
      <p:ext uri="{BB962C8B-B14F-4D97-AF65-F5344CB8AC3E}">
        <p14:creationId xmlns:p14="http://schemas.microsoft.com/office/powerpoint/2010/main" val="2780258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476" y="355363"/>
            <a:ext cx="6038850" cy="4495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978023"/>
            <a:ext cx="9144000" cy="1477328"/>
          </a:xfrm>
          <a:prstGeom prst="rect">
            <a:avLst/>
          </a:prstGeom>
          <a:noFill/>
        </p:spPr>
        <p:txBody>
          <a:bodyPr wrap="square" rtlCol="0">
            <a:spAutoFit/>
          </a:bodyPr>
          <a:lstStyle/>
          <a:p>
            <a:pPr algn="ctr"/>
            <a:r>
              <a:rPr lang="en-US" sz="5000" dirty="0" smtClean="0">
                <a:solidFill>
                  <a:schemeClr val="bg1"/>
                </a:solidFill>
                <a:effectLst>
                  <a:glow rad="63500">
                    <a:schemeClr val="accent2">
                      <a:satMod val="175000"/>
                      <a:alpha val="40000"/>
                    </a:schemeClr>
                  </a:glow>
                </a:effectLst>
              </a:rPr>
              <a:t>Loving others </a:t>
            </a:r>
          </a:p>
          <a:p>
            <a:pPr algn="ctr"/>
            <a:r>
              <a:rPr lang="en-US" sz="4000" dirty="0" smtClean="0">
                <a:solidFill>
                  <a:schemeClr val="bg1"/>
                </a:solidFill>
                <a:effectLst>
                  <a:glow rad="63500">
                    <a:schemeClr val="accent2">
                      <a:satMod val="175000"/>
                      <a:alpha val="40000"/>
                    </a:schemeClr>
                  </a:glow>
                </a:effectLst>
              </a:rPr>
              <a:t>is </a:t>
            </a:r>
            <a:r>
              <a:rPr lang="en-US" sz="4000" dirty="0">
                <a:solidFill>
                  <a:schemeClr val="bg1"/>
                </a:solidFill>
                <a:effectLst>
                  <a:glow rad="63500">
                    <a:schemeClr val="accent2">
                      <a:satMod val="175000"/>
                      <a:alpha val="40000"/>
                    </a:schemeClr>
                  </a:glow>
                </a:effectLst>
              </a:rPr>
              <a:t>a mark </a:t>
            </a:r>
            <a:r>
              <a:rPr lang="en-US" sz="4000" dirty="0" smtClean="0">
                <a:solidFill>
                  <a:schemeClr val="bg1"/>
                </a:solidFill>
                <a:effectLst>
                  <a:glow rad="63500">
                    <a:schemeClr val="accent2">
                      <a:satMod val="175000"/>
                      <a:alpha val="40000"/>
                    </a:schemeClr>
                  </a:glow>
                </a:effectLst>
              </a:rPr>
              <a:t>of spiritual maturity.</a:t>
            </a:r>
            <a:endParaRPr lang="en-US" sz="4000" dirty="0">
              <a:solidFill>
                <a:schemeClr val="bg1"/>
              </a:solidFill>
              <a:effectLst>
                <a:glow rad="63500">
                  <a:schemeClr val="accent2">
                    <a:satMod val="175000"/>
                    <a:alpha val="40000"/>
                  </a:schemeClr>
                </a:glow>
              </a:effectLst>
            </a:endParaRPr>
          </a:p>
        </p:txBody>
      </p:sp>
    </p:spTree>
    <p:extLst>
      <p:ext uri="{BB962C8B-B14F-4D97-AF65-F5344CB8AC3E}">
        <p14:creationId xmlns:p14="http://schemas.microsoft.com/office/powerpoint/2010/main" val="3582318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sp>
        <p:nvSpPr>
          <p:cNvPr id="3" name="TextBox 2"/>
          <p:cNvSpPr txBox="1"/>
          <p:nvPr/>
        </p:nvSpPr>
        <p:spPr>
          <a:xfrm>
            <a:off x="0" y="4486703"/>
            <a:ext cx="9144000" cy="2092881"/>
          </a:xfrm>
          <a:prstGeom prst="rect">
            <a:avLst/>
          </a:prstGeom>
          <a:noFill/>
        </p:spPr>
        <p:txBody>
          <a:bodyPr wrap="square" rtlCol="0">
            <a:spAutoFit/>
          </a:bodyPr>
          <a:lstStyle/>
          <a:p>
            <a:pPr algn="ctr"/>
            <a:r>
              <a:rPr lang="en-US" sz="5000" dirty="0" smtClean="0">
                <a:solidFill>
                  <a:schemeClr val="bg1"/>
                </a:solidFill>
                <a:effectLst>
                  <a:glow rad="63500">
                    <a:schemeClr val="accent2">
                      <a:satMod val="175000"/>
                      <a:alpha val="40000"/>
                    </a:schemeClr>
                  </a:glow>
                </a:effectLst>
              </a:rPr>
              <a:t>Hating others</a:t>
            </a:r>
          </a:p>
          <a:p>
            <a:pPr algn="ctr"/>
            <a:r>
              <a:rPr lang="en-US" sz="4000" dirty="0" smtClean="0">
                <a:solidFill>
                  <a:schemeClr val="bg1"/>
                </a:solidFill>
                <a:effectLst>
                  <a:glow rad="63500">
                    <a:schemeClr val="accent2">
                      <a:satMod val="175000"/>
                      <a:alpha val="40000"/>
                    </a:schemeClr>
                  </a:glow>
                </a:effectLst>
              </a:rPr>
              <a:t>is an indicator of the absence of love</a:t>
            </a:r>
          </a:p>
          <a:p>
            <a:pPr algn="ctr"/>
            <a:r>
              <a:rPr lang="en-US" sz="4000" dirty="0" smtClean="0">
                <a:solidFill>
                  <a:schemeClr val="bg1"/>
                </a:solidFill>
                <a:effectLst>
                  <a:glow rad="63500">
                    <a:schemeClr val="accent2">
                      <a:satMod val="175000"/>
                      <a:alpha val="40000"/>
                    </a:schemeClr>
                  </a:glow>
                </a:effectLst>
              </a:rPr>
              <a:t>and spiritual emptiness.</a:t>
            </a:r>
            <a:endParaRPr lang="en-US" sz="4000" dirty="0">
              <a:solidFill>
                <a:schemeClr val="bg1"/>
              </a:solidFill>
              <a:effectLst>
                <a:glow rad="63500">
                  <a:schemeClr val="accent2">
                    <a:satMod val="175000"/>
                    <a:alpha val="40000"/>
                  </a:schemeClr>
                </a:glow>
              </a:effectLst>
            </a:endParaRPr>
          </a:p>
        </p:txBody>
      </p:sp>
      <p:pic>
        <p:nvPicPr>
          <p:cNvPr id="3078"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659618"/>
            <a:ext cx="5905500"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46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0400"/>
        </a:solidFill>
        <a:effectLst/>
      </p:bgPr>
    </p:bg>
    <p:spTree>
      <p:nvGrpSpPr>
        <p:cNvPr id="1" name=""/>
        <p:cNvGrpSpPr/>
        <p:nvPr/>
      </p:nvGrpSpPr>
      <p:grpSpPr>
        <a:xfrm>
          <a:off x="0" y="0"/>
          <a:ext cx="0" cy="0"/>
          <a:chOff x="0" y="0"/>
          <a:chExt cx="0" cy="0"/>
        </a:xfrm>
      </p:grpSpPr>
      <p:sp>
        <p:nvSpPr>
          <p:cNvPr id="3" name="TextBox 2"/>
          <p:cNvSpPr txBox="1"/>
          <p:nvPr/>
        </p:nvSpPr>
        <p:spPr>
          <a:xfrm>
            <a:off x="0" y="4978023"/>
            <a:ext cx="9144000" cy="1384995"/>
          </a:xfrm>
          <a:prstGeom prst="rect">
            <a:avLst/>
          </a:prstGeom>
          <a:noFill/>
        </p:spPr>
        <p:txBody>
          <a:bodyPr wrap="square" rtlCol="0">
            <a:spAutoFit/>
          </a:bodyPr>
          <a:lstStyle/>
          <a:p>
            <a:pPr algn="ctr"/>
            <a:r>
              <a:rPr lang="en-US" sz="4400" dirty="0" smtClean="0">
                <a:solidFill>
                  <a:schemeClr val="bg1"/>
                </a:solidFill>
                <a:effectLst>
                  <a:glow rad="63500">
                    <a:schemeClr val="accent2">
                      <a:satMod val="175000"/>
                      <a:alpha val="40000"/>
                    </a:schemeClr>
                  </a:glow>
                </a:effectLst>
              </a:rPr>
              <a:t>Acting like people don’t exist</a:t>
            </a:r>
          </a:p>
          <a:p>
            <a:pPr algn="ctr"/>
            <a:r>
              <a:rPr lang="en-US" sz="4000" dirty="0" smtClean="0">
                <a:solidFill>
                  <a:schemeClr val="bg1"/>
                </a:solidFill>
                <a:effectLst>
                  <a:glow rad="63500">
                    <a:schemeClr val="accent2">
                      <a:satMod val="175000"/>
                      <a:alpha val="40000"/>
                    </a:schemeClr>
                  </a:glow>
                </a:effectLst>
              </a:rPr>
              <a:t>is an expression of hate.</a:t>
            </a:r>
            <a:endParaRPr lang="en-US" sz="4000" dirty="0">
              <a:solidFill>
                <a:schemeClr val="bg1"/>
              </a:solidFill>
              <a:effectLst>
                <a:glow rad="63500">
                  <a:schemeClr val="accent2">
                    <a:satMod val="175000"/>
                    <a:alpha val="40000"/>
                  </a:schemeClr>
                </a:glow>
              </a:effectLst>
            </a:endParaRPr>
          </a:p>
        </p:txBody>
      </p:sp>
      <p:pic>
        <p:nvPicPr>
          <p:cNvPr id="3076" name="Picture 4" descr="Image result for ignoring the p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226" y="213790"/>
            <a:ext cx="6191250" cy="460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970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1227</TotalTime>
  <Words>642</Words>
  <Application>Microsoft Office PowerPoint</Application>
  <PresentationFormat>On-screen Show (4:3)</PresentationFormat>
  <Paragraphs>96</Paragraphs>
  <Slides>44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Bell MT</vt:lpstr>
      <vt:lpstr>Bookman Old Style</vt:lpstr>
      <vt:lpstr>Calibri</vt:lpstr>
      <vt:lpstr>Calibri Light</vt:lpstr>
      <vt:lpstr>Freestyle Script</vt:lpstr>
      <vt:lpstr>Imprint MT Shadow</vt:lpstr>
      <vt:lpstr>Palatino Linotype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30</cp:revision>
  <cp:lastPrinted>2019-01-30T22:22:19Z</cp:lastPrinted>
  <dcterms:created xsi:type="dcterms:W3CDTF">2019-01-30T22:01:57Z</dcterms:created>
  <dcterms:modified xsi:type="dcterms:W3CDTF">2019-02-02T22:32:31Z</dcterms:modified>
</cp:coreProperties>
</file>