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0"/>
  </p:handoutMasterIdLst>
  <p:sldIdLst>
    <p:sldId id="281" r:id="rId2"/>
    <p:sldId id="283" r:id="rId3"/>
    <p:sldId id="282" r:id="rId4"/>
    <p:sldId id="276" r:id="rId5"/>
    <p:sldId id="284" r:id="rId6"/>
    <p:sldId id="274" r:id="rId7"/>
    <p:sldId id="277" r:id="rId8"/>
    <p:sldId id="265" r:id="rId9"/>
    <p:sldId id="273" r:id="rId10"/>
    <p:sldId id="270" r:id="rId11"/>
    <p:sldId id="271" r:id="rId12"/>
    <p:sldId id="272" r:id="rId13"/>
    <p:sldId id="275" r:id="rId14"/>
    <p:sldId id="285" r:id="rId15"/>
    <p:sldId id="287" r:id="rId16"/>
    <p:sldId id="263" r:id="rId17"/>
    <p:sldId id="286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78" r:id="rId29"/>
    <p:sldId id="298" r:id="rId30"/>
    <p:sldId id="299" r:id="rId31"/>
    <p:sldId id="300" r:id="rId32"/>
    <p:sldId id="301" r:id="rId33"/>
    <p:sldId id="302" r:id="rId34"/>
    <p:sldId id="303" r:id="rId35"/>
    <p:sldId id="280" r:id="rId36"/>
    <p:sldId id="256" r:id="rId37"/>
    <p:sldId id="304" r:id="rId38"/>
    <p:sldId id="305" r:id="rId3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t Kellcy" initials="WK" lastIdx="1" clrIdx="0">
    <p:extLst>
      <p:ext uri="{19B8F6BF-5375-455C-9EA6-DF929625EA0E}">
        <p15:presenceInfo xmlns:p15="http://schemas.microsoft.com/office/powerpoint/2012/main" userId="ae9ca66aed3ed84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4A00"/>
    <a:srgbClr val="866300"/>
    <a:srgbClr val="745800"/>
    <a:srgbClr val="460000"/>
    <a:srgbClr val="100800"/>
    <a:srgbClr val="000099"/>
    <a:srgbClr val="920000"/>
    <a:srgbClr val="FF99FF"/>
    <a:srgbClr val="5D2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50" d="100"/>
          <a:sy n="50" d="100"/>
        </p:scale>
        <p:origin x="534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CD6D2-7E38-4548-8652-05A9AB785931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0B6DB-DB50-41B0-958A-7F45AFF37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54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C5CB-363C-4984-9366-B77B09271245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A041-C2D2-49C6-90B0-41FA8943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51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C5CB-363C-4984-9366-B77B09271245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A041-C2D2-49C6-90B0-41FA8943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4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C5CB-363C-4984-9366-B77B09271245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A041-C2D2-49C6-90B0-41FA8943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5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C5CB-363C-4984-9366-B77B09271245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A041-C2D2-49C6-90B0-41FA8943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7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C5CB-363C-4984-9366-B77B09271245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A041-C2D2-49C6-90B0-41FA8943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77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C5CB-363C-4984-9366-B77B09271245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A041-C2D2-49C6-90B0-41FA8943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8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C5CB-363C-4984-9366-B77B09271245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A041-C2D2-49C6-90B0-41FA8943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89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C5CB-363C-4984-9366-B77B09271245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A041-C2D2-49C6-90B0-41FA8943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32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C5CB-363C-4984-9366-B77B09271245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A041-C2D2-49C6-90B0-41FA8943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20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C5CB-363C-4984-9366-B77B09271245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A041-C2D2-49C6-90B0-41FA8943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53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3C5CB-363C-4984-9366-B77B09271245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9A041-C2D2-49C6-90B0-41FA8943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8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3C5CB-363C-4984-9366-B77B09271245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9A041-C2D2-49C6-90B0-41FA8943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1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love covers a multitude of si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7"/>
          <a:stretch/>
        </p:blipFill>
        <p:spPr bwMode="auto">
          <a:xfrm>
            <a:off x="1181708" y="221079"/>
            <a:ext cx="6857998" cy="634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0727" y="5986303"/>
            <a:ext cx="55915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525">
                  <a:solidFill>
                    <a:srgbClr val="92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 Peter 4:7-11 and James 5:7-20</a:t>
            </a:r>
            <a:endParaRPr lang="en-US" sz="3200" b="1" cap="none" spc="0" dirty="0">
              <a:ln w="9525">
                <a:solidFill>
                  <a:srgbClr val="920000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6125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517" y="363680"/>
            <a:ext cx="892834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James 5:7-9 </a:t>
            </a:r>
            <a:r>
              <a:rPr lang="en-US" b="1" dirty="0"/>
              <a:t>(NKJV) </a:t>
            </a:r>
            <a:endParaRPr lang="en-US" sz="900" b="1" dirty="0"/>
          </a:p>
          <a:p>
            <a:endParaRPr lang="en-US" sz="900" baseline="30000" dirty="0"/>
          </a:p>
          <a:p>
            <a:pPr algn="ctr"/>
            <a:r>
              <a:rPr lang="en-US" sz="2800" baseline="30000" dirty="0"/>
              <a:t>7</a:t>
            </a:r>
            <a:r>
              <a:rPr lang="en-US" sz="2800" dirty="0"/>
              <a:t> Therefore be patient, </a:t>
            </a:r>
            <a:r>
              <a:rPr lang="en-US" sz="2800" b="1" dirty="0"/>
              <a:t>brethren</a:t>
            </a:r>
            <a:r>
              <a:rPr lang="en-US" sz="2800" dirty="0"/>
              <a:t>, until the coming of the Lord. See </a:t>
            </a:r>
            <a:r>
              <a:rPr lang="en-US" sz="2800" i="1" dirty="0"/>
              <a:t>how</a:t>
            </a:r>
            <a:r>
              <a:rPr lang="en-US" sz="2800" dirty="0"/>
              <a:t> the farmer waits for the precious fruit of the earth, waiting patiently for it until it receives the early and latter rain. </a:t>
            </a:r>
            <a:r>
              <a:rPr lang="en-US" sz="2800" baseline="30000" dirty="0"/>
              <a:t>8 </a:t>
            </a:r>
            <a:r>
              <a:rPr lang="en-US" sz="2800" dirty="0"/>
              <a:t>You also be patient. Establish your hearts, for the coming of the Lord is at hand. </a:t>
            </a:r>
            <a:r>
              <a:rPr lang="en-US" sz="2800" baseline="30000" dirty="0"/>
              <a:t>9</a:t>
            </a:r>
            <a:r>
              <a:rPr lang="en-US" sz="2800" dirty="0"/>
              <a:t> Do not grumble against one another, brethren, lest you be condemned. </a:t>
            </a:r>
          </a:p>
          <a:p>
            <a:pPr algn="ctr"/>
            <a:r>
              <a:rPr lang="en-US" sz="2800" dirty="0"/>
              <a:t>Behold, the Judge is standing at the door! </a:t>
            </a:r>
            <a:endParaRPr lang="en-US" sz="1200" dirty="0"/>
          </a:p>
          <a:p>
            <a:pPr algn="ctr"/>
            <a:endParaRPr lang="en-US" sz="1200" baseline="30000" dirty="0"/>
          </a:p>
        </p:txBody>
      </p:sp>
      <p:sp>
        <p:nvSpPr>
          <p:cNvPr id="6" name="Rounded Rectangle 5"/>
          <p:cNvSpPr/>
          <p:nvPr/>
        </p:nvSpPr>
        <p:spPr>
          <a:xfrm>
            <a:off x="1436297" y="3694324"/>
            <a:ext cx="6280031" cy="414068"/>
          </a:xfrm>
          <a:prstGeom prst="roundRect">
            <a:avLst/>
          </a:prstGeom>
          <a:solidFill>
            <a:srgbClr val="FFFF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782684" y="1132007"/>
            <a:ext cx="5129842" cy="414068"/>
          </a:xfrm>
          <a:prstGeom prst="roundRect">
            <a:avLst/>
          </a:prstGeom>
          <a:solidFill>
            <a:srgbClr val="FFFF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729931" y="1059256"/>
            <a:ext cx="230042" cy="6642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20110" y="1554545"/>
            <a:ext cx="984072" cy="414068"/>
          </a:xfrm>
          <a:prstGeom prst="roundRect">
            <a:avLst/>
          </a:prstGeom>
          <a:solidFill>
            <a:srgbClr val="FFFF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014" y="1348239"/>
            <a:ext cx="181154" cy="6642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873261" y="1501000"/>
            <a:ext cx="1233577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58274" y="2834196"/>
            <a:ext cx="5072991" cy="41406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3517" y="2664915"/>
            <a:ext cx="181154" cy="6642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8259795" y="2393353"/>
            <a:ext cx="652731" cy="41406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819792" y="2258007"/>
            <a:ext cx="181154" cy="6642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5796"/>
            <a:ext cx="9152626" cy="2691502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5480649" y="3248264"/>
            <a:ext cx="3249282" cy="0"/>
          </a:xfrm>
          <a:prstGeom prst="line">
            <a:avLst/>
          </a:prstGeom>
          <a:ln w="254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63174" y="3611585"/>
            <a:ext cx="1712760" cy="0"/>
          </a:xfrm>
          <a:prstGeom prst="line">
            <a:avLst/>
          </a:prstGeom>
          <a:ln w="254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085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517" y="112143"/>
            <a:ext cx="892834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James 5:13-18 </a:t>
            </a:r>
            <a:r>
              <a:rPr lang="en-US" b="1" dirty="0"/>
              <a:t>(NKJV) </a:t>
            </a:r>
            <a:endParaRPr lang="en-US" sz="900" b="1" dirty="0"/>
          </a:p>
          <a:p>
            <a:endParaRPr lang="en-US" sz="900" baseline="30000" dirty="0"/>
          </a:p>
          <a:p>
            <a:pPr algn="ctr"/>
            <a:endParaRPr lang="en-US" sz="1200" baseline="30000" dirty="0"/>
          </a:p>
          <a:p>
            <a:pPr algn="ctr"/>
            <a:r>
              <a:rPr lang="en-US" sz="2800" baseline="30000" dirty="0"/>
              <a:t>13 </a:t>
            </a:r>
            <a:r>
              <a:rPr lang="en-US" sz="2800" dirty="0"/>
              <a:t>Is </a:t>
            </a:r>
            <a:r>
              <a:rPr lang="en-US" sz="2800" b="1" dirty="0"/>
              <a:t>anyone among you </a:t>
            </a:r>
            <a:r>
              <a:rPr lang="en-US" sz="2800" dirty="0"/>
              <a:t>suffering? Let him pray. Is anyone cheerful? Let him sing psalms. </a:t>
            </a:r>
            <a:r>
              <a:rPr lang="en-US" sz="2800" baseline="30000" dirty="0"/>
              <a:t>14</a:t>
            </a:r>
            <a:r>
              <a:rPr lang="en-US" sz="2800" dirty="0"/>
              <a:t> Is </a:t>
            </a:r>
            <a:r>
              <a:rPr lang="en-US" sz="2800" b="1" dirty="0"/>
              <a:t>anyone among you </a:t>
            </a:r>
            <a:r>
              <a:rPr lang="en-US" sz="2800" dirty="0"/>
              <a:t>sick? Let him call for the </a:t>
            </a:r>
            <a:r>
              <a:rPr lang="en-US" sz="2800" b="1" dirty="0"/>
              <a:t>elders</a:t>
            </a:r>
            <a:r>
              <a:rPr lang="en-US" sz="2800" dirty="0"/>
              <a:t> of the church, and </a:t>
            </a:r>
            <a:r>
              <a:rPr lang="en-US" sz="2800" b="1" dirty="0"/>
              <a:t>let them </a:t>
            </a:r>
            <a:r>
              <a:rPr lang="en-US" sz="2800" dirty="0"/>
              <a:t>pray over him, anointing him with oil in the name of the Lord. </a:t>
            </a:r>
            <a:r>
              <a:rPr lang="en-US" sz="2800" baseline="30000" dirty="0"/>
              <a:t>15</a:t>
            </a:r>
            <a:r>
              <a:rPr lang="en-US" sz="2800" dirty="0"/>
              <a:t> And the prayer of faith will save the sick, and the Lord will raise him up. And if he has committed sins, he will be forgiven. </a:t>
            </a:r>
            <a:r>
              <a:rPr lang="en-US" sz="2800" baseline="30000" dirty="0"/>
              <a:t>16</a:t>
            </a:r>
            <a:r>
              <a:rPr lang="en-US" sz="2800" dirty="0"/>
              <a:t> Confess </a:t>
            </a:r>
            <a:r>
              <a:rPr lang="en-US" sz="2800" i="1" dirty="0"/>
              <a:t>your</a:t>
            </a:r>
            <a:r>
              <a:rPr lang="en-US" sz="2800" dirty="0"/>
              <a:t> trespasses to </a:t>
            </a:r>
            <a:r>
              <a:rPr lang="en-US" sz="2800" b="1" dirty="0"/>
              <a:t>one another</a:t>
            </a:r>
            <a:r>
              <a:rPr lang="en-US" sz="2800" dirty="0"/>
              <a:t>, and pray for </a:t>
            </a:r>
            <a:r>
              <a:rPr lang="en-US" sz="2800" b="1" dirty="0"/>
              <a:t>one another</a:t>
            </a:r>
            <a:r>
              <a:rPr lang="en-US" sz="2800" dirty="0"/>
              <a:t>, that you may be healed. The effective, fervent prayer of </a:t>
            </a:r>
            <a:r>
              <a:rPr lang="en-US" sz="2800" b="1" dirty="0"/>
              <a:t>a righteous man </a:t>
            </a:r>
            <a:r>
              <a:rPr lang="en-US" sz="2800" dirty="0"/>
              <a:t>avails much. </a:t>
            </a:r>
            <a:r>
              <a:rPr lang="en-US" sz="2800" baseline="30000" dirty="0"/>
              <a:t>17</a:t>
            </a:r>
            <a:r>
              <a:rPr lang="en-US" sz="2800" dirty="0"/>
              <a:t> Elijah was a man with a nature like ours, and he prayed earnestly that it would not rain; and it did not rain on the land for three years and six months. </a:t>
            </a:r>
            <a:r>
              <a:rPr lang="en-US" sz="2800" baseline="30000" dirty="0"/>
              <a:t>18</a:t>
            </a:r>
            <a:r>
              <a:rPr lang="en-US" sz="2800" dirty="0"/>
              <a:t> And he prayed again, and the heaven gave rain, and the earth produced its fruit.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95427" y="754812"/>
            <a:ext cx="181154" cy="6642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728" y="1173189"/>
            <a:ext cx="181154" cy="6642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728" y="2475780"/>
            <a:ext cx="181154" cy="6642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821949" y="2001333"/>
            <a:ext cx="181154" cy="6642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974785" y="1004978"/>
            <a:ext cx="2889849" cy="414068"/>
          </a:xfrm>
          <a:prstGeom prst="roundRect">
            <a:avLst/>
          </a:prstGeom>
          <a:solidFill>
            <a:srgbClr val="FFFF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267865" y="1423355"/>
            <a:ext cx="2889849" cy="414068"/>
          </a:xfrm>
          <a:prstGeom prst="roundRect">
            <a:avLst/>
          </a:prstGeom>
          <a:solidFill>
            <a:srgbClr val="FFFF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092241" y="1884878"/>
            <a:ext cx="989163" cy="414068"/>
          </a:xfrm>
          <a:prstGeom prst="roundRect">
            <a:avLst/>
          </a:prstGeom>
          <a:solidFill>
            <a:srgbClr val="FFFF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038491" y="3581608"/>
            <a:ext cx="1981199" cy="414068"/>
          </a:xfrm>
          <a:prstGeom prst="roundRect">
            <a:avLst/>
          </a:prstGeom>
          <a:solidFill>
            <a:srgbClr val="FFFF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377353" y="3995676"/>
            <a:ext cx="1981199" cy="414068"/>
          </a:xfrm>
          <a:prstGeom prst="roundRect">
            <a:avLst/>
          </a:prstGeom>
          <a:solidFill>
            <a:srgbClr val="FFFF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2751826" y="4452882"/>
            <a:ext cx="2516039" cy="414068"/>
          </a:xfrm>
          <a:prstGeom prst="roundRect">
            <a:avLst/>
          </a:prstGeom>
          <a:solidFill>
            <a:srgbClr val="FFFF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6798724" y="1867629"/>
            <a:ext cx="1284227" cy="414068"/>
          </a:xfrm>
          <a:prstGeom prst="roundRect">
            <a:avLst/>
          </a:prstGeom>
          <a:solidFill>
            <a:srgbClr val="FFFF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3586" y="4425586"/>
            <a:ext cx="698740" cy="0"/>
          </a:xfrm>
          <a:prstGeom prst="line">
            <a:avLst/>
          </a:prstGeom>
          <a:ln w="254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133813" y="3923726"/>
            <a:ext cx="1211091" cy="0"/>
          </a:xfrm>
          <a:prstGeom prst="line">
            <a:avLst/>
          </a:prstGeom>
          <a:ln w="254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324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816" y="539394"/>
            <a:ext cx="892834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James 5:19-20 </a:t>
            </a:r>
            <a:r>
              <a:rPr lang="en-US" b="1" dirty="0"/>
              <a:t>(NKJV) </a:t>
            </a:r>
            <a:endParaRPr lang="en-US" sz="900" b="1" dirty="0"/>
          </a:p>
          <a:p>
            <a:endParaRPr lang="en-US" sz="900" baseline="30000" dirty="0"/>
          </a:p>
          <a:p>
            <a:pPr algn="ctr"/>
            <a:endParaRPr lang="en-US" sz="1200" baseline="30000" dirty="0"/>
          </a:p>
          <a:p>
            <a:pPr algn="ctr"/>
            <a:r>
              <a:rPr lang="en-US" sz="2800" baseline="30000" dirty="0"/>
              <a:t>19 </a:t>
            </a:r>
            <a:r>
              <a:rPr lang="en-US" sz="2800" dirty="0"/>
              <a:t> Brethren, if anyone among you </a:t>
            </a:r>
            <a:r>
              <a:rPr lang="en-US" sz="2800" u="sng" dirty="0"/>
              <a:t>wanders from the truth</a:t>
            </a:r>
            <a:r>
              <a:rPr lang="en-US" sz="2800" dirty="0"/>
              <a:t>, and </a:t>
            </a:r>
            <a:r>
              <a:rPr lang="en-US" sz="2800" u="sng" dirty="0"/>
              <a:t>someone turns him back</a:t>
            </a:r>
            <a:r>
              <a:rPr lang="en-US" sz="2800" dirty="0"/>
              <a:t>, </a:t>
            </a:r>
            <a:r>
              <a:rPr lang="en-US" sz="2800" baseline="30000" dirty="0"/>
              <a:t>20 </a:t>
            </a:r>
            <a:r>
              <a:rPr lang="en-US" sz="2800" dirty="0"/>
              <a:t> let him know that </a:t>
            </a:r>
            <a:r>
              <a:rPr lang="en-US" sz="2800" u="sng" dirty="0"/>
              <a:t>he who turns a sinner from the error of his way</a:t>
            </a:r>
            <a:r>
              <a:rPr lang="en-US" sz="2800" dirty="0"/>
              <a:t> will save a soul from death and cover a multitude of sins.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95427" y="754812"/>
            <a:ext cx="181154" cy="6642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728" y="1173189"/>
            <a:ext cx="181154" cy="6642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728" y="2475780"/>
            <a:ext cx="181154" cy="6642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6" y="3402394"/>
            <a:ext cx="9152626" cy="345560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139351" y="1423355"/>
            <a:ext cx="3122762" cy="414068"/>
          </a:xfrm>
          <a:prstGeom prst="roundRect">
            <a:avLst/>
          </a:prstGeom>
          <a:solidFill>
            <a:srgbClr val="FFFF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5004" y="1811548"/>
            <a:ext cx="1233577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915065" y="2721384"/>
            <a:ext cx="923026" cy="414068"/>
          </a:xfrm>
          <a:prstGeom prst="roundRect">
            <a:avLst/>
          </a:prstGeom>
          <a:solidFill>
            <a:srgbClr val="FFFF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972355" y="2303007"/>
            <a:ext cx="2999118" cy="414068"/>
          </a:xfrm>
          <a:prstGeom prst="roundRect">
            <a:avLst/>
          </a:prstGeom>
          <a:solidFill>
            <a:srgbClr val="FFFF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941278" y="2268503"/>
            <a:ext cx="181154" cy="6642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03248" y="2738160"/>
            <a:ext cx="181154" cy="6642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485072" y="2738160"/>
            <a:ext cx="3735237" cy="397292"/>
          </a:xfrm>
          <a:prstGeom prst="roundRect">
            <a:avLst/>
          </a:prstGeom>
          <a:solidFill>
            <a:srgbClr val="FF99FF">
              <a:alpha val="1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36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457C4D-9B78-426A-AA59-EEDDCC4A73DE}"/>
              </a:ext>
            </a:extLst>
          </p:cNvPr>
          <p:cNvSpPr/>
          <p:nvPr/>
        </p:nvSpPr>
        <p:spPr>
          <a:xfrm>
            <a:off x="955014" y="452240"/>
            <a:ext cx="74199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rgbClr val="000099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WHAT JAMES AND PETER</a:t>
            </a:r>
          </a:p>
          <a:p>
            <a:pPr algn="ctr"/>
            <a:r>
              <a:rPr lang="en-US" sz="5400" b="1" dirty="0">
                <a:ln w="12700">
                  <a:solidFill>
                    <a:srgbClr val="000099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ARE NOT SAYING.</a:t>
            </a:r>
            <a:endParaRPr lang="en-US" sz="5400" b="1" cap="none" spc="0" dirty="0">
              <a:ln w="12700">
                <a:solidFill>
                  <a:srgbClr val="000099"/>
                </a:solidFill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4806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6782"/>
            <a:ext cx="9144000" cy="30912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295" y="128337"/>
            <a:ext cx="890336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Psalm 103:12 (NKJV)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baseline="30000" dirty="0"/>
              <a:t>12 </a:t>
            </a:r>
            <a:r>
              <a:rPr lang="en-US" sz="3600" dirty="0"/>
              <a:t> As far as the east is from the west, </a:t>
            </a:r>
            <a:r>
              <a:rPr lang="en-US" sz="3600" i="1" dirty="0"/>
              <a:t>So</a:t>
            </a:r>
            <a:r>
              <a:rPr lang="en-US" sz="3600" dirty="0"/>
              <a:t> far has He removed our transgressions from us. </a:t>
            </a:r>
            <a:br>
              <a:rPr lang="en-US" sz="3600" dirty="0"/>
            </a:br>
            <a:endParaRPr lang="en-US" sz="1600" dirty="0"/>
          </a:p>
          <a:p>
            <a:pPr algn="ctr"/>
            <a:r>
              <a:rPr lang="en-US" sz="3600" b="1" dirty="0"/>
              <a:t>Micah 7:19 (NKJV)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baseline="30000" dirty="0"/>
              <a:t>19 </a:t>
            </a:r>
            <a:r>
              <a:rPr lang="en-US" sz="3600" dirty="0"/>
              <a:t> He will again have compassion on us, And will subdue our iniquities. You will cast all our sins Into the depths of the sea. </a:t>
            </a:r>
          </a:p>
        </p:txBody>
      </p:sp>
    </p:spTree>
    <p:extLst>
      <p:ext uri="{BB962C8B-B14F-4D97-AF65-F5344CB8AC3E}">
        <p14:creationId xmlns:p14="http://schemas.microsoft.com/office/powerpoint/2010/main" val="2184531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6782"/>
            <a:ext cx="9144000" cy="30912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39" y="0"/>
            <a:ext cx="4286848" cy="44773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79032" y="721893"/>
            <a:ext cx="3513222" cy="33688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33392"/>
              </a:avLst>
            </a:prstTxWarp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Believers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15914" y="2339035"/>
            <a:ext cx="2855494" cy="131545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Badge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53437" y="1890395"/>
            <a:ext cx="2165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LOVE</a:t>
            </a:r>
            <a:endParaRPr lang="en-US" sz="400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797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fervent lo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17" y="178469"/>
            <a:ext cx="8507162" cy="638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9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proverbs 10: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497053"/>
            <a:ext cx="1203158" cy="369332"/>
          </a:xfrm>
          <a:prstGeom prst="rect">
            <a:avLst/>
          </a:prstGeom>
          <a:solidFill>
            <a:srgbClr val="100800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100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1 Peter 2: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74" y="134186"/>
            <a:ext cx="7523747" cy="651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1 Peter 2: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86" t="84230" r="2239" b="7646"/>
          <a:stretch/>
        </p:blipFill>
        <p:spPr bwMode="auto">
          <a:xfrm>
            <a:off x="5791200" y="6015789"/>
            <a:ext cx="2518611" cy="52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252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816" y="539394"/>
            <a:ext cx="892834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James 5:19-20 </a:t>
            </a:r>
            <a:r>
              <a:rPr lang="en-US" b="1" dirty="0"/>
              <a:t>(NKJV) </a:t>
            </a:r>
            <a:endParaRPr lang="en-US" sz="900" b="1" dirty="0"/>
          </a:p>
          <a:p>
            <a:endParaRPr lang="en-US" sz="900" baseline="30000" dirty="0"/>
          </a:p>
          <a:p>
            <a:pPr algn="ctr"/>
            <a:endParaRPr lang="en-US" sz="1200" baseline="30000" dirty="0"/>
          </a:p>
          <a:p>
            <a:pPr algn="ctr"/>
            <a:r>
              <a:rPr lang="en-US" sz="2800" baseline="30000" dirty="0"/>
              <a:t>19 </a:t>
            </a:r>
            <a:r>
              <a:rPr lang="en-US" sz="2800" dirty="0"/>
              <a:t> Brethren, if anyone among you </a:t>
            </a:r>
            <a:r>
              <a:rPr lang="en-US" sz="2800" u="sng" dirty="0"/>
              <a:t>wanders from the truth</a:t>
            </a:r>
            <a:r>
              <a:rPr lang="en-US" sz="2800" dirty="0"/>
              <a:t>, and </a:t>
            </a:r>
            <a:r>
              <a:rPr lang="en-US" sz="2800" u="sng" dirty="0"/>
              <a:t>someone turns him back</a:t>
            </a:r>
            <a:r>
              <a:rPr lang="en-US" sz="2800" dirty="0"/>
              <a:t>, </a:t>
            </a:r>
            <a:r>
              <a:rPr lang="en-US" sz="2800" baseline="30000" dirty="0"/>
              <a:t>20 </a:t>
            </a:r>
            <a:r>
              <a:rPr lang="en-US" sz="2800" dirty="0"/>
              <a:t> let him know that </a:t>
            </a:r>
            <a:r>
              <a:rPr lang="en-US" sz="2800" u="sng" dirty="0"/>
              <a:t>he who turns a sinner from the error of his way</a:t>
            </a:r>
            <a:r>
              <a:rPr lang="en-US" sz="2800" dirty="0"/>
              <a:t> will save a soul from death and cover a multitude of sins.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95427" y="754812"/>
            <a:ext cx="181154" cy="6642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728" y="1173189"/>
            <a:ext cx="181154" cy="6642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728" y="2475780"/>
            <a:ext cx="181154" cy="6642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6" y="3402394"/>
            <a:ext cx="9152626" cy="345560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139351" y="1423355"/>
            <a:ext cx="3122762" cy="414068"/>
          </a:xfrm>
          <a:prstGeom prst="roundRect">
            <a:avLst/>
          </a:prstGeom>
          <a:solidFill>
            <a:srgbClr val="FFFF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5004" y="1811548"/>
            <a:ext cx="1233577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915065" y="2721384"/>
            <a:ext cx="923026" cy="414068"/>
          </a:xfrm>
          <a:prstGeom prst="roundRect">
            <a:avLst/>
          </a:prstGeom>
          <a:solidFill>
            <a:srgbClr val="FFFF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972355" y="2303007"/>
            <a:ext cx="2999118" cy="414068"/>
          </a:xfrm>
          <a:prstGeom prst="roundRect">
            <a:avLst/>
          </a:prstGeom>
          <a:solidFill>
            <a:srgbClr val="FFFF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941278" y="2268503"/>
            <a:ext cx="181154" cy="6642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03248" y="2738160"/>
            <a:ext cx="181154" cy="6642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485072" y="2738160"/>
            <a:ext cx="3735237" cy="397292"/>
          </a:xfrm>
          <a:prstGeom prst="roundRect">
            <a:avLst/>
          </a:prstGeom>
          <a:solidFill>
            <a:srgbClr val="FF99FF">
              <a:alpha val="1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51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76" y="0"/>
            <a:ext cx="9100863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James </a:t>
            </a:r>
            <a:r>
              <a:rPr lang="en-US" sz="3600" b="1" dirty="0"/>
              <a:t>1:2 (KJV)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b="1" dirty="0" smtClean="0"/>
              <a:t>My </a:t>
            </a:r>
            <a:r>
              <a:rPr lang="en-US" sz="3600" b="1" dirty="0">
                <a:solidFill>
                  <a:srgbClr val="460000"/>
                </a:solidFill>
              </a:rPr>
              <a:t>brethren</a:t>
            </a:r>
            <a:r>
              <a:rPr lang="en-US" sz="3600" dirty="0"/>
              <a:t>, count it all joy when ye fall into divers temptations; </a:t>
            </a:r>
            <a:br>
              <a:rPr lang="en-US" sz="3600" dirty="0"/>
            </a:br>
            <a:endParaRPr lang="en-US" sz="1200" dirty="0" smtClean="0"/>
          </a:p>
          <a:p>
            <a:pPr algn="ctr"/>
            <a:r>
              <a:rPr lang="en-US" sz="1200" dirty="0"/>
              <a:t/>
            </a:r>
            <a:br>
              <a:rPr lang="en-US" sz="1200" dirty="0"/>
            </a:br>
            <a:r>
              <a:rPr lang="en-US" sz="3600" b="1" dirty="0"/>
              <a:t>1 Peter 1:22 (KJV)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Seeing </a:t>
            </a:r>
            <a:r>
              <a:rPr lang="en-US" sz="3600" dirty="0"/>
              <a:t>ye have purified your souls in obeying the truth through the Spirit unto </a:t>
            </a:r>
            <a:r>
              <a:rPr lang="en-US" sz="3600" b="1" dirty="0"/>
              <a:t>unfeigned love of the </a:t>
            </a:r>
            <a:r>
              <a:rPr lang="en-US" sz="3600" b="1" dirty="0">
                <a:solidFill>
                  <a:srgbClr val="460000"/>
                </a:solidFill>
              </a:rPr>
              <a:t>brethren</a:t>
            </a:r>
            <a:r>
              <a:rPr lang="en-US" sz="3600" dirty="0"/>
              <a:t>, </a:t>
            </a:r>
            <a:r>
              <a:rPr lang="en-US" sz="3600" i="1" dirty="0"/>
              <a:t>see that ye</a:t>
            </a:r>
            <a:r>
              <a:rPr lang="en-US" sz="3600" dirty="0"/>
              <a:t> </a:t>
            </a:r>
            <a:r>
              <a:rPr lang="en-US" sz="3600" b="1" dirty="0"/>
              <a:t>love one another</a:t>
            </a:r>
            <a:r>
              <a:rPr lang="en-US" sz="3600" dirty="0"/>
              <a:t> with a pure heart </a:t>
            </a:r>
            <a:r>
              <a:rPr lang="en-US" sz="3600" b="1" dirty="0"/>
              <a:t>fervently</a:t>
            </a:r>
            <a:r>
              <a:rPr lang="en-US" sz="3600" dirty="0"/>
              <a:t>: </a:t>
            </a:r>
            <a:br>
              <a:rPr lang="en-US" sz="3600" dirty="0"/>
            </a:br>
            <a:endParaRPr lang="en-US" sz="3600" b="1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728" y="1173189"/>
            <a:ext cx="181154" cy="6642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" t="18145" r="-48" b="1825"/>
          <a:stretch/>
        </p:blipFill>
        <p:spPr>
          <a:xfrm>
            <a:off x="18076" y="5842002"/>
            <a:ext cx="9152626" cy="10159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41278" y="2268503"/>
            <a:ext cx="181154" cy="6642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01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1 Cor. 10: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859" y="208547"/>
            <a:ext cx="6389604" cy="63896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44907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 result for Galatians 6: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4028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714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Matthew 18 princi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30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457C4D-9B78-426A-AA59-EEDDCC4A73DE}"/>
              </a:ext>
            </a:extLst>
          </p:cNvPr>
          <p:cNvSpPr/>
          <p:nvPr/>
        </p:nvSpPr>
        <p:spPr>
          <a:xfrm>
            <a:off x="589856" y="452240"/>
            <a:ext cx="81502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rgbClr val="000099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Don‘t Misunderstand What</a:t>
            </a:r>
          </a:p>
          <a:p>
            <a:pPr algn="ctr"/>
            <a:r>
              <a:rPr lang="en-US" sz="5400" b="1" dirty="0" smtClean="0">
                <a:ln w="12700">
                  <a:solidFill>
                    <a:srgbClr val="000099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James and Peter are Saying.</a:t>
            </a:r>
            <a:endParaRPr lang="en-US" sz="5400" b="1" cap="none" spc="0" dirty="0">
              <a:ln w="12700">
                <a:solidFill>
                  <a:srgbClr val="000099"/>
                </a:solidFill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6685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457C4D-9B78-426A-AA59-EEDDCC4A73DE}"/>
              </a:ext>
            </a:extLst>
          </p:cNvPr>
          <p:cNvSpPr/>
          <p:nvPr/>
        </p:nvSpPr>
        <p:spPr>
          <a:xfrm>
            <a:off x="-1" y="452240"/>
            <a:ext cx="91439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rgbClr val="000099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Don‘t Misunderstand What</a:t>
            </a:r>
          </a:p>
          <a:p>
            <a:pPr algn="ctr"/>
            <a:r>
              <a:rPr lang="en-US" sz="5400" b="1" dirty="0" smtClean="0">
                <a:ln w="12700">
                  <a:solidFill>
                    <a:srgbClr val="000099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James and Peter are Saying.</a:t>
            </a:r>
            <a:endParaRPr lang="en-US" sz="5400" b="1" cap="none" spc="0" dirty="0">
              <a:ln w="12700">
                <a:solidFill>
                  <a:srgbClr val="000099"/>
                </a:solidFill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368387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Sin is Sin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505" y="4443663"/>
            <a:ext cx="87108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James 4:17 (NKJV)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baseline="30000" dirty="0"/>
              <a:t>17 </a:t>
            </a:r>
            <a:r>
              <a:rPr lang="en-US" sz="4000" dirty="0"/>
              <a:t> Therefore, to him who knows to do good and does not do </a:t>
            </a:r>
            <a:r>
              <a:rPr lang="en-US" sz="4000" i="1" dirty="0"/>
              <a:t>it,</a:t>
            </a:r>
            <a:r>
              <a:rPr lang="en-US" sz="4000" dirty="0"/>
              <a:t> to him it is sin. </a:t>
            </a: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44032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457C4D-9B78-426A-AA59-EEDDCC4A73DE}"/>
              </a:ext>
            </a:extLst>
          </p:cNvPr>
          <p:cNvSpPr/>
          <p:nvPr/>
        </p:nvSpPr>
        <p:spPr>
          <a:xfrm>
            <a:off x="-1" y="452240"/>
            <a:ext cx="91439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rgbClr val="000099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Don‘t Misunderstand What</a:t>
            </a:r>
          </a:p>
          <a:p>
            <a:pPr algn="ctr"/>
            <a:r>
              <a:rPr lang="en-US" sz="5400" b="1" dirty="0" smtClean="0">
                <a:ln w="12700">
                  <a:solidFill>
                    <a:srgbClr val="000099"/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James and Peter are Saying.</a:t>
            </a:r>
            <a:endParaRPr lang="en-US" sz="5400" b="1" cap="none" spc="0" dirty="0">
              <a:ln w="12700">
                <a:solidFill>
                  <a:srgbClr val="000099"/>
                </a:solidFill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8194" name="Picture 2" descr="Image result for venial and mor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392" y="3970421"/>
            <a:ext cx="9213391" cy="288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722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applying the tru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2984"/>
            <a:ext cx="9144000" cy="533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50691" y="200072"/>
            <a:ext cx="46426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eestyle Script" panose="030804020302050B0404" pitchFamily="66" charset="0"/>
              </a:rPr>
              <a:t>APPLICATION</a:t>
            </a:r>
            <a:endParaRPr lang="en-US" sz="80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1860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6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Image result for 1 Corinthians 5: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222" y="0"/>
            <a:ext cx="6858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10652" y="6521116"/>
            <a:ext cx="1106906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95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1 Thess. 5: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785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QUOT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" y="812799"/>
            <a:ext cx="9134324" cy="513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27124" y="1988457"/>
            <a:ext cx="4499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“Brothers” </a:t>
            </a:r>
            <a:r>
              <a:rPr lang="en-US" sz="3600" b="1" dirty="0">
                <a:solidFill>
                  <a:schemeClr val="bg1"/>
                </a:solidFill>
              </a:rPr>
              <a:t>who love other brothers do things for “one another”.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37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138" y="0"/>
            <a:ext cx="6811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1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Isaiah 59: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8980"/>
            <a:ext cx="9144000" cy="520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Isaiah 59: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81" r="67982"/>
          <a:stretch/>
        </p:blipFill>
        <p:spPr bwMode="auto">
          <a:xfrm>
            <a:off x="3108158" y="5291805"/>
            <a:ext cx="2927684" cy="110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Image result for Isaiah 59: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81" r="67982"/>
          <a:stretch/>
        </p:blipFill>
        <p:spPr bwMode="auto">
          <a:xfrm>
            <a:off x="6882063" y="5534599"/>
            <a:ext cx="2281207" cy="86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60032" y="179398"/>
            <a:ext cx="33409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Isaiah 59:2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840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Image result for Matthew 23:25-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1898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65" y="1"/>
            <a:ext cx="91575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67171" y="6191798"/>
            <a:ext cx="67960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UNHEALTHY RELATIONSHIPS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3109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128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91F368A1-DA9A-4E16-B6DC-F435EAC40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3379305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927AA5F8-092D-4D1D-B94C-B73A862F4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594" y="3429001"/>
            <a:ext cx="3429000" cy="3429000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AA8D54A-1481-44DD-B9F6-18A913B8A5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9" y="3379305"/>
            <a:ext cx="3478695" cy="347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6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973F94B6-CCFD-4009-8D72-5A53CEDA2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179" y="0"/>
            <a:ext cx="5057349" cy="5057349"/>
          </a:xfrm>
          <a:prstGeom prst="rect">
            <a:avLst/>
          </a:prstGeom>
        </p:spPr>
      </p:pic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973F94B6-CCFD-4009-8D72-5A53CEDA2C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73" r="63345" b="9137"/>
          <a:stretch/>
        </p:blipFill>
        <p:spPr>
          <a:xfrm>
            <a:off x="1967352" y="4596441"/>
            <a:ext cx="1850669" cy="4288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16555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Confronting someone and/or implementing tough consequences should never be done to scold, shame, condemn, or punish</a:t>
            </a:r>
            <a:r>
              <a:rPr lang="en-US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570508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44A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our goal is to restore relationshi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60" y="1540042"/>
            <a:ext cx="7656319" cy="531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525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As Christian’s our goal </a:t>
            </a:r>
            <a:endParaRPr lang="en-US" sz="4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is </a:t>
            </a:r>
            <a:r>
              <a:rPr lang="en-US" sz="4000" b="1" dirty="0">
                <a:solidFill>
                  <a:schemeClr val="bg1"/>
                </a:solidFill>
              </a:rPr>
              <a:t>to restore relationships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7136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4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freely you have received freely giv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7"/>
          <a:stretch/>
        </p:blipFill>
        <p:spPr bwMode="auto">
          <a:xfrm>
            <a:off x="1066800" y="-1"/>
            <a:ext cx="6876941" cy="688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989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76" y="0"/>
            <a:ext cx="9100863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James 1:1 </a:t>
            </a:r>
            <a:r>
              <a:rPr lang="en-US" b="1" dirty="0"/>
              <a:t>(</a:t>
            </a:r>
            <a:r>
              <a:rPr lang="en-US" b="1" dirty="0" smtClean="0"/>
              <a:t>NLT) </a:t>
            </a:r>
            <a:endParaRPr lang="en-US" sz="900" b="1" dirty="0"/>
          </a:p>
          <a:p>
            <a:pPr algn="ctr"/>
            <a:r>
              <a:rPr lang="en-US" sz="3600" dirty="0" smtClean="0"/>
              <a:t>This </a:t>
            </a:r>
            <a:r>
              <a:rPr lang="en-US" sz="3600" dirty="0"/>
              <a:t>letter is from James, a slave of God and of the Lord Jesus Christ. I am writing to the “twelve tribes”—</a:t>
            </a:r>
            <a:r>
              <a:rPr lang="en-US" sz="3600" b="1" dirty="0"/>
              <a:t>Jewish believers scattered abroad. Greetings</a:t>
            </a:r>
            <a:r>
              <a:rPr lang="en-US" sz="3600" dirty="0"/>
              <a:t>! </a:t>
            </a:r>
            <a:br>
              <a:rPr lang="en-US" sz="3600" dirty="0"/>
            </a:br>
            <a:endParaRPr lang="en-US" sz="1000" b="1" dirty="0"/>
          </a:p>
          <a:p>
            <a:pPr algn="ctr"/>
            <a:r>
              <a:rPr lang="en-US" sz="3600" b="1" dirty="0"/>
              <a:t>1 Peter 1:1 </a:t>
            </a:r>
            <a:r>
              <a:rPr lang="en-US" b="1" dirty="0" smtClean="0"/>
              <a:t>(NLT)</a:t>
            </a:r>
            <a:endParaRPr lang="en-US" b="1" dirty="0"/>
          </a:p>
          <a:p>
            <a:pPr algn="ctr"/>
            <a:endParaRPr lang="en-US" sz="800" b="1" dirty="0"/>
          </a:p>
          <a:p>
            <a:pPr algn="ctr"/>
            <a:r>
              <a:rPr lang="en-US" sz="3600" dirty="0" smtClean="0"/>
              <a:t>This </a:t>
            </a:r>
            <a:r>
              <a:rPr lang="en-US" sz="3600" dirty="0"/>
              <a:t>letter is from Peter, an apostle of Jesus Christ. I am writing to </a:t>
            </a:r>
            <a:r>
              <a:rPr lang="en-US" sz="3600" b="1" dirty="0"/>
              <a:t>God’s chosen people who are living as foreigners </a:t>
            </a:r>
            <a:r>
              <a:rPr lang="en-US" sz="3600" dirty="0"/>
              <a:t>in the provinces of Pontus, Galatia, Cappadocia, Asia, and Bithynia. </a:t>
            </a:r>
            <a:br>
              <a:rPr lang="en-US" sz="3600" dirty="0"/>
            </a:br>
            <a:endParaRPr lang="en-US" sz="3600" b="1" dirty="0"/>
          </a:p>
          <a:p>
            <a:pPr algn="ctr"/>
            <a:endParaRPr lang="en-US" sz="3600" b="1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728" y="1173189"/>
            <a:ext cx="181154" cy="6642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728" y="2475780"/>
            <a:ext cx="181154" cy="6642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" t="18145" r="-48" b="1825"/>
          <a:stretch/>
        </p:blipFill>
        <p:spPr>
          <a:xfrm>
            <a:off x="18076" y="5842002"/>
            <a:ext cx="9152626" cy="10159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41278" y="2268503"/>
            <a:ext cx="181154" cy="6642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849051" y="2268503"/>
            <a:ext cx="1772729" cy="0"/>
          </a:xfrm>
          <a:prstGeom prst="line">
            <a:avLst/>
          </a:prstGeom>
          <a:ln w="254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34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A7FE88-147B-49EE-8678-FDE4D38AF6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7" t="11880" r="10690" b="20127"/>
          <a:stretch/>
        </p:blipFill>
        <p:spPr>
          <a:xfrm>
            <a:off x="0" y="1"/>
            <a:ext cx="3717759" cy="3756158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DD4E08E7-62AA-4D99-A83D-C0F9BBEFB5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" t="2203" r="2517" b="6725"/>
          <a:stretch/>
        </p:blipFill>
        <p:spPr>
          <a:xfrm>
            <a:off x="5429029" y="109509"/>
            <a:ext cx="3545231" cy="364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88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A7FE88-147B-49EE-8678-FDE4D38AF6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7" t="11880" r="10690" b="20127"/>
          <a:stretch/>
        </p:blipFill>
        <p:spPr>
          <a:xfrm>
            <a:off x="0" y="1"/>
            <a:ext cx="3717759" cy="3756158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DD4E08E7-62AA-4D99-A83D-C0F9BBEFB5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" t="2203" r="2517" b="6725"/>
          <a:stretch/>
        </p:blipFill>
        <p:spPr>
          <a:xfrm>
            <a:off x="5429029" y="109509"/>
            <a:ext cx="3545231" cy="3646649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D8F13D6-599A-4248-82A4-6278DEE235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2" t="17872" r="7634" b="12097"/>
          <a:stretch/>
        </p:blipFill>
        <p:spPr>
          <a:xfrm>
            <a:off x="2743201" y="3718529"/>
            <a:ext cx="3469104" cy="297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44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wave&#10;&#10;Description automatically generated">
            <a:extLst>
              <a:ext uri="{FF2B5EF4-FFF2-40B4-BE49-F238E27FC236}">
                <a16:creationId xmlns:a16="http://schemas.microsoft.com/office/drawing/2014/main" id="{E47710E1-AF65-4E2D-ADCB-A53159C88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672166"/>
            <a:ext cx="8178799" cy="44369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975BF9A-65CA-46F3-94AF-03AB7F0CABFF}"/>
              </a:ext>
            </a:extLst>
          </p:cNvPr>
          <p:cNvSpPr/>
          <p:nvPr/>
        </p:nvSpPr>
        <p:spPr>
          <a:xfrm>
            <a:off x="2061683" y="630873"/>
            <a:ext cx="494398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6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reestyle Script" panose="030804020302050B0404" pitchFamily="66" charset="0"/>
                <a:cs typeface="Aparajita" panose="020B0502040204020203" pitchFamily="18" charset="0"/>
              </a:rPr>
              <a:t>For the love of Christ!</a:t>
            </a:r>
          </a:p>
        </p:txBody>
      </p:sp>
    </p:spTree>
    <p:extLst>
      <p:ext uri="{BB962C8B-B14F-4D97-AF65-F5344CB8AC3E}">
        <p14:creationId xmlns:p14="http://schemas.microsoft.com/office/powerpoint/2010/main" val="1264477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5A9A898-017F-4575-9826-CB17BC72D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9" y="-30336"/>
            <a:ext cx="8949159" cy="6721814"/>
          </a:xfrm>
          <a:prstGeom prst="rect">
            <a:avLst/>
          </a:prstGeom>
          <a:solidFill>
            <a:srgbClr val="FF99FF"/>
          </a:solidFill>
        </p:spPr>
      </p:pic>
      <p:sp>
        <p:nvSpPr>
          <p:cNvPr id="2" name="Rounded Rectangle 1"/>
          <p:cNvSpPr/>
          <p:nvPr/>
        </p:nvSpPr>
        <p:spPr>
          <a:xfrm>
            <a:off x="4960188" y="3260786"/>
            <a:ext cx="3329796" cy="517585"/>
          </a:xfrm>
          <a:prstGeom prst="roundRect">
            <a:avLst/>
          </a:prstGeom>
          <a:solidFill>
            <a:srgbClr val="FF99FF">
              <a:alpha val="23922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160589" y="3191774"/>
            <a:ext cx="181154" cy="6642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10554" y="3778371"/>
            <a:ext cx="3450566" cy="508957"/>
          </a:xfrm>
          <a:prstGeom prst="roundRect">
            <a:avLst/>
          </a:prstGeom>
          <a:solidFill>
            <a:srgbClr val="FF99FF">
              <a:alpha val="16863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6047" y="3700732"/>
            <a:ext cx="181154" cy="6642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9011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aseline="30000" dirty="0"/>
              <a:t>4:1 </a:t>
            </a:r>
            <a:r>
              <a:rPr lang="en-US" dirty="0"/>
              <a:t>Therefore, since Christ suffered for us in the flesh, </a:t>
            </a:r>
            <a:r>
              <a:rPr lang="en-US" b="1" dirty="0">
                <a:solidFill>
                  <a:srgbClr val="920000"/>
                </a:solidFill>
              </a:rPr>
              <a:t>arm yourselves also with the same mind</a:t>
            </a:r>
            <a:r>
              <a:rPr lang="en-US" dirty="0">
                <a:solidFill>
                  <a:srgbClr val="920000"/>
                </a:solidFill>
              </a:rPr>
              <a:t>,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440611" y="1699404"/>
            <a:ext cx="5693434" cy="41406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062376" y="2742791"/>
            <a:ext cx="5382883" cy="405442"/>
          </a:xfrm>
          <a:prstGeom prst="roundRect">
            <a:avLst/>
          </a:prstGeom>
          <a:solidFill>
            <a:srgbClr val="FFFF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315863" y="2583727"/>
            <a:ext cx="181154" cy="6642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366623" y="3295289"/>
            <a:ext cx="3900459" cy="447087"/>
          </a:xfrm>
          <a:prstGeom prst="roundRect">
            <a:avLst/>
          </a:prstGeom>
          <a:solidFill>
            <a:srgbClr val="FFFF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37220" y="3131384"/>
            <a:ext cx="181154" cy="6642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933645" y="4948167"/>
            <a:ext cx="4899804" cy="414068"/>
          </a:xfrm>
          <a:prstGeom prst="roundRect">
            <a:avLst/>
          </a:prstGeom>
          <a:solidFill>
            <a:srgbClr val="FFFF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6021238" y="4796287"/>
            <a:ext cx="2078966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57201" y="5350733"/>
            <a:ext cx="3243531" cy="11502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310554" y="5478577"/>
            <a:ext cx="3329793" cy="414068"/>
          </a:xfrm>
          <a:prstGeom prst="roundRect">
            <a:avLst/>
          </a:prstGeom>
          <a:solidFill>
            <a:srgbClr val="FFFF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8734246" y="4784264"/>
            <a:ext cx="181154" cy="6642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92774" y="5338566"/>
            <a:ext cx="181154" cy="6642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5175849" y="3709358"/>
            <a:ext cx="698740" cy="0"/>
          </a:xfrm>
          <a:prstGeom prst="line">
            <a:avLst/>
          </a:prstGeom>
          <a:ln w="254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57201" y="3689230"/>
            <a:ext cx="759124" cy="11502"/>
          </a:xfrm>
          <a:prstGeom prst="line">
            <a:avLst/>
          </a:prstGeom>
          <a:ln w="254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941387" y="3162746"/>
            <a:ext cx="1335657" cy="0"/>
          </a:xfrm>
          <a:prstGeom prst="line">
            <a:avLst/>
          </a:prstGeom>
          <a:ln w="254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401465" y="1677152"/>
            <a:ext cx="1095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99"/>
                </a:solidFill>
              </a:rPr>
              <a:t> James 5:8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875917" y="3742377"/>
            <a:ext cx="1160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99"/>
                </a:solidFill>
              </a:rPr>
              <a:t> James 5:20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2001328" y="3700732"/>
            <a:ext cx="2147978" cy="8626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6383547" y="5329940"/>
            <a:ext cx="2147978" cy="8626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610818" y="4287328"/>
            <a:ext cx="1772729" cy="0"/>
          </a:xfrm>
          <a:prstGeom prst="line">
            <a:avLst/>
          </a:prstGeom>
          <a:ln w="254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963788" y="5345412"/>
            <a:ext cx="1406498" cy="5321"/>
          </a:xfrm>
          <a:prstGeom prst="line">
            <a:avLst/>
          </a:prstGeom>
          <a:ln w="254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096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011" y="0"/>
            <a:ext cx="8945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WHAT DOES “FERVENT LOVE” LOOK LIKE?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4143" y="584775"/>
            <a:ext cx="4166558" cy="60016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JAMES 5:7-20</a:t>
            </a:r>
          </a:p>
          <a:p>
            <a:endParaRPr lang="en-US" sz="3200" dirty="0"/>
          </a:p>
          <a:p>
            <a:r>
              <a:rPr lang="en-US" sz="3200" dirty="0"/>
              <a:t>1. Will not grumble against one another.						</a:t>
            </a:r>
          </a:p>
          <a:p>
            <a:r>
              <a:rPr lang="en-US" sz="3200" dirty="0"/>
              <a:t>2. Prays for and sings with others.</a:t>
            </a:r>
          </a:p>
          <a:p>
            <a:endParaRPr lang="en-US" sz="3200" dirty="0"/>
          </a:p>
          <a:p>
            <a:r>
              <a:rPr lang="en-US" sz="3200" dirty="0"/>
              <a:t>3. Seeks to restore a wandering brother and </a:t>
            </a:r>
            <a:r>
              <a:rPr lang="en-US" sz="3200" dirty="0" smtClean="0"/>
              <a:t>cover </a:t>
            </a:r>
            <a:r>
              <a:rPr lang="en-US" sz="3200" dirty="0"/>
              <a:t>a multitude of sins.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0037" y="584775"/>
            <a:ext cx="4166558" cy="60016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PETER 4:7-11</a:t>
            </a:r>
          </a:p>
          <a:p>
            <a:pPr algn="ctr"/>
            <a:endParaRPr lang="en-US" sz="3200" dirty="0"/>
          </a:p>
          <a:p>
            <a:r>
              <a:rPr lang="en-US" sz="3200" dirty="0"/>
              <a:t>1 Will cover a multitude of sins.</a:t>
            </a:r>
          </a:p>
          <a:p>
            <a:pPr marL="514350" indent="-514350">
              <a:buAutoNum type="arabicPeriod"/>
            </a:pPr>
            <a:endParaRPr lang="en-US" sz="3200" dirty="0"/>
          </a:p>
          <a:p>
            <a:r>
              <a:rPr lang="en-US" sz="3200" dirty="0"/>
              <a:t>2. Will be hospitable to others.</a:t>
            </a:r>
          </a:p>
          <a:p>
            <a:endParaRPr lang="en-US" sz="3200" dirty="0"/>
          </a:p>
          <a:p>
            <a:r>
              <a:rPr lang="en-US" sz="3200" dirty="0"/>
              <a:t>3. Will minister to one another.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76126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2623</TotalTime>
  <Words>270</Words>
  <Application>Microsoft Office PowerPoint</Application>
  <PresentationFormat>On-screen Show (4:3)</PresentationFormat>
  <Paragraphs>64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Aparajita</vt:lpstr>
      <vt:lpstr>Arial</vt:lpstr>
      <vt:lpstr>Arial Rounded MT Bold</vt:lpstr>
      <vt:lpstr>Calibri</vt:lpstr>
      <vt:lpstr>Calibri Light</vt:lpstr>
      <vt:lpstr>Freestyle Script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 Kellcy</dc:creator>
  <cp:lastModifiedBy>Walt Kellcy</cp:lastModifiedBy>
  <cp:revision>52</cp:revision>
  <cp:lastPrinted>2018-11-25T16:47:47Z</cp:lastPrinted>
  <dcterms:created xsi:type="dcterms:W3CDTF">2018-11-22T14:43:32Z</dcterms:created>
  <dcterms:modified xsi:type="dcterms:W3CDTF">2018-11-25T17:16:09Z</dcterms:modified>
</cp:coreProperties>
</file>