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51"/>
  </p:handoutMasterIdLst>
  <p:sldIdLst>
    <p:sldId id="256" r:id="rId2"/>
    <p:sldId id="258" r:id="rId3"/>
    <p:sldId id="259" r:id="rId4"/>
    <p:sldId id="260" r:id="rId5"/>
    <p:sldId id="261" r:id="rId6"/>
    <p:sldId id="262" r:id="rId7"/>
    <p:sldId id="263" r:id="rId8"/>
    <p:sldId id="264" r:id="rId9"/>
    <p:sldId id="306" r:id="rId10"/>
    <p:sldId id="266" r:id="rId11"/>
    <p:sldId id="265" r:id="rId12"/>
    <p:sldId id="307" r:id="rId13"/>
    <p:sldId id="268" r:id="rId14"/>
    <p:sldId id="269" r:id="rId15"/>
    <p:sldId id="270" r:id="rId16"/>
    <p:sldId id="271" r:id="rId17"/>
    <p:sldId id="273" r:id="rId18"/>
    <p:sldId id="274" r:id="rId19"/>
    <p:sldId id="275" r:id="rId20"/>
    <p:sldId id="277" r:id="rId21"/>
    <p:sldId id="279" r:id="rId22"/>
    <p:sldId id="280" r:id="rId23"/>
    <p:sldId id="283" r:id="rId24"/>
    <p:sldId id="281" r:id="rId25"/>
    <p:sldId id="282" r:id="rId26"/>
    <p:sldId id="272" r:id="rId27"/>
    <p:sldId id="284" r:id="rId28"/>
    <p:sldId id="285" r:id="rId29"/>
    <p:sldId id="286" r:id="rId30"/>
    <p:sldId id="287" r:id="rId31"/>
    <p:sldId id="288" r:id="rId32"/>
    <p:sldId id="289" r:id="rId33"/>
    <p:sldId id="290" r:id="rId34"/>
    <p:sldId id="291" r:id="rId35"/>
    <p:sldId id="292" r:id="rId36"/>
    <p:sldId id="293" r:id="rId37"/>
    <p:sldId id="294" r:id="rId38"/>
    <p:sldId id="295" r:id="rId39"/>
    <p:sldId id="297" r:id="rId40"/>
    <p:sldId id="298" r:id="rId41"/>
    <p:sldId id="299" r:id="rId42"/>
    <p:sldId id="300" r:id="rId43"/>
    <p:sldId id="301" r:id="rId44"/>
    <p:sldId id="309" r:id="rId45"/>
    <p:sldId id="310" r:id="rId46"/>
    <p:sldId id="302" r:id="rId47"/>
    <p:sldId id="304" r:id="rId48"/>
    <p:sldId id="311" r:id="rId49"/>
    <p:sldId id="305" r:id="rId50"/>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3"/>
    <a:srgbClr val="FFFFCC"/>
    <a:srgbClr val="FFFFFF"/>
    <a:srgbClr val="2E1700"/>
    <a:srgbClr val="000000"/>
    <a:srgbClr val="333300"/>
    <a:srgbClr val="232200"/>
    <a:srgbClr val="03AD78"/>
    <a:srgbClr val="2B4D89"/>
    <a:srgbClr val="FF53D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26" autoAdjust="0"/>
    <p:restoredTop sz="94643" autoAdjust="0"/>
  </p:normalViewPr>
  <p:slideViewPr>
    <p:cSldViewPr snapToGrid="0">
      <p:cViewPr>
        <p:scale>
          <a:sx n="70" d="100"/>
          <a:sy n="70" d="100"/>
        </p:scale>
        <p:origin x="1956" y="8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A08F7B50-FB6B-47F9-AC2D-08B59034FA02}" type="datetimeFigureOut">
              <a:rPr lang="en-US" smtClean="0"/>
              <a:t>10/28/2018</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CED7A263-3338-4BC8-86CC-3829A3CD0CAD}" type="slidenum">
              <a:rPr lang="en-US" smtClean="0"/>
              <a:t>‹#›</a:t>
            </a:fld>
            <a:endParaRPr lang="en-US"/>
          </a:p>
        </p:txBody>
      </p:sp>
    </p:spTree>
    <p:extLst>
      <p:ext uri="{BB962C8B-B14F-4D97-AF65-F5344CB8AC3E}">
        <p14:creationId xmlns:p14="http://schemas.microsoft.com/office/powerpoint/2010/main" val="2235427373"/>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B413D7E-E566-417F-A01B-4B0A59224ED4}" type="datetimeFigureOut">
              <a:rPr lang="en-US" smtClean="0"/>
              <a:t>10/28/2018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A9CBB5-F077-4757-A8AD-D6F0C90D0975}" type="slidenum">
              <a:rPr lang="en-US" smtClean="0"/>
              <a:t>‹#›</a:t>
            </a:fld>
            <a:endParaRPr lang="en-US"/>
          </a:p>
        </p:txBody>
      </p:sp>
    </p:spTree>
    <p:extLst>
      <p:ext uri="{BB962C8B-B14F-4D97-AF65-F5344CB8AC3E}">
        <p14:creationId xmlns:p14="http://schemas.microsoft.com/office/powerpoint/2010/main" val="8957981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413D7E-E566-417F-A01B-4B0A59224ED4}" type="datetimeFigureOut">
              <a:rPr lang="en-US" smtClean="0"/>
              <a:t>10/28/2018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A9CBB5-F077-4757-A8AD-D6F0C90D0975}" type="slidenum">
              <a:rPr lang="en-US" smtClean="0"/>
              <a:t>‹#›</a:t>
            </a:fld>
            <a:endParaRPr lang="en-US"/>
          </a:p>
        </p:txBody>
      </p:sp>
    </p:spTree>
    <p:extLst>
      <p:ext uri="{BB962C8B-B14F-4D97-AF65-F5344CB8AC3E}">
        <p14:creationId xmlns:p14="http://schemas.microsoft.com/office/powerpoint/2010/main" val="9716998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413D7E-E566-417F-A01B-4B0A59224ED4}" type="datetimeFigureOut">
              <a:rPr lang="en-US" smtClean="0"/>
              <a:t>10/28/2018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A9CBB5-F077-4757-A8AD-D6F0C90D0975}" type="slidenum">
              <a:rPr lang="en-US" smtClean="0"/>
              <a:t>‹#›</a:t>
            </a:fld>
            <a:endParaRPr lang="en-US"/>
          </a:p>
        </p:txBody>
      </p:sp>
    </p:spTree>
    <p:extLst>
      <p:ext uri="{BB962C8B-B14F-4D97-AF65-F5344CB8AC3E}">
        <p14:creationId xmlns:p14="http://schemas.microsoft.com/office/powerpoint/2010/main" val="21718065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413D7E-E566-417F-A01B-4B0A59224ED4}" type="datetimeFigureOut">
              <a:rPr lang="en-US" smtClean="0"/>
              <a:t>10/28/2018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A9CBB5-F077-4757-A8AD-D6F0C90D0975}" type="slidenum">
              <a:rPr lang="en-US" smtClean="0"/>
              <a:t>‹#›</a:t>
            </a:fld>
            <a:endParaRPr lang="en-US"/>
          </a:p>
        </p:txBody>
      </p:sp>
    </p:spTree>
    <p:extLst>
      <p:ext uri="{BB962C8B-B14F-4D97-AF65-F5344CB8AC3E}">
        <p14:creationId xmlns:p14="http://schemas.microsoft.com/office/powerpoint/2010/main" val="355377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B413D7E-E566-417F-A01B-4B0A59224ED4}" type="datetimeFigureOut">
              <a:rPr lang="en-US" smtClean="0"/>
              <a:t>10/28/2018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A9CBB5-F077-4757-A8AD-D6F0C90D0975}" type="slidenum">
              <a:rPr lang="en-US" smtClean="0"/>
              <a:t>‹#›</a:t>
            </a:fld>
            <a:endParaRPr lang="en-US"/>
          </a:p>
        </p:txBody>
      </p:sp>
    </p:spTree>
    <p:extLst>
      <p:ext uri="{BB962C8B-B14F-4D97-AF65-F5344CB8AC3E}">
        <p14:creationId xmlns:p14="http://schemas.microsoft.com/office/powerpoint/2010/main" val="4385659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B413D7E-E566-417F-A01B-4B0A59224ED4}" type="datetimeFigureOut">
              <a:rPr lang="en-US" smtClean="0"/>
              <a:t>10/28/2018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A9CBB5-F077-4757-A8AD-D6F0C90D0975}" type="slidenum">
              <a:rPr lang="en-US" smtClean="0"/>
              <a:t>‹#›</a:t>
            </a:fld>
            <a:endParaRPr lang="en-US"/>
          </a:p>
        </p:txBody>
      </p:sp>
    </p:spTree>
    <p:extLst>
      <p:ext uri="{BB962C8B-B14F-4D97-AF65-F5344CB8AC3E}">
        <p14:creationId xmlns:p14="http://schemas.microsoft.com/office/powerpoint/2010/main" val="5489542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B413D7E-E566-417F-A01B-4B0A59224ED4}" type="datetimeFigureOut">
              <a:rPr lang="en-US" smtClean="0"/>
              <a:t>10/28/2018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A9CBB5-F077-4757-A8AD-D6F0C90D0975}" type="slidenum">
              <a:rPr lang="en-US" smtClean="0"/>
              <a:t>‹#›</a:t>
            </a:fld>
            <a:endParaRPr lang="en-US"/>
          </a:p>
        </p:txBody>
      </p:sp>
    </p:spTree>
    <p:extLst>
      <p:ext uri="{BB962C8B-B14F-4D97-AF65-F5344CB8AC3E}">
        <p14:creationId xmlns:p14="http://schemas.microsoft.com/office/powerpoint/2010/main" val="33412066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B413D7E-E566-417F-A01B-4B0A59224ED4}" type="datetimeFigureOut">
              <a:rPr lang="en-US" smtClean="0"/>
              <a:t>10/28/2018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A9CBB5-F077-4757-A8AD-D6F0C90D0975}" type="slidenum">
              <a:rPr lang="en-US" smtClean="0"/>
              <a:t>‹#›</a:t>
            </a:fld>
            <a:endParaRPr lang="en-US"/>
          </a:p>
        </p:txBody>
      </p:sp>
    </p:spTree>
    <p:extLst>
      <p:ext uri="{BB962C8B-B14F-4D97-AF65-F5344CB8AC3E}">
        <p14:creationId xmlns:p14="http://schemas.microsoft.com/office/powerpoint/2010/main" val="5534783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413D7E-E566-417F-A01B-4B0A59224ED4}" type="datetimeFigureOut">
              <a:rPr lang="en-US" smtClean="0"/>
              <a:t>10/28/2018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A9CBB5-F077-4757-A8AD-D6F0C90D0975}" type="slidenum">
              <a:rPr lang="en-US" smtClean="0"/>
              <a:t>‹#›</a:t>
            </a:fld>
            <a:endParaRPr lang="en-US"/>
          </a:p>
        </p:txBody>
      </p:sp>
    </p:spTree>
    <p:extLst>
      <p:ext uri="{BB962C8B-B14F-4D97-AF65-F5344CB8AC3E}">
        <p14:creationId xmlns:p14="http://schemas.microsoft.com/office/powerpoint/2010/main" val="10429651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B413D7E-E566-417F-A01B-4B0A59224ED4}" type="datetimeFigureOut">
              <a:rPr lang="en-US" smtClean="0"/>
              <a:t>10/28/2018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A9CBB5-F077-4757-A8AD-D6F0C90D0975}" type="slidenum">
              <a:rPr lang="en-US" smtClean="0"/>
              <a:t>‹#›</a:t>
            </a:fld>
            <a:endParaRPr lang="en-US"/>
          </a:p>
        </p:txBody>
      </p:sp>
    </p:spTree>
    <p:extLst>
      <p:ext uri="{BB962C8B-B14F-4D97-AF65-F5344CB8AC3E}">
        <p14:creationId xmlns:p14="http://schemas.microsoft.com/office/powerpoint/2010/main" val="9257482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B413D7E-E566-417F-A01B-4B0A59224ED4}" type="datetimeFigureOut">
              <a:rPr lang="en-US" smtClean="0"/>
              <a:t>10/28/2018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A9CBB5-F077-4757-A8AD-D6F0C90D0975}" type="slidenum">
              <a:rPr lang="en-US" smtClean="0"/>
              <a:t>‹#›</a:t>
            </a:fld>
            <a:endParaRPr lang="en-US"/>
          </a:p>
        </p:txBody>
      </p:sp>
    </p:spTree>
    <p:extLst>
      <p:ext uri="{BB962C8B-B14F-4D97-AF65-F5344CB8AC3E}">
        <p14:creationId xmlns:p14="http://schemas.microsoft.com/office/powerpoint/2010/main" val="5234262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413D7E-E566-417F-A01B-4B0A59224ED4}" type="datetimeFigureOut">
              <a:rPr lang="en-US" smtClean="0"/>
              <a:t>10/28/2018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A9CBB5-F077-4757-A8AD-D6F0C90D0975}" type="slidenum">
              <a:rPr lang="en-US" smtClean="0"/>
              <a:t>‹#›</a:t>
            </a:fld>
            <a:endParaRPr lang="en-US"/>
          </a:p>
        </p:txBody>
      </p:sp>
    </p:spTree>
    <p:extLst>
      <p:ext uri="{BB962C8B-B14F-4D97-AF65-F5344CB8AC3E}">
        <p14:creationId xmlns:p14="http://schemas.microsoft.com/office/powerpoint/2010/main" val="6159760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s://biblehub.com/niv/romans/12.htm" TargetMode="External"/><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hyperlink" Target="https://biblehub.com/nlt/romans/12.htm"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biblehub.com/nlt/romans/12.htm" TargetMode="External"/><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majestic vie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283771" y="-1"/>
            <a:ext cx="3736920" cy="707886"/>
          </a:xfrm>
          <a:prstGeom prst="rect">
            <a:avLst/>
          </a:prstGeom>
          <a:noFill/>
        </p:spPr>
        <p:txBody>
          <a:bodyPr wrap="none" lIns="91440" tIns="45720" rIns="91440" bIns="45720">
            <a:spAutoFit/>
          </a:bodyPr>
          <a:lstStyle/>
          <a:p>
            <a:pPr algn="ctr"/>
            <a:r>
              <a:rPr lang="en-US" sz="4000" b="1" cap="none" spc="0" dirty="0">
                <a:ln w="12700">
                  <a:solidFill>
                    <a:schemeClr val="accent5"/>
                  </a:solidFill>
                  <a:prstDash val="solid"/>
                </a:ln>
                <a:pattFill prst="ltDnDiag">
                  <a:fgClr>
                    <a:schemeClr val="accent5">
                      <a:lumMod val="60000"/>
                      <a:lumOff val="40000"/>
                    </a:schemeClr>
                  </a:fgClr>
                  <a:bgClr>
                    <a:schemeClr val="bg1"/>
                  </a:bgClr>
                </a:pattFill>
                <a:effectLst/>
                <a:latin typeface="Arial Narrow" panose="020B0606020202030204" pitchFamily="34" charset="0"/>
              </a:rPr>
              <a:t>Eternal Principles</a:t>
            </a:r>
          </a:p>
        </p:txBody>
      </p:sp>
    </p:spTree>
    <p:extLst>
      <p:ext uri="{BB962C8B-B14F-4D97-AF65-F5344CB8AC3E}">
        <p14:creationId xmlns:p14="http://schemas.microsoft.com/office/powerpoint/2010/main" val="42240412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majestic vie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657600" y="-1"/>
            <a:ext cx="5390147" cy="677108"/>
          </a:xfrm>
          <a:prstGeom prst="rect">
            <a:avLst/>
          </a:prstGeom>
          <a:noFill/>
        </p:spPr>
        <p:txBody>
          <a:bodyPr wrap="square" lIns="91440" tIns="45720" rIns="91440" bIns="45720">
            <a:spAutoFit/>
          </a:bodyPr>
          <a:lstStyle/>
          <a:p>
            <a:pPr algn="r"/>
            <a:r>
              <a:rPr lang="en-US" sz="3800" b="1" cap="none" spc="0" dirty="0">
                <a:ln w="12700">
                  <a:solidFill>
                    <a:schemeClr val="accent5"/>
                  </a:solidFill>
                  <a:prstDash val="solid"/>
                </a:ln>
                <a:pattFill prst="ltDnDiag">
                  <a:fgClr>
                    <a:schemeClr val="accent5">
                      <a:lumMod val="60000"/>
                      <a:lumOff val="40000"/>
                    </a:schemeClr>
                  </a:fgClr>
                  <a:bgClr>
                    <a:schemeClr val="bg1"/>
                  </a:bgClr>
                </a:pattFill>
                <a:effectLst/>
                <a:latin typeface="Arial Narrow" panose="020B0606020202030204" pitchFamily="34" charset="0"/>
              </a:rPr>
              <a:t>Eternal </a:t>
            </a:r>
            <a:r>
              <a:rPr lang="en-US" sz="3800" b="1" dirty="0" smtClean="0">
                <a:ln w="12700">
                  <a:solidFill>
                    <a:schemeClr val="accent5"/>
                  </a:solidFill>
                  <a:prstDash val="solid"/>
                </a:ln>
                <a:pattFill prst="ltDnDiag">
                  <a:fgClr>
                    <a:schemeClr val="accent5">
                      <a:lumMod val="60000"/>
                      <a:lumOff val="40000"/>
                    </a:schemeClr>
                  </a:fgClr>
                  <a:bgClr>
                    <a:schemeClr val="bg1"/>
                  </a:bgClr>
                </a:pattFill>
                <a:latin typeface="Arial Narrow" panose="020B0606020202030204" pitchFamily="34" charset="0"/>
              </a:rPr>
              <a:t>principles</a:t>
            </a:r>
            <a:r>
              <a:rPr lang="en-US" sz="3800" b="1" cap="none" spc="0" dirty="0" smtClean="0">
                <a:ln w="12700">
                  <a:solidFill>
                    <a:schemeClr val="accent5"/>
                  </a:solidFill>
                  <a:prstDash val="solid"/>
                </a:ln>
                <a:pattFill prst="ltDnDiag">
                  <a:fgClr>
                    <a:schemeClr val="accent5">
                      <a:lumMod val="60000"/>
                      <a:lumOff val="40000"/>
                    </a:schemeClr>
                  </a:fgClr>
                  <a:bgClr>
                    <a:schemeClr val="bg1"/>
                  </a:bgClr>
                </a:pattFill>
                <a:effectLst/>
                <a:latin typeface="Arial Narrow" panose="020B0606020202030204" pitchFamily="34" charset="0"/>
              </a:rPr>
              <a:t> </a:t>
            </a:r>
            <a:r>
              <a:rPr lang="en-US" sz="3800" b="1" dirty="0">
                <a:ln w="12700">
                  <a:solidFill>
                    <a:schemeClr val="accent5"/>
                  </a:solidFill>
                  <a:prstDash val="solid"/>
                </a:ln>
                <a:pattFill prst="ltDnDiag">
                  <a:fgClr>
                    <a:schemeClr val="accent5">
                      <a:lumMod val="60000"/>
                      <a:lumOff val="40000"/>
                    </a:schemeClr>
                  </a:fgClr>
                  <a:bgClr>
                    <a:schemeClr val="bg1"/>
                  </a:bgClr>
                </a:pattFill>
                <a:latin typeface="Arial Narrow" panose="020B0606020202030204" pitchFamily="34" charset="0"/>
              </a:rPr>
              <a:t>to live </a:t>
            </a:r>
            <a:r>
              <a:rPr lang="en-US" sz="3800" b="1" dirty="0" smtClean="0">
                <a:ln w="12700">
                  <a:solidFill>
                    <a:schemeClr val="accent5"/>
                  </a:solidFill>
                  <a:prstDash val="solid"/>
                </a:ln>
                <a:pattFill prst="ltDnDiag">
                  <a:fgClr>
                    <a:schemeClr val="accent5">
                      <a:lumMod val="60000"/>
                      <a:lumOff val="40000"/>
                    </a:schemeClr>
                  </a:fgClr>
                  <a:bgClr>
                    <a:schemeClr val="bg1"/>
                  </a:bgClr>
                </a:pattFill>
                <a:latin typeface="Arial Narrow" panose="020B0606020202030204" pitchFamily="34" charset="0"/>
              </a:rPr>
              <a:t>by</a:t>
            </a:r>
            <a:endParaRPr lang="en-US" sz="3800" b="1" cap="none" spc="0" dirty="0">
              <a:ln w="12700">
                <a:solidFill>
                  <a:schemeClr val="accent5"/>
                </a:solidFill>
                <a:prstDash val="solid"/>
              </a:ln>
              <a:pattFill prst="ltDnDiag">
                <a:fgClr>
                  <a:schemeClr val="accent5">
                    <a:lumMod val="60000"/>
                    <a:lumOff val="40000"/>
                  </a:schemeClr>
                </a:fgClr>
                <a:bgClr>
                  <a:schemeClr val="bg1"/>
                </a:bgClr>
              </a:pattFill>
              <a:effectLst/>
              <a:latin typeface="Arial Narrow" panose="020B0606020202030204" pitchFamily="34" charset="0"/>
            </a:endParaRPr>
          </a:p>
        </p:txBody>
      </p:sp>
    </p:spTree>
    <p:extLst>
      <p:ext uri="{BB962C8B-B14F-4D97-AF65-F5344CB8AC3E}">
        <p14:creationId xmlns:p14="http://schemas.microsoft.com/office/powerpoint/2010/main" val="34934859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Image result for amazing sunse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126259" y="1250830"/>
            <a:ext cx="4003660" cy="2862322"/>
          </a:xfrm>
          <a:prstGeom prst="rect">
            <a:avLst/>
          </a:prstGeom>
          <a:noFill/>
        </p:spPr>
        <p:txBody>
          <a:bodyPr wrap="none" lIns="91440" tIns="45720" rIns="91440" bIns="45720">
            <a:spAutoFit/>
          </a:bodyPr>
          <a:lstStyle/>
          <a:p>
            <a:pPr algn="ctr"/>
            <a:r>
              <a:rPr lang="en-US" sz="6000" b="1" cap="none" spc="50" dirty="0">
                <a:ln w="0"/>
                <a:solidFill>
                  <a:schemeClr val="bg2"/>
                </a:solidFill>
                <a:effectLst>
                  <a:glow rad="139700">
                    <a:schemeClr val="accent2">
                      <a:satMod val="175000"/>
                      <a:alpha val="40000"/>
                    </a:schemeClr>
                  </a:glow>
                  <a:innerShdw blurRad="63500" dist="50800" dir="13500000">
                    <a:srgbClr val="000000">
                      <a:alpha val="50000"/>
                    </a:srgbClr>
                  </a:innerShdw>
                </a:effectLst>
              </a:rPr>
              <a:t>Good </a:t>
            </a:r>
          </a:p>
          <a:p>
            <a:r>
              <a:rPr lang="en-US" sz="6000" b="1" cap="none" spc="50" dirty="0">
                <a:ln w="0"/>
                <a:solidFill>
                  <a:schemeClr val="bg2"/>
                </a:solidFill>
                <a:effectLst>
                  <a:glow rad="139700">
                    <a:schemeClr val="accent2">
                      <a:satMod val="175000"/>
                      <a:alpha val="40000"/>
                    </a:schemeClr>
                  </a:glow>
                  <a:innerShdw blurRad="63500" dist="50800" dir="13500000">
                    <a:srgbClr val="000000">
                      <a:alpha val="50000"/>
                    </a:srgbClr>
                  </a:innerShdw>
                </a:effectLst>
              </a:rPr>
              <a:t>Overcomes </a:t>
            </a:r>
          </a:p>
          <a:p>
            <a:pPr algn="ctr"/>
            <a:r>
              <a:rPr lang="en-US" sz="6000" b="1" cap="none" spc="50" dirty="0">
                <a:ln w="0"/>
                <a:solidFill>
                  <a:schemeClr val="bg2"/>
                </a:solidFill>
                <a:effectLst>
                  <a:glow rad="139700">
                    <a:schemeClr val="accent2">
                      <a:satMod val="175000"/>
                      <a:alpha val="40000"/>
                    </a:schemeClr>
                  </a:glow>
                  <a:innerShdw blurRad="63500" dist="50800" dir="13500000">
                    <a:srgbClr val="000000">
                      <a:alpha val="50000"/>
                    </a:srgbClr>
                  </a:innerShdw>
                </a:effectLst>
              </a:rPr>
              <a:t>Evil</a:t>
            </a:r>
          </a:p>
        </p:txBody>
      </p:sp>
    </p:spTree>
    <p:extLst>
      <p:ext uri="{BB962C8B-B14F-4D97-AF65-F5344CB8AC3E}">
        <p14:creationId xmlns:p14="http://schemas.microsoft.com/office/powerpoint/2010/main" val="3090033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537284"/>
            <a:ext cx="9144000" cy="3320716"/>
          </a:xfrm>
          <a:prstGeom prst="rect">
            <a:avLst/>
          </a:prstGeom>
        </p:spPr>
      </p:pic>
      <p:sp>
        <p:nvSpPr>
          <p:cNvPr id="3" name="TextBox 2"/>
          <p:cNvSpPr txBox="1"/>
          <p:nvPr/>
        </p:nvSpPr>
        <p:spPr>
          <a:xfrm>
            <a:off x="0" y="612863"/>
            <a:ext cx="9144000" cy="1600438"/>
          </a:xfrm>
          <a:prstGeom prst="rect">
            <a:avLst/>
          </a:prstGeom>
          <a:noFill/>
        </p:spPr>
        <p:txBody>
          <a:bodyPr wrap="square" rtlCol="0">
            <a:spAutoFit/>
          </a:bodyPr>
          <a:lstStyle/>
          <a:p>
            <a:pPr algn="ctr"/>
            <a:r>
              <a:rPr lang="en-US" sz="4000" b="1" dirty="0" smtClean="0"/>
              <a:t>Matthew </a:t>
            </a:r>
            <a:r>
              <a:rPr lang="en-US" sz="4000" b="1" dirty="0"/>
              <a:t>16:18, Mark. 4:41, 18:18, </a:t>
            </a:r>
            <a:endParaRPr lang="en-US" sz="4000" b="1" dirty="0" smtClean="0"/>
          </a:p>
          <a:p>
            <a:pPr algn="ctr"/>
            <a:r>
              <a:rPr lang="en-US" sz="4000" b="1" dirty="0" smtClean="0"/>
              <a:t>Luke </a:t>
            </a:r>
            <a:r>
              <a:rPr lang="en-US" sz="4000" b="1" dirty="0"/>
              <a:t>10:19, 11:22; John 1:5, </a:t>
            </a:r>
            <a:r>
              <a:rPr lang="en-US" sz="4000" b="1" dirty="0" smtClean="0"/>
              <a:t>16:25</a:t>
            </a:r>
            <a:endParaRPr lang="en-US" sz="4000" b="1" dirty="0"/>
          </a:p>
          <a:p>
            <a:endParaRPr lang="en-US" b="1" dirty="0"/>
          </a:p>
        </p:txBody>
      </p:sp>
      <p:sp>
        <p:nvSpPr>
          <p:cNvPr id="4" name="TextBox 3"/>
          <p:cNvSpPr txBox="1"/>
          <p:nvPr/>
        </p:nvSpPr>
        <p:spPr>
          <a:xfrm>
            <a:off x="0" y="6304546"/>
            <a:ext cx="9144000" cy="646331"/>
          </a:xfrm>
          <a:prstGeom prst="rect">
            <a:avLst/>
          </a:prstGeom>
          <a:noFill/>
        </p:spPr>
        <p:txBody>
          <a:bodyPr wrap="square" rtlCol="0">
            <a:spAutoFit/>
          </a:bodyPr>
          <a:lstStyle/>
          <a:p>
            <a:pPr algn="ctr"/>
            <a:r>
              <a:rPr lang="en-US" sz="3600" b="1" dirty="0" smtClean="0">
                <a:solidFill>
                  <a:schemeClr val="bg1"/>
                </a:solidFill>
              </a:rPr>
              <a:t>GOOD OVERCOMES EVIL</a:t>
            </a:r>
            <a:endParaRPr lang="en-US" sz="3600" dirty="0">
              <a:solidFill>
                <a:schemeClr val="bg1"/>
              </a:solidFill>
            </a:endParaRPr>
          </a:p>
        </p:txBody>
      </p:sp>
    </p:spTree>
    <p:extLst>
      <p:ext uri="{BB962C8B-B14F-4D97-AF65-F5344CB8AC3E}">
        <p14:creationId xmlns:p14="http://schemas.microsoft.com/office/powerpoint/2010/main" val="18321536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537284"/>
            <a:ext cx="9144000" cy="3320716"/>
          </a:xfrm>
          <a:prstGeom prst="rect">
            <a:avLst/>
          </a:prstGeom>
        </p:spPr>
      </p:pic>
      <p:sp>
        <p:nvSpPr>
          <p:cNvPr id="3" name="TextBox 2"/>
          <p:cNvSpPr txBox="1"/>
          <p:nvPr/>
        </p:nvSpPr>
        <p:spPr>
          <a:xfrm>
            <a:off x="0" y="24712"/>
            <a:ext cx="9144000" cy="5816977"/>
          </a:xfrm>
          <a:prstGeom prst="rect">
            <a:avLst/>
          </a:prstGeom>
          <a:noFill/>
        </p:spPr>
        <p:txBody>
          <a:bodyPr wrap="square" rtlCol="0">
            <a:spAutoFit/>
          </a:bodyPr>
          <a:lstStyle/>
          <a:p>
            <a:pPr algn="ctr"/>
            <a:r>
              <a:rPr lang="en-US" sz="3200" u="sng" dirty="0">
                <a:hlinkClick r:id="rId3"/>
              </a:rPr>
              <a:t>King James</a:t>
            </a:r>
            <a:endParaRPr lang="en-US" sz="3200" dirty="0"/>
          </a:p>
          <a:p>
            <a:pPr algn="ctr"/>
            <a:r>
              <a:rPr lang="en-US" sz="4000" dirty="0"/>
              <a:t>Be not overcome of evil, </a:t>
            </a:r>
          </a:p>
          <a:p>
            <a:pPr algn="ctr"/>
            <a:r>
              <a:rPr lang="en-US" sz="4000" dirty="0"/>
              <a:t>but overcome evil with good.</a:t>
            </a:r>
          </a:p>
          <a:p>
            <a:pPr algn="ctr"/>
            <a:r>
              <a:rPr lang="en-US" sz="3200" u="sng" dirty="0">
                <a:hlinkClick r:id="rId3"/>
              </a:rPr>
              <a:t>New King James</a:t>
            </a:r>
            <a:r>
              <a:rPr lang="en-US" sz="3200" dirty="0"/>
              <a:t> </a:t>
            </a:r>
            <a:br>
              <a:rPr lang="en-US" sz="3200" dirty="0"/>
            </a:br>
            <a:r>
              <a:rPr lang="en-US" sz="4000" dirty="0"/>
              <a:t>Do not be overcome by evil, </a:t>
            </a:r>
          </a:p>
          <a:p>
            <a:pPr algn="ctr"/>
            <a:r>
              <a:rPr lang="en-US" sz="4000" dirty="0"/>
              <a:t>but overcome evil with good.</a:t>
            </a:r>
          </a:p>
          <a:p>
            <a:pPr algn="ctr"/>
            <a:r>
              <a:rPr lang="en-US" sz="3200" u="sng" dirty="0">
                <a:hlinkClick r:id="rId4"/>
              </a:rPr>
              <a:t>New Living Translation</a:t>
            </a:r>
            <a:r>
              <a:rPr lang="en-US" sz="3200" dirty="0"/>
              <a:t/>
            </a:r>
            <a:br>
              <a:rPr lang="en-US" sz="3200" dirty="0"/>
            </a:br>
            <a:r>
              <a:rPr lang="en-US" sz="3600" dirty="0"/>
              <a:t>Don't let evil conquer you, </a:t>
            </a:r>
          </a:p>
          <a:p>
            <a:pPr algn="ctr"/>
            <a:r>
              <a:rPr lang="en-US" sz="3600" dirty="0"/>
              <a:t>but conquer evil by doing good.</a:t>
            </a:r>
          </a:p>
          <a:p>
            <a:pPr algn="ctr"/>
            <a:endParaRPr lang="en-US" sz="3600" dirty="0"/>
          </a:p>
        </p:txBody>
      </p:sp>
      <p:sp>
        <p:nvSpPr>
          <p:cNvPr id="4" name="TextBox 3"/>
          <p:cNvSpPr txBox="1"/>
          <p:nvPr/>
        </p:nvSpPr>
        <p:spPr>
          <a:xfrm>
            <a:off x="0" y="6304546"/>
            <a:ext cx="9144000" cy="646331"/>
          </a:xfrm>
          <a:prstGeom prst="rect">
            <a:avLst/>
          </a:prstGeom>
          <a:noFill/>
        </p:spPr>
        <p:txBody>
          <a:bodyPr wrap="square" rtlCol="0">
            <a:spAutoFit/>
          </a:bodyPr>
          <a:lstStyle/>
          <a:p>
            <a:pPr algn="ctr"/>
            <a:r>
              <a:rPr lang="en-US" sz="3600" b="1" dirty="0">
                <a:solidFill>
                  <a:schemeClr val="bg1"/>
                </a:solidFill>
              </a:rPr>
              <a:t>ROMANS 12:21</a:t>
            </a:r>
            <a:endParaRPr lang="en-US" sz="3600" dirty="0">
              <a:solidFill>
                <a:schemeClr val="bg1"/>
              </a:solidFill>
            </a:endParaRPr>
          </a:p>
        </p:txBody>
      </p:sp>
    </p:spTree>
    <p:extLst>
      <p:ext uri="{BB962C8B-B14F-4D97-AF65-F5344CB8AC3E}">
        <p14:creationId xmlns:p14="http://schemas.microsoft.com/office/powerpoint/2010/main" val="7219460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537284"/>
            <a:ext cx="9144000" cy="3320716"/>
          </a:xfrm>
          <a:prstGeom prst="rect">
            <a:avLst/>
          </a:prstGeom>
        </p:spPr>
      </p:pic>
      <p:sp>
        <p:nvSpPr>
          <p:cNvPr id="3" name="TextBox 2"/>
          <p:cNvSpPr txBox="1"/>
          <p:nvPr/>
        </p:nvSpPr>
        <p:spPr>
          <a:xfrm>
            <a:off x="0" y="185133"/>
            <a:ext cx="9144000" cy="4093428"/>
          </a:xfrm>
          <a:prstGeom prst="rect">
            <a:avLst/>
          </a:prstGeom>
          <a:noFill/>
        </p:spPr>
        <p:txBody>
          <a:bodyPr wrap="square" rtlCol="0">
            <a:spAutoFit/>
          </a:bodyPr>
          <a:lstStyle/>
          <a:p>
            <a:pPr algn="ctr"/>
            <a:r>
              <a:rPr lang="en-US" sz="3200" u="sng" dirty="0">
                <a:hlinkClick r:id="rId3"/>
              </a:rPr>
              <a:t>Today’s Living Bible</a:t>
            </a:r>
            <a:endParaRPr lang="en-US" sz="3200" dirty="0"/>
          </a:p>
          <a:p>
            <a:pPr algn="ctr"/>
            <a:r>
              <a:rPr lang="en-US" sz="4000" dirty="0"/>
              <a:t>Don’t let evil get the upper hand, but conquer evil by doing good.</a:t>
            </a:r>
          </a:p>
          <a:p>
            <a:pPr algn="ctr"/>
            <a:r>
              <a:rPr lang="en-US" sz="3200" u="sng" dirty="0">
                <a:hlinkClick r:id="rId3"/>
              </a:rPr>
              <a:t>The Message</a:t>
            </a:r>
            <a:r>
              <a:rPr lang="en-US" sz="3200" dirty="0"/>
              <a:t> </a:t>
            </a:r>
            <a:br>
              <a:rPr lang="en-US" sz="3200" dirty="0"/>
            </a:br>
            <a:r>
              <a:rPr lang="en-US" sz="4000" dirty="0"/>
              <a:t>21  Don't let evil get the best of you; get the best of evil by doing good.</a:t>
            </a:r>
          </a:p>
          <a:p>
            <a:endParaRPr lang="en-US" sz="3600" dirty="0"/>
          </a:p>
        </p:txBody>
      </p:sp>
      <p:sp>
        <p:nvSpPr>
          <p:cNvPr id="4" name="TextBox 3"/>
          <p:cNvSpPr txBox="1"/>
          <p:nvPr/>
        </p:nvSpPr>
        <p:spPr>
          <a:xfrm>
            <a:off x="0" y="6304546"/>
            <a:ext cx="9144000" cy="646331"/>
          </a:xfrm>
          <a:prstGeom prst="rect">
            <a:avLst/>
          </a:prstGeom>
          <a:noFill/>
        </p:spPr>
        <p:txBody>
          <a:bodyPr wrap="square" rtlCol="0">
            <a:spAutoFit/>
          </a:bodyPr>
          <a:lstStyle/>
          <a:p>
            <a:pPr algn="ctr"/>
            <a:r>
              <a:rPr lang="en-US" sz="3600" b="1" dirty="0">
                <a:solidFill>
                  <a:schemeClr val="bg1"/>
                </a:solidFill>
              </a:rPr>
              <a:t>ROMANS 12:21</a:t>
            </a:r>
            <a:endParaRPr lang="en-US" sz="3600" dirty="0">
              <a:solidFill>
                <a:schemeClr val="bg1"/>
              </a:solidFill>
            </a:endParaRPr>
          </a:p>
        </p:txBody>
      </p:sp>
    </p:spTree>
    <p:extLst>
      <p:ext uri="{BB962C8B-B14F-4D97-AF65-F5344CB8AC3E}">
        <p14:creationId xmlns:p14="http://schemas.microsoft.com/office/powerpoint/2010/main" val="7751931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721768"/>
            <a:ext cx="9144000" cy="3136232"/>
          </a:xfrm>
          <a:prstGeom prst="rect">
            <a:avLst/>
          </a:prstGeom>
        </p:spPr>
      </p:pic>
      <p:sp>
        <p:nvSpPr>
          <p:cNvPr id="3" name="TextBox 2"/>
          <p:cNvSpPr txBox="1"/>
          <p:nvPr/>
        </p:nvSpPr>
        <p:spPr>
          <a:xfrm>
            <a:off x="0" y="0"/>
            <a:ext cx="9144000" cy="4401205"/>
          </a:xfrm>
          <a:prstGeom prst="rect">
            <a:avLst/>
          </a:prstGeom>
          <a:noFill/>
        </p:spPr>
        <p:txBody>
          <a:bodyPr wrap="square" rtlCol="0">
            <a:spAutoFit/>
          </a:bodyPr>
          <a:lstStyle/>
          <a:p>
            <a:pPr algn="ctr"/>
            <a:r>
              <a:rPr lang="en-US" sz="4000" baseline="30000" dirty="0"/>
              <a:t>14</a:t>
            </a:r>
            <a:r>
              <a:rPr lang="en-US" sz="4000" dirty="0"/>
              <a:t> </a:t>
            </a:r>
            <a:r>
              <a:rPr lang="en-US" sz="4000" b="1" dirty="0"/>
              <a:t>Bless those who persecute you</a:t>
            </a:r>
            <a:r>
              <a:rPr lang="en-US" sz="4000" dirty="0"/>
              <a:t>; bless and do not curse. </a:t>
            </a:r>
            <a:r>
              <a:rPr lang="en-US" sz="4000" baseline="30000" dirty="0"/>
              <a:t>15</a:t>
            </a:r>
            <a:r>
              <a:rPr lang="en-US" sz="4000" dirty="0"/>
              <a:t> Rejoice with those who rejoice, and weep with those who weep. </a:t>
            </a:r>
            <a:r>
              <a:rPr lang="en-US" sz="4000" baseline="30000" dirty="0"/>
              <a:t>16 </a:t>
            </a:r>
            <a:r>
              <a:rPr lang="en-US" sz="4000" dirty="0"/>
              <a:t>Be of the same mind toward one another. Do not set your mind on high things, but associate with the humble. Do not be wise in your own opinion. </a:t>
            </a:r>
            <a:endParaRPr lang="en-US" sz="3800" dirty="0"/>
          </a:p>
        </p:txBody>
      </p:sp>
      <p:sp>
        <p:nvSpPr>
          <p:cNvPr id="4" name="TextBox 3"/>
          <p:cNvSpPr txBox="1"/>
          <p:nvPr/>
        </p:nvSpPr>
        <p:spPr>
          <a:xfrm>
            <a:off x="0" y="6304546"/>
            <a:ext cx="9144000" cy="646331"/>
          </a:xfrm>
          <a:prstGeom prst="rect">
            <a:avLst/>
          </a:prstGeom>
          <a:noFill/>
        </p:spPr>
        <p:txBody>
          <a:bodyPr wrap="square" rtlCol="0">
            <a:spAutoFit/>
          </a:bodyPr>
          <a:lstStyle/>
          <a:p>
            <a:pPr algn="ctr"/>
            <a:r>
              <a:rPr lang="en-US" sz="3600" b="1" dirty="0">
                <a:solidFill>
                  <a:schemeClr val="bg1"/>
                </a:solidFill>
              </a:rPr>
              <a:t>ROMANS 12:14-21</a:t>
            </a:r>
            <a:endParaRPr lang="en-US" sz="3600" dirty="0">
              <a:solidFill>
                <a:schemeClr val="bg1"/>
              </a:solidFill>
            </a:endParaRPr>
          </a:p>
        </p:txBody>
      </p:sp>
    </p:spTree>
    <p:extLst>
      <p:ext uri="{BB962C8B-B14F-4D97-AF65-F5344CB8AC3E}">
        <p14:creationId xmlns:p14="http://schemas.microsoft.com/office/powerpoint/2010/main" val="9165493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537284"/>
            <a:ext cx="9144000" cy="3320716"/>
          </a:xfrm>
          <a:prstGeom prst="rect">
            <a:avLst/>
          </a:prstGeom>
        </p:spPr>
      </p:pic>
      <p:sp>
        <p:nvSpPr>
          <p:cNvPr id="3" name="TextBox 2"/>
          <p:cNvSpPr txBox="1"/>
          <p:nvPr/>
        </p:nvSpPr>
        <p:spPr>
          <a:xfrm>
            <a:off x="0" y="0"/>
            <a:ext cx="9144000" cy="4185761"/>
          </a:xfrm>
          <a:prstGeom prst="rect">
            <a:avLst/>
          </a:prstGeom>
          <a:noFill/>
        </p:spPr>
        <p:txBody>
          <a:bodyPr wrap="square" rtlCol="0">
            <a:spAutoFit/>
          </a:bodyPr>
          <a:lstStyle/>
          <a:p>
            <a:pPr algn="ctr"/>
            <a:r>
              <a:rPr lang="en-US" sz="3800" baseline="30000" dirty="0"/>
              <a:t>17</a:t>
            </a:r>
            <a:r>
              <a:rPr lang="en-US" sz="3800" dirty="0"/>
              <a:t> </a:t>
            </a:r>
            <a:r>
              <a:rPr lang="en-US" sz="3800" b="1" dirty="0"/>
              <a:t>Repay no one evil for evil. </a:t>
            </a:r>
            <a:r>
              <a:rPr lang="en-US" sz="3800" dirty="0"/>
              <a:t>Have regard for good things in the sight of all men. </a:t>
            </a:r>
            <a:r>
              <a:rPr lang="en-US" sz="3800" baseline="30000" dirty="0"/>
              <a:t>18 </a:t>
            </a:r>
            <a:r>
              <a:rPr lang="en-US" sz="3800" dirty="0"/>
              <a:t>If it is possible, as much as depends on you, live peaceably with all men. </a:t>
            </a:r>
            <a:r>
              <a:rPr lang="en-US" sz="3800" baseline="30000" dirty="0"/>
              <a:t>19 </a:t>
            </a:r>
            <a:r>
              <a:rPr lang="en-US" sz="3800" dirty="0"/>
              <a:t> Beloved, do not avenge yourselves, but </a:t>
            </a:r>
            <a:r>
              <a:rPr lang="en-US" sz="3800" i="1" dirty="0"/>
              <a:t>rather</a:t>
            </a:r>
            <a:r>
              <a:rPr lang="en-US" sz="3800" dirty="0"/>
              <a:t> give place to wrath; for it is written, </a:t>
            </a:r>
            <a:r>
              <a:rPr lang="en-US" sz="3800" i="1" dirty="0"/>
              <a:t>"Vengeance is Mine, I will repay,"</a:t>
            </a:r>
            <a:r>
              <a:rPr lang="en-US" sz="3800" dirty="0"/>
              <a:t> says the Lord. </a:t>
            </a:r>
            <a:endParaRPr lang="en-US" sz="3600" dirty="0"/>
          </a:p>
        </p:txBody>
      </p:sp>
      <p:sp>
        <p:nvSpPr>
          <p:cNvPr id="4" name="TextBox 3"/>
          <p:cNvSpPr txBox="1"/>
          <p:nvPr/>
        </p:nvSpPr>
        <p:spPr>
          <a:xfrm>
            <a:off x="0" y="6304546"/>
            <a:ext cx="9144000" cy="646331"/>
          </a:xfrm>
          <a:prstGeom prst="rect">
            <a:avLst/>
          </a:prstGeom>
          <a:noFill/>
        </p:spPr>
        <p:txBody>
          <a:bodyPr wrap="square" rtlCol="0">
            <a:spAutoFit/>
          </a:bodyPr>
          <a:lstStyle/>
          <a:p>
            <a:pPr algn="ctr"/>
            <a:r>
              <a:rPr lang="en-US" sz="3600" b="1" dirty="0">
                <a:solidFill>
                  <a:schemeClr val="bg1"/>
                </a:solidFill>
              </a:rPr>
              <a:t>ROMANS 12:14-21</a:t>
            </a:r>
            <a:endParaRPr lang="en-US" sz="3600" dirty="0">
              <a:solidFill>
                <a:schemeClr val="bg1"/>
              </a:solidFill>
            </a:endParaRPr>
          </a:p>
        </p:txBody>
      </p:sp>
    </p:spTree>
    <p:extLst>
      <p:ext uri="{BB962C8B-B14F-4D97-AF65-F5344CB8AC3E}">
        <p14:creationId xmlns:p14="http://schemas.microsoft.com/office/powerpoint/2010/main" val="23332884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537284"/>
            <a:ext cx="9144000" cy="3320716"/>
          </a:xfrm>
          <a:prstGeom prst="rect">
            <a:avLst/>
          </a:prstGeom>
        </p:spPr>
      </p:pic>
      <p:sp>
        <p:nvSpPr>
          <p:cNvPr id="3" name="TextBox 2"/>
          <p:cNvSpPr txBox="1"/>
          <p:nvPr/>
        </p:nvSpPr>
        <p:spPr>
          <a:xfrm>
            <a:off x="0" y="144379"/>
            <a:ext cx="9144000" cy="3570208"/>
          </a:xfrm>
          <a:prstGeom prst="rect">
            <a:avLst/>
          </a:prstGeom>
          <a:noFill/>
        </p:spPr>
        <p:txBody>
          <a:bodyPr wrap="square" rtlCol="0">
            <a:spAutoFit/>
          </a:bodyPr>
          <a:lstStyle/>
          <a:p>
            <a:pPr algn="ctr"/>
            <a:r>
              <a:rPr lang="en-US" sz="3800" baseline="30000" dirty="0"/>
              <a:t>20</a:t>
            </a:r>
            <a:r>
              <a:rPr lang="en-US" sz="3800" dirty="0"/>
              <a:t> </a:t>
            </a:r>
            <a:r>
              <a:rPr lang="en-US" sz="3800" b="1" dirty="0"/>
              <a:t>Therefore</a:t>
            </a:r>
            <a:r>
              <a:rPr lang="en-US" sz="3800" dirty="0"/>
              <a:t> </a:t>
            </a:r>
            <a:r>
              <a:rPr lang="en-US" sz="3800" i="1" dirty="0"/>
              <a:t>"If your enemy is hungry, feed him;</a:t>
            </a:r>
            <a:r>
              <a:rPr lang="en-US" sz="3800" dirty="0"/>
              <a:t> </a:t>
            </a:r>
            <a:r>
              <a:rPr lang="en-US" sz="3800" i="1" dirty="0"/>
              <a:t>If he is thirsty, give him a drink;</a:t>
            </a:r>
            <a:r>
              <a:rPr lang="en-US" sz="3800" dirty="0"/>
              <a:t> </a:t>
            </a:r>
            <a:r>
              <a:rPr lang="en-US" sz="3800" i="1" dirty="0"/>
              <a:t>For in so doing you will heap coals of fire on his head."</a:t>
            </a:r>
            <a:r>
              <a:rPr lang="en-US" sz="3800" dirty="0"/>
              <a:t>  </a:t>
            </a:r>
            <a:r>
              <a:rPr lang="en-US" sz="3800" baseline="30000" dirty="0"/>
              <a:t>21</a:t>
            </a:r>
            <a:r>
              <a:rPr lang="en-US" sz="3800" dirty="0"/>
              <a:t> </a:t>
            </a:r>
            <a:r>
              <a:rPr lang="en-US" sz="3800" b="1" dirty="0"/>
              <a:t>Do not be overcome by evil, but overcome evil with good. </a:t>
            </a:r>
          </a:p>
          <a:p>
            <a:endParaRPr lang="en-US" sz="3600" dirty="0"/>
          </a:p>
        </p:txBody>
      </p:sp>
      <p:sp>
        <p:nvSpPr>
          <p:cNvPr id="4" name="TextBox 3"/>
          <p:cNvSpPr txBox="1"/>
          <p:nvPr/>
        </p:nvSpPr>
        <p:spPr>
          <a:xfrm>
            <a:off x="0" y="6304546"/>
            <a:ext cx="9144000" cy="646331"/>
          </a:xfrm>
          <a:prstGeom prst="rect">
            <a:avLst/>
          </a:prstGeom>
          <a:noFill/>
        </p:spPr>
        <p:txBody>
          <a:bodyPr wrap="square" rtlCol="0">
            <a:spAutoFit/>
          </a:bodyPr>
          <a:lstStyle/>
          <a:p>
            <a:pPr algn="ctr"/>
            <a:r>
              <a:rPr lang="en-US" sz="3600" b="1" dirty="0">
                <a:solidFill>
                  <a:schemeClr val="bg1"/>
                </a:solidFill>
              </a:rPr>
              <a:t>ROMANS 12:14-21</a:t>
            </a:r>
            <a:endParaRPr lang="en-US" sz="3600" dirty="0">
              <a:solidFill>
                <a:schemeClr val="bg1"/>
              </a:solidFill>
            </a:endParaRPr>
          </a:p>
        </p:txBody>
      </p:sp>
    </p:spTree>
    <p:extLst>
      <p:ext uri="{BB962C8B-B14F-4D97-AF65-F5344CB8AC3E}">
        <p14:creationId xmlns:p14="http://schemas.microsoft.com/office/powerpoint/2010/main" val="13432516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537284"/>
            <a:ext cx="9144000" cy="3320716"/>
          </a:xfrm>
          <a:prstGeom prst="rect">
            <a:avLst/>
          </a:prstGeom>
        </p:spPr>
      </p:pic>
      <p:sp>
        <p:nvSpPr>
          <p:cNvPr id="3" name="TextBox 2"/>
          <p:cNvSpPr txBox="1"/>
          <p:nvPr/>
        </p:nvSpPr>
        <p:spPr>
          <a:xfrm>
            <a:off x="0" y="889862"/>
            <a:ext cx="9144000" cy="2554545"/>
          </a:xfrm>
          <a:prstGeom prst="rect">
            <a:avLst/>
          </a:prstGeom>
          <a:noFill/>
        </p:spPr>
        <p:txBody>
          <a:bodyPr wrap="square" rtlCol="0">
            <a:spAutoFit/>
          </a:bodyPr>
          <a:lstStyle/>
          <a:p>
            <a:pPr algn="ctr"/>
            <a:r>
              <a:rPr lang="en-US" sz="4000" b="1" dirty="0"/>
              <a:t>You are the light of the world…</a:t>
            </a:r>
          </a:p>
          <a:p>
            <a:pPr algn="ctr"/>
            <a:r>
              <a:rPr lang="en-US" sz="4000" b="1" dirty="0"/>
              <a:t>Let your light </a:t>
            </a:r>
            <a:r>
              <a:rPr lang="en-US" sz="3600" dirty="0"/>
              <a:t>(your good works) </a:t>
            </a:r>
            <a:r>
              <a:rPr lang="en-US" sz="4000" b="1" dirty="0"/>
              <a:t>so shine before men, that they may see </a:t>
            </a:r>
            <a:r>
              <a:rPr lang="en-US" sz="4000" b="1" u="sng" dirty="0"/>
              <a:t>your good works</a:t>
            </a:r>
            <a:r>
              <a:rPr lang="en-US" sz="4000" b="1" dirty="0"/>
              <a:t> and glorify your Father in Heaven.</a:t>
            </a:r>
          </a:p>
        </p:txBody>
      </p:sp>
      <p:sp>
        <p:nvSpPr>
          <p:cNvPr id="4" name="TextBox 3"/>
          <p:cNvSpPr txBox="1"/>
          <p:nvPr/>
        </p:nvSpPr>
        <p:spPr>
          <a:xfrm>
            <a:off x="0" y="6304546"/>
            <a:ext cx="9144000" cy="646331"/>
          </a:xfrm>
          <a:prstGeom prst="rect">
            <a:avLst/>
          </a:prstGeom>
          <a:noFill/>
        </p:spPr>
        <p:txBody>
          <a:bodyPr wrap="square" rtlCol="0">
            <a:spAutoFit/>
          </a:bodyPr>
          <a:lstStyle/>
          <a:p>
            <a:pPr algn="ctr"/>
            <a:r>
              <a:rPr lang="en-US" sz="3600" b="1" dirty="0">
                <a:solidFill>
                  <a:schemeClr val="bg1"/>
                </a:solidFill>
              </a:rPr>
              <a:t>Matthew 5:14-16</a:t>
            </a:r>
            <a:endParaRPr lang="en-US" sz="3600" dirty="0">
              <a:solidFill>
                <a:schemeClr val="bg1"/>
              </a:solidFill>
            </a:endParaRPr>
          </a:p>
        </p:txBody>
      </p:sp>
    </p:spTree>
    <p:extLst>
      <p:ext uri="{BB962C8B-B14F-4D97-AF65-F5344CB8AC3E}">
        <p14:creationId xmlns:p14="http://schemas.microsoft.com/office/powerpoint/2010/main" val="37112213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537284"/>
            <a:ext cx="9144000" cy="3320716"/>
          </a:xfrm>
          <a:prstGeom prst="rect">
            <a:avLst/>
          </a:prstGeom>
        </p:spPr>
      </p:pic>
      <p:sp>
        <p:nvSpPr>
          <p:cNvPr id="3" name="TextBox 2"/>
          <p:cNvSpPr txBox="1"/>
          <p:nvPr/>
        </p:nvSpPr>
        <p:spPr>
          <a:xfrm>
            <a:off x="0" y="144379"/>
            <a:ext cx="9144000" cy="3785652"/>
          </a:xfrm>
          <a:prstGeom prst="rect">
            <a:avLst/>
          </a:prstGeom>
          <a:noFill/>
        </p:spPr>
        <p:txBody>
          <a:bodyPr wrap="square" rtlCol="0">
            <a:spAutoFit/>
          </a:bodyPr>
          <a:lstStyle/>
          <a:p>
            <a:pPr algn="ctr"/>
            <a:r>
              <a:rPr lang="en-US" sz="4000" b="1" baseline="30000" dirty="0"/>
              <a:t>46</a:t>
            </a:r>
            <a:r>
              <a:rPr lang="en-US" sz="4000" b="1" dirty="0"/>
              <a:t> If you love only those who love you, what reward is there for that? </a:t>
            </a:r>
            <a:r>
              <a:rPr lang="en-US" sz="4000" dirty="0"/>
              <a:t>Even corrupt tax collectors do that much. </a:t>
            </a:r>
            <a:r>
              <a:rPr lang="en-US" sz="4000" baseline="30000" dirty="0"/>
              <a:t>47</a:t>
            </a:r>
            <a:r>
              <a:rPr lang="en-US" sz="4000" dirty="0"/>
              <a:t> </a:t>
            </a:r>
            <a:r>
              <a:rPr lang="en-US" sz="4000" b="1" dirty="0"/>
              <a:t>If you are kind only to your friends, how are you different from anyone else? </a:t>
            </a:r>
            <a:endParaRPr lang="en-US" sz="4000" b="1" dirty="0" smtClean="0"/>
          </a:p>
          <a:p>
            <a:pPr algn="ctr"/>
            <a:r>
              <a:rPr lang="en-US" sz="4000" dirty="0" smtClean="0"/>
              <a:t>Even </a:t>
            </a:r>
            <a:r>
              <a:rPr lang="en-US" sz="4000" dirty="0"/>
              <a:t>pagans do that. </a:t>
            </a:r>
          </a:p>
        </p:txBody>
      </p:sp>
      <p:sp>
        <p:nvSpPr>
          <p:cNvPr id="4" name="TextBox 3"/>
          <p:cNvSpPr txBox="1"/>
          <p:nvPr/>
        </p:nvSpPr>
        <p:spPr>
          <a:xfrm>
            <a:off x="0" y="6304546"/>
            <a:ext cx="9144000" cy="646331"/>
          </a:xfrm>
          <a:prstGeom prst="rect">
            <a:avLst/>
          </a:prstGeom>
          <a:noFill/>
        </p:spPr>
        <p:txBody>
          <a:bodyPr wrap="square" rtlCol="0">
            <a:spAutoFit/>
          </a:bodyPr>
          <a:lstStyle/>
          <a:p>
            <a:pPr algn="ctr"/>
            <a:r>
              <a:rPr lang="en-US" sz="3600" b="1" dirty="0">
                <a:solidFill>
                  <a:schemeClr val="bg1"/>
                </a:solidFill>
              </a:rPr>
              <a:t>Matthew 5:46-47</a:t>
            </a:r>
            <a:endParaRPr lang="en-US" sz="3600" dirty="0">
              <a:solidFill>
                <a:schemeClr val="bg1"/>
              </a:solidFill>
            </a:endParaRPr>
          </a:p>
        </p:txBody>
      </p:sp>
    </p:spTree>
    <p:extLst>
      <p:ext uri="{BB962C8B-B14F-4D97-AF65-F5344CB8AC3E}">
        <p14:creationId xmlns:p14="http://schemas.microsoft.com/office/powerpoint/2010/main" val="26099501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537284"/>
            <a:ext cx="9144000" cy="3320716"/>
          </a:xfrm>
          <a:prstGeom prst="rect">
            <a:avLst/>
          </a:prstGeom>
        </p:spPr>
      </p:pic>
      <p:sp>
        <p:nvSpPr>
          <p:cNvPr id="3" name="TextBox 2"/>
          <p:cNvSpPr txBox="1"/>
          <p:nvPr/>
        </p:nvSpPr>
        <p:spPr>
          <a:xfrm>
            <a:off x="0" y="0"/>
            <a:ext cx="9144000" cy="5632311"/>
          </a:xfrm>
          <a:prstGeom prst="rect">
            <a:avLst/>
          </a:prstGeom>
          <a:noFill/>
        </p:spPr>
        <p:txBody>
          <a:bodyPr wrap="square" rtlCol="0">
            <a:spAutoFit/>
          </a:bodyPr>
          <a:lstStyle/>
          <a:p>
            <a:pPr algn="ctr"/>
            <a:r>
              <a:rPr lang="en-US" sz="4000" baseline="30000" dirty="0"/>
              <a:t>6</a:t>
            </a:r>
            <a:r>
              <a:rPr lang="en-US" sz="4000" dirty="0"/>
              <a:t> Yet when I am among mature believers, </a:t>
            </a:r>
          </a:p>
          <a:p>
            <a:pPr algn="ctr"/>
            <a:r>
              <a:rPr lang="en-US" sz="4000" dirty="0"/>
              <a:t>I do speak with words of wisdom, but not the kind of wisdom that belongs to this world or to the rulers of this world, who are soon forgotten. </a:t>
            </a:r>
            <a:r>
              <a:rPr lang="en-US" sz="4000" baseline="30000" dirty="0"/>
              <a:t>7</a:t>
            </a:r>
            <a:r>
              <a:rPr lang="en-US" sz="4000" dirty="0"/>
              <a:t> No, the wisdom we speak of is </a:t>
            </a:r>
            <a:r>
              <a:rPr lang="en-US" sz="4000" b="1" dirty="0"/>
              <a:t>the mystery of </a:t>
            </a:r>
            <a:r>
              <a:rPr lang="en-US" sz="4000" b="1" dirty="0" smtClean="0"/>
              <a:t>God—His </a:t>
            </a:r>
            <a:r>
              <a:rPr lang="en-US" sz="4000" b="1" dirty="0"/>
              <a:t>plan </a:t>
            </a:r>
            <a:r>
              <a:rPr lang="en-US" sz="4000" dirty="0"/>
              <a:t>that was </a:t>
            </a:r>
            <a:r>
              <a:rPr lang="en-US" sz="4000" dirty="0">
                <a:solidFill>
                  <a:srgbClr val="580000"/>
                </a:solidFill>
              </a:rPr>
              <a:t>previously hidden, </a:t>
            </a:r>
            <a:r>
              <a:rPr lang="en-US" sz="4000" dirty="0"/>
              <a:t>even though he made it for our ultimate glory before the world began. </a:t>
            </a:r>
            <a:endParaRPr lang="en-US" dirty="0"/>
          </a:p>
        </p:txBody>
      </p:sp>
      <p:sp>
        <p:nvSpPr>
          <p:cNvPr id="4" name="TextBox 3"/>
          <p:cNvSpPr txBox="1"/>
          <p:nvPr/>
        </p:nvSpPr>
        <p:spPr>
          <a:xfrm>
            <a:off x="0" y="6304546"/>
            <a:ext cx="9144000" cy="646331"/>
          </a:xfrm>
          <a:prstGeom prst="rect">
            <a:avLst/>
          </a:prstGeom>
          <a:noFill/>
        </p:spPr>
        <p:txBody>
          <a:bodyPr wrap="square" rtlCol="0">
            <a:spAutoFit/>
          </a:bodyPr>
          <a:lstStyle/>
          <a:p>
            <a:pPr algn="ctr"/>
            <a:r>
              <a:rPr lang="en-US" sz="3600" b="1" dirty="0">
                <a:solidFill>
                  <a:schemeClr val="bg1"/>
                </a:solidFill>
              </a:rPr>
              <a:t>1 Corinthians 2:6-16 </a:t>
            </a:r>
            <a:r>
              <a:rPr lang="en-US" sz="2800" b="1" dirty="0">
                <a:solidFill>
                  <a:schemeClr val="bg1"/>
                </a:solidFill>
              </a:rPr>
              <a:t>(NLT) </a:t>
            </a:r>
            <a:endParaRPr lang="en-US" sz="3600" dirty="0">
              <a:solidFill>
                <a:schemeClr val="bg1"/>
              </a:solidFill>
            </a:endParaRPr>
          </a:p>
        </p:txBody>
      </p:sp>
    </p:spTree>
    <p:extLst>
      <p:ext uri="{BB962C8B-B14F-4D97-AF65-F5344CB8AC3E}">
        <p14:creationId xmlns:p14="http://schemas.microsoft.com/office/powerpoint/2010/main" val="20578804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232200"/>
        </a:solidFill>
        <a:effectLst/>
      </p:bgPr>
    </p:bg>
    <p:spTree>
      <p:nvGrpSpPr>
        <p:cNvPr id="1" name=""/>
        <p:cNvGrpSpPr/>
        <p:nvPr/>
      </p:nvGrpSpPr>
      <p:grpSpPr>
        <a:xfrm>
          <a:off x="0" y="0"/>
          <a:ext cx="0" cy="0"/>
          <a:chOff x="0" y="0"/>
          <a:chExt cx="0" cy="0"/>
        </a:xfrm>
      </p:grpSpPr>
      <p:pic>
        <p:nvPicPr>
          <p:cNvPr id="8194" name="Picture 2" descr="Ephesians 6: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5174" y="0"/>
            <a:ext cx="7480467" cy="68633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08942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Image result for how do we do tha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6675" y="0"/>
            <a:ext cx="6858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019300" y="2076450"/>
            <a:ext cx="3524250" cy="2554545"/>
          </a:xfrm>
          <a:prstGeom prst="rect">
            <a:avLst/>
          </a:prstGeom>
          <a:solidFill>
            <a:schemeClr val="bg1"/>
          </a:solidFill>
        </p:spPr>
        <p:txBody>
          <a:bodyPr wrap="square" rtlCol="0">
            <a:spAutoFit/>
          </a:bodyPr>
          <a:lstStyle/>
          <a:p>
            <a:pPr algn="ctr"/>
            <a:r>
              <a:rPr lang="en-US" sz="16000" b="1" dirty="0">
                <a:solidFill>
                  <a:srgbClr val="2B4D89"/>
                </a:solidFill>
                <a:latin typeface="Arial" panose="020B0604020202020204" pitchFamily="34" charset="0"/>
                <a:cs typeface="Arial" panose="020B0604020202020204" pitchFamily="34" charset="0"/>
              </a:rPr>
              <a:t>WE</a:t>
            </a:r>
          </a:p>
        </p:txBody>
      </p:sp>
    </p:spTree>
    <p:extLst>
      <p:ext uri="{BB962C8B-B14F-4D97-AF65-F5344CB8AC3E}">
        <p14:creationId xmlns:p14="http://schemas.microsoft.com/office/powerpoint/2010/main" val="41227187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82400" cy="6858000"/>
          </a:xfrm>
          <a:prstGeom prst="rect">
            <a:avLst/>
          </a:prstGeom>
        </p:spPr>
      </p:pic>
      <p:sp>
        <p:nvSpPr>
          <p:cNvPr id="3" name="Rectangle 2"/>
          <p:cNvSpPr/>
          <p:nvPr/>
        </p:nvSpPr>
        <p:spPr>
          <a:xfrm>
            <a:off x="3051659" y="1074509"/>
            <a:ext cx="5558766" cy="4708981"/>
          </a:xfrm>
          <a:prstGeom prst="rect">
            <a:avLst/>
          </a:prstGeom>
          <a:noFill/>
        </p:spPr>
        <p:txBody>
          <a:bodyPr wrap="none" lIns="91440" tIns="45720" rIns="91440" bIns="45720">
            <a:spAutoFit/>
          </a:bodyPr>
          <a:lstStyle/>
          <a:p>
            <a:pPr algn="ctr"/>
            <a:r>
              <a:rPr lang="en-US" sz="10000" b="1" cap="none" spc="50" dirty="0">
                <a:ln w="0"/>
                <a:solidFill>
                  <a:schemeClr val="bg2"/>
                </a:solidFill>
                <a:effectLst>
                  <a:innerShdw blurRad="63500" dist="50800" dir="13500000">
                    <a:srgbClr val="000000">
                      <a:alpha val="50000"/>
                    </a:srgbClr>
                  </a:innerShdw>
                </a:effectLst>
              </a:rPr>
              <a:t>IT </a:t>
            </a:r>
          </a:p>
          <a:p>
            <a:pPr algn="ctr"/>
            <a:r>
              <a:rPr lang="en-US" sz="10000" b="1" spc="50" dirty="0">
                <a:ln w="0"/>
                <a:solidFill>
                  <a:schemeClr val="bg2"/>
                </a:solidFill>
                <a:effectLst>
                  <a:innerShdw blurRad="63500" dist="50800" dir="13500000">
                    <a:srgbClr val="000000">
                      <a:alpha val="50000"/>
                    </a:srgbClr>
                  </a:innerShdw>
                </a:effectLst>
              </a:rPr>
              <a:t>REQUIRES</a:t>
            </a:r>
          </a:p>
          <a:p>
            <a:pPr algn="ctr"/>
            <a:r>
              <a:rPr lang="en-US" sz="10000" b="1" cap="none" spc="50" dirty="0">
                <a:ln w="0"/>
                <a:solidFill>
                  <a:schemeClr val="bg2"/>
                </a:solidFill>
                <a:effectLst>
                  <a:innerShdw blurRad="63500" dist="50800" dir="13500000">
                    <a:srgbClr val="000000">
                      <a:alpha val="50000"/>
                    </a:srgbClr>
                  </a:innerShdw>
                </a:effectLst>
              </a:rPr>
              <a:t>FAITH</a:t>
            </a:r>
          </a:p>
        </p:txBody>
      </p:sp>
    </p:spTree>
    <p:extLst>
      <p:ext uri="{BB962C8B-B14F-4D97-AF65-F5344CB8AC3E}">
        <p14:creationId xmlns:p14="http://schemas.microsoft.com/office/powerpoint/2010/main" val="33952446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Image result for without faith is it impossible to please go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Image result for without faith is it impossible to please god"/>
          <p:cNvPicPr>
            <a:picLocks noChangeAspect="1" noChangeArrowheads="1"/>
          </p:cNvPicPr>
          <p:nvPr/>
        </p:nvPicPr>
        <p:blipFill rotWithShape="1">
          <a:blip r:embed="rId2">
            <a:extLst>
              <a:ext uri="{28A0092B-C50C-407E-A947-70E740481C1C}">
                <a14:useLocalDpi xmlns:a14="http://schemas.microsoft.com/office/drawing/2010/main" val="0"/>
              </a:ext>
            </a:extLst>
          </a:blip>
          <a:srcRect l="61458" t="90000" b="6667"/>
          <a:stretch/>
        </p:blipFill>
        <p:spPr bwMode="auto">
          <a:xfrm>
            <a:off x="5619750" y="6305550"/>
            <a:ext cx="3524250" cy="552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40372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extBox 1"/>
          <p:cNvSpPr txBox="1"/>
          <p:nvPr/>
        </p:nvSpPr>
        <p:spPr>
          <a:xfrm>
            <a:off x="571500" y="742950"/>
            <a:ext cx="8039100" cy="4708981"/>
          </a:xfrm>
          <a:prstGeom prst="rect">
            <a:avLst/>
          </a:prstGeom>
          <a:noFill/>
        </p:spPr>
        <p:txBody>
          <a:bodyPr wrap="square" rtlCol="0">
            <a:spAutoFit/>
          </a:bodyPr>
          <a:lstStyle/>
          <a:p>
            <a:pPr algn="ctr"/>
            <a:r>
              <a:rPr lang="en-US" sz="7000" dirty="0">
                <a:solidFill>
                  <a:schemeClr val="bg1"/>
                </a:solidFill>
                <a:latin typeface="DK Cool Crayon" pitchFamily="2" charset="0"/>
              </a:rPr>
              <a:t>What is the most recent thing you have done by </a:t>
            </a:r>
            <a:r>
              <a:rPr lang="en-US" sz="9000" dirty="0">
                <a:solidFill>
                  <a:schemeClr val="bg1"/>
                </a:solidFill>
                <a:latin typeface="DK Cool Crayon" pitchFamily="2" charset="0"/>
              </a:rPr>
              <a:t>FAITH?</a:t>
            </a:r>
            <a:r>
              <a:rPr lang="en-US" dirty="0"/>
              <a:t>?</a:t>
            </a:r>
          </a:p>
        </p:txBody>
      </p:sp>
    </p:spTree>
    <p:extLst>
      <p:ext uri="{BB962C8B-B14F-4D97-AF65-F5344CB8AC3E}">
        <p14:creationId xmlns:p14="http://schemas.microsoft.com/office/powerpoint/2010/main" val="21831448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Image result for pRAY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653544" y="400049"/>
            <a:ext cx="5792035" cy="1754326"/>
          </a:xfrm>
          <a:prstGeom prst="rect">
            <a:avLst/>
          </a:prstGeom>
          <a:noFill/>
        </p:spPr>
        <p:txBody>
          <a:bodyPr wrap="none" lIns="91440" tIns="45720" rIns="91440" bIns="45720">
            <a:spAutoFit/>
          </a:bodyPr>
          <a:lstStyle/>
          <a:p>
            <a:r>
              <a:rPr lang="en-US" sz="5400" b="1" cap="none" spc="50" dirty="0">
                <a:ln w="0"/>
                <a:solidFill>
                  <a:srgbClr val="232200"/>
                </a:solidFill>
                <a:effectLst>
                  <a:innerShdw blurRad="63500" dist="50800" dir="13500000">
                    <a:srgbClr val="000000">
                      <a:alpha val="50000"/>
                    </a:srgbClr>
                  </a:innerShdw>
                </a:effectLst>
              </a:rPr>
              <a:t>The most common </a:t>
            </a:r>
          </a:p>
          <a:p>
            <a:r>
              <a:rPr lang="en-US" sz="5400" b="1" cap="none" spc="50" dirty="0">
                <a:ln w="0"/>
                <a:solidFill>
                  <a:srgbClr val="232200"/>
                </a:solidFill>
                <a:effectLst>
                  <a:innerShdw blurRad="63500" dist="50800" dir="13500000">
                    <a:srgbClr val="000000">
                      <a:alpha val="50000"/>
                    </a:srgbClr>
                  </a:innerShdw>
                </a:effectLst>
              </a:rPr>
              <a:t>act </a:t>
            </a:r>
            <a:r>
              <a:rPr lang="en-US" sz="5400" b="1" spc="50" dirty="0">
                <a:ln w="0"/>
                <a:solidFill>
                  <a:srgbClr val="232200"/>
                </a:solidFill>
                <a:effectLst>
                  <a:innerShdw blurRad="63500" dist="50800" dir="13500000">
                    <a:srgbClr val="000000">
                      <a:alpha val="50000"/>
                    </a:srgbClr>
                  </a:innerShdw>
                </a:effectLst>
              </a:rPr>
              <a:t>o</a:t>
            </a:r>
            <a:r>
              <a:rPr lang="en-US" sz="5400" b="1" cap="none" spc="50" dirty="0">
                <a:ln w="0"/>
                <a:solidFill>
                  <a:srgbClr val="232200"/>
                </a:solidFill>
                <a:effectLst>
                  <a:innerShdw blurRad="63500" dist="50800" dir="13500000">
                    <a:srgbClr val="000000">
                      <a:alpha val="50000"/>
                    </a:srgbClr>
                  </a:innerShdw>
                </a:effectLst>
              </a:rPr>
              <a:t>f FAITH is…</a:t>
            </a:r>
          </a:p>
        </p:txBody>
      </p:sp>
    </p:spTree>
    <p:extLst>
      <p:ext uri="{BB962C8B-B14F-4D97-AF65-F5344CB8AC3E}">
        <p14:creationId xmlns:p14="http://schemas.microsoft.com/office/powerpoint/2010/main" val="26503283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Image result for without me you can do noth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Image result for without me you can do nothing"/>
          <p:cNvPicPr>
            <a:picLocks noChangeAspect="1" noChangeArrowheads="1"/>
          </p:cNvPicPr>
          <p:nvPr/>
        </p:nvPicPr>
        <p:blipFill rotWithShape="1">
          <a:blip r:embed="rId2">
            <a:extLst>
              <a:ext uri="{28A0092B-C50C-407E-A947-70E740481C1C}">
                <a14:useLocalDpi xmlns:a14="http://schemas.microsoft.com/office/drawing/2010/main" val="0"/>
              </a:ext>
            </a:extLst>
          </a:blip>
          <a:srcRect l="77544" t="83392" r="1667" b="6433"/>
          <a:stretch/>
        </p:blipFill>
        <p:spPr bwMode="auto">
          <a:xfrm>
            <a:off x="7218947" y="6136105"/>
            <a:ext cx="1900990" cy="6978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15121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Image result for overcoming evil by doing goo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403558" y="553452"/>
            <a:ext cx="4740442" cy="1754326"/>
          </a:xfrm>
          <a:prstGeom prst="rect">
            <a:avLst/>
          </a:prstGeom>
          <a:noFill/>
        </p:spPr>
        <p:txBody>
          <a:bodyPr wrap="square" lIns="91440" tIns="45720" rIns="91440" bIns="45720">
            <a:spAutoFit/>
          </a:bodyPr>
          <a:lstStyle/>
          <a:p>
            <a:pPr algn="ctr"/>
            <a:r>
              <a:rPr lang="en-US" sz="3600" b="0" cap="none" spc="0" dirty="0">
                <a:ln w="0"/>
                <a:solidFill>
                  <a:schemeClr val="tx1"/>
                </a:solidFill>
                <a:effectLst>
                  <a:outerShdw blurRad="38100" dist="19050" dir="2700000" algn="tl" rotWithShape="0">
                    <a:schemeClr val="dk1">
                      <a:alpha val="40000"/>
                    </a:schemeClr>
                  </a:outerShdw>
                </a:effectLst>
              </a:rPr>
              <a:t>LORD, I want to be a part of </a:t>
            </a:r>
            <a:r>
              <a:rPr lang="en-US" sz="3600" dirty="0">
                <a:ln w="0"/>
                <a:effectLst>
                  <a:outerShdw blurRad="38100" dist="19050" dir="2700000" algn="tl" rotWithShape="0">
                    <a:schemeClr val="dk1">
                      <a:alpha val="40000"/>
                    </a:schemeClr>
                  </a:outerShdw>
                </a:effectLst>
              </a:rPr>
              <a:t>overcoming evil by d</a:t>
            </a:r>
            <a:r>
              <a:rPr lang="en-US" sz="3600" b="0" cap="none" spc="0" dirty="0">
                <a:ln w="0"/>
                <a:solidFill>
                  <a:schemeClr val="tx1"/>
                </a:solidFill>
                <a:effectLst>
                  <a:outerShdw blurRad="38100" dist="19050" dir="2700000" algn="tl" rotWithShape="0">
                    <a:schemeClr val="dk1">
                      <a:alpha val="40000"/>
                    </a:schemeClr>
                  </a:outerShdw>
                </a:effectLst>
              </a:rPr>
              <a:t>oing good!</a:t>
            </a:r>
          </a:p>
        </p:txBody>
      </p:sp>
    </p:spTree>
    <p:extLst>
      <p:ext uri="{BB962C8B-B14F-4D97-AF65-F5344CB8AC3E}">
        <p14:creationId xmlns:p14="http://schemas.microsoft.com/office/powerpoint/2010/main" val="18392175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Image result for Only God is good"/>
          <p:cNvPicPr>
            <a:picLocks noChangeAspect="1" noChangeArrowheads="1"/>
          </p:cNvPicPr>
          <p:nvPr/>
        </p:nvPicPr>
        <p:blipFill rotWithShape="1">
          <a:blip r:embed="rId2">
            <a:extLst>
              <a:ext uri="{28A0092B-C50C-407E-A947-70E740481C1C}">
                <a14:useLocalDpi xmlns:a14="http://schemas.microsoft.com/office/drawing/2010/main" val="0"/>
              </a:ext>
            </a:extLst>
          </a:blip>
          <a:srcRect t="9824"/>
          <a:stretch/>
        </p:blipFill>
        <p:spPr bwMode="auto">
          <a:xfrm>
            <a:off x="0" y="0"/>
            <a:ext cx="9144000" cy="618423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Image result for Only God is good"/>
          <p:cNvPicPr>
            <a:picLocks noChangeAspect="1" noChangeArrowheads="1"/>
          </p:cNvPicPr>
          <p:nvPr/>
        </p:nvPicPr>
        <p:blipFill rotWithShape="1">
          <a:blip r:embed="rId2">
            <a:extLst>
              <a:ext uri="{28A0092B-C50C-407E-A947-70E740481C1C}">
                <a14:useLocalDpi xmlns:a14="http://schemas.microsoft.com/office/drawing/2010/main" val="0"/>
              </a:ext>
            </a:extLst>
          </a:blip>
          <a:srcRect t="88070"/>
          <a:stretch/>
        </p:blipFill>
        <p:spPr bwMode="auto">
          <a:xfrm>
            <a:off x="0" y="6039852"/>
            <a:ext cx="9144000" cy="81814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 y="5047710"/>
            <a:ext cx="8855242" cy="1569660"/>
          </a:xfrm>
          <a:prstGeom prst="rect">
            <a:avLst/>
          </a:prstGeom>
          <a:noFill/>
        </p:spPr>
        <p:txBody>
          <a:bodyPr wrap="square" lIns="91440" tIns="45720" rIns="91440" bIns="45720">
            <a:spAutoFit/>
          </a:bodyPr>
          <a:lstStyle/>
          <a:p>
            <a:pPr algn="ctr"/>
            <a:r>
              <a:rPr lang="en-US" sz="9600" b="1" cap="none" spc="0" dirty="0">
                <a:ln w="12700">
                  <a:solidFill>
                    <a:schemeClr val="accent3">
                      <a:lumMod val="50000"/>
                    </a:schemeClr>
                  </a:solidFill>
                  <a:prstDash val="solid"/>
                </a:ln>
                <a:solidFill>
                  <a:schemeClr val="bg2">
                    <a:lumMod val="50000"/>
                  </a:schemeClr>
                </a:solidFill>
                <a:effectLst>
                  <a:innerShdw blurRad="177800">
                    <a:schemeClr val="accent3">
                      <a:lumMod val="50000"/>
                    </a:schemeClr>
                  </a:innerShdw>
                </a:effectLst>
              </a:rPr>
              <a:t>IS GOOD</a:t>
            </a:r>
          </a:p>
        </p:txBody>
      </p:sp>
      <p:sp>
        <p:nvSpPr>
          <p:cNvPr id="5" name="Rectangle 4"/>
          <p:cNvSpPr/>
          <p:nvPr/>
        </p:nvSpPr>
        <p:spPr>
          <a:xfrm>
            <a:off x="615205" y="609147"/>
            <a:ext cx="2523447" cy="707886"/>
          </a:xfrm>
          <a:prstGeom prst="rect">
            <a:avLst/>
          </a:prstGeom>
          <a:noFill/>
        </p:spPr>
        <p:txBody>
          <a:bodyPr wrap="none" lIns="91440" tIns="45720" rIns="91440" bIns="45720">
            <a:spAutoFit/>
          </a:bodyPr>
          <a:lstStyle/>
          <a:p>
            <a:pPr algn="ctr"/>
            <a:r>
              <a:rPr lang="en-US" sz="40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Jesus said, </a:t>
            </a:r>
          </a:p>
        </p:txBody>
      </p:sp>
      <p:sp>
        <p:nvSpPr>
          <p:cNvPr id="6" name="TextBox 5"/>
          <p:cNvSpPr txBox="1"/>
          <p:nvPr/>
        </p:nvSpPr>
        <p:spPr>
          <a:xfrm>
            <a:off x="7531767" y="6448925"/>
            <a:ext cx="1540043" cy="584775"/>
          </a:xfrm>
          <a:prstGeom prst="rect">
            <a:avLst/>
          </a:prstGeom>
          <a:noFill/>
        </p:spPr>
        <p:txBody>
          <a:bodyPr wrap="square" rtlCol="0">
            <a:spAutoFit/>
          </a:bodyPr>
          <a:lstStyle/>
          <a:p>
            <a:pPr algn="r"/>
            <a:r>
              <a:rPr lang="en-US" sz="3200" b="1" baseline="30000" dirty="0"/>
              <a:t>Mark 10:18</a:t>
            </a:r>
            <a:r>
              <a:rPr lang="en-US" sz="3200" b="1" dirty="0"/>
              <a:t> </a:t>
            </a:r>
          </a:p>
        </p:txBody>
      </p:sp>
    </p:spTree>
    <p:extLst>
      <p:ext uri="{BB962C8B-B14F-4D97-AF65-F5344CB8AC3E}">
        <p14:creationId xmlns:p14="http://schemas.microsoft.com/office/powerpoint/2010/main" val="17682381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God is Good, All the Tim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30968"/>
            <a:ext cx="9154692" cy="572703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God is Good, All the Time"/>
          <p:cNvPicPr>
            <a:picLocks noChangeAspect="1" noChangeArrowheads="1"/>
          </p:cNvPicPr>
          <p:nvPr/>
        </p:nvPicPr>
        <p:blipFill rotWithShape="1">
          <a:blip r:embed="rId2">
            <a:extLst>
              <a:ext uri="{28A0092B-C50C-407E-A947-70E740481C1C}">
                <a14:useLocalDpi xmlns:a14="http://schemas.microsoft.com/office/drawing/2010/main" val="0"/>
              </a:ext>
            </a:extLst>
          </a:blip>
          <a:srcRect b="71429"/>
          <a:stretch/>
        </p:blipFill>
        <p:spPr bwMode="auto">
          <a:xfrm>
            <a:off x="0" y="0"/>
            <a:ext cx="9154692" cy="269507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92506" y="0"/>
            <a:ext cx="8758990" cy="1938992"/>
          </a:xfrm>
          <a:prstGeom prst="rect">
            <a:avLst/>
          </a:prstGeom>
          <a:noFill/>
        </p:spPr>
        <p:txBody>
          <a:bodyPr wrap="square" rtlCol="0">
            <a:spAutoFit/>
          </a:bodyPr>
          <a:lstStyle/>
          <a:p>
            <a:r>
              <a:rPr lang="en-US" sz="4000" dirty="0">
                <a:solidFill>
                  <a:schemeClr val="accent4">
                    <a:lumMod val="60000"/>
                    <a:lumOff val="40000"/>
                  </a:schemeClr>
                </a:solidFill>
              </a:rPr>
              <a:t>Perhaps no truth is more powerful in the life of a follower of Jesus Christ then to believe this TRUTH…</a:t>
            </a:r>
          </a:p>
        </p:txBody>
      </p:sp>
    </p:spTree>
    <p:extLst>
      <p:ext uri="{BB962C8B-B14F-4D97-AF65-F5344CB8AC3E}">
        <p14:creationId xmlns:p14="http://schemas.microsoft.com/office/powerpoint/2010/main" val="40370497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537284"/>
            <a:ext cx="9144000" cy="3320716"/>
          </a:xfrm>
          <a:prstGeom prst="rect">
            <a:avLst/>
          </a:prstGeom>
        </p:spPr>
      </p:pic>
      <p:sp>
        <p:nvSpPr>
          <p:cNvPr id="3" name="TextBox 2"/>
          <p:cNvSpPr txBox="1"/>
          <p:nvPr/>
        </p:nvSpPr>
        <p:spPr>
          <a:xfrm>
            <a:off x="0" y="0"/>
            <a:ext cx="9144000" cy="5016758"/>
          </a:xfrm>
          <a:prstGeom prst="rect">
            <a:avLst/>
          </a:prstGeom>
          <a:noFill/>
        </p:spPr>
        <p:txBody>
          <a:bodyPr wrap="square" rtlCol="0">
            <a:spAutoFit/>
          </a:bodyPr>
          <a:lstStyle/>
          <a:p>
            <a:pPr algn="ctr"/>
            <a:r>
              <a:rPr lang="en-US" sz="4000" baseline="30000" dirty="0"/>
              <a:t>8</a:t>
            </a:r>
            <a:r>
              <a:rPr lang="en-US" sz="4000" dirty="0"/>
              <a:t> But the rulers of this world have not understood it; if they had, they would not have crucified our glorious Lord. </a:t>
            </a:r>
            <a:r>
              <a:rPr lang="en-US" sz="4000" baseline="30000" dirty="0"/>
              <a:t>9</a:t>
            </a:r>
            <a:r>
              <a:rPr lang="en-US" sz="4000" dirty="0"/>
              <a:t> That is what the Scriptures mean when they say, </a:t>
            </a:r>
            <a:r>
              <a:rPr lang="en-US" sz="4000" dirty="0">
                <a:solidFill>
                  <a:srgbClr val="580000"/>
                </a:solidFill>
              </a:rPr>
              <a:t>“No eye has seen, no ear has heard, and no mind has imagined what God has prepared for those who love him.” </a:t>
            </a:r>
            <a:r>
              <a:rPr lang="en-US" sz="4000" baseline="30000" dirty="0"/>
              <a:t>10</a:t>
            </a:r>
            <a:r>
              <a:rPr lang="en-US" sz="4000" dirty="0"/>
              <a:t> </a:t>
            </a:r>
            <a:r>
              <a:rPr lang="en-US" sz="4000" b="1" u="sng" dirty="0"/>
              <a:t>But</a:t>
            </a:r>
            <a:r>
              <a:rPr lang="en-US" sz="4000" u="sng" dirty="0"/>
              <a:t> it was to us that God revealed these things by his Spirit</a:t>
            </a:r>
            <a:r>
              <a:rPr lang="en-US" sz="4000" dirty="0"/>
              <a:t>. </a:t>
            </a:r>
            <a:endParaRPr lang="en-US" dirty="0"/>
          </a:p>
        </p:txBody>
      </p:sp>
      <p:sp>
        <p:nvSpPr>
          <p:cNvPr id="4" name="TextBox 3"/>
          <p:cNvSpPr txBox="1"/>
          <p:nvPr/>
        </p:nvSpPr>
        <p:spPr>
          <a:xfrm>
            <a:off x="0" y="6304546"/>
            <a:ext cx="9144000" cy="646331"/>
          </a:xfrm>
          <a:prstGeom prst="rect">
            <a:avLst/>
          </a:prstGeom>
          <a:noFill/>
        </p:spPr>
        <p:txBody>
          <a:bodyPr wrap="square" rtlCol="0">
            <a:spAutoFit/>
          </a:bodyPr>
          <a:lstStyle/>
          <a:p>
            <a:pPr algn="ctr"/>
            <a:r>
              <a:rPr lang="en-US" sz="3600" b="1" dirty="0">
                <a:solidFill>
                  <a:schemeClr val="bg1"/>
                </a:solidFill>
              </a:rPr>
              <a:t>1 Corinthians 2:6-16 </a:t>
            </a:r>
            <a:r>
              <a:rPr lang="en-US" sz="2800" b="1" dirty="0">
                <a:solidFill>
                  <a:schemeClr val="bg1"/>
                </a:solidFill>
              </a:rPr>
              <a:t>(NLT) </a:t>
            </a:r>
            <a:endParaRPr lang="en-US" sz="3600" dirty="0">
              <a:solidFill>
                <a:schemeClr val="bg1"/>
              </a:solidFill>
            </a:endParaRPr>
          </a:p>
        </p:txBody>
      </p:sp>
    </p:spTree>
    <p:extLst>
      <p:ext uri="{BB962C8B-B14F-4D97-AF65-F5344CB8AC3E}">
        <p14:creationId xmlns:p14="http://schemas.microsoft.com/office/powerpoint/2010/main" val="8591916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03AD78"/>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51485" cy="4788568"/>
          </a:xfrm>
          <a:prstGeom prst="rect">
            <a:avLst/>
          </a:prstGeom>
        </p:spPr>
      </p:pic>
      <p:sp>
        <p:nvSpPr>
          <p:cNvPr id="3" name="TextBox 2"/>
          <p:cNvSpPr txBox="1"/>
          <p:nvPr/>
        </p:nvSpPr>
        <p:spPr>
          <a:xfrm>
            <a:off x="288758" y="5053263"/>
            <a:ext cx="8614610" cy="1323439"/>
          </a:xfrm>
          <a:prstGeom prst="rect">
            <a:avLst/>
          </a:prstGeom>
          <a:noFill/>
        </p:spPr>
        <p:txBody>
          <a:bodyPr wrap="square" rtlCol="0">
            <a:spAutoFit/>
          </a:bodyPr>
          <a:lstStyle/>
          <a:p>
            <a:pPr algn="ctr"/>
            <a:r>
              <a:rPr lang="en-US" sz="4000" b="1" dirty="0">
                <a:solidFill>
                  <a:srgbClr val="2E1700"/>
                </a:solidFill>
              </a:rPr>
              <a:t>James tells us that this world if full of moral filth and overflows with evil.</a:t>
            </a:r>
          </a:p>
        </p:txBody>
      </p:sp>
    </p:spTree>
    <p:extLst>
      <p:ext uri="{BB962C8B-B14F-4D97-AF65-F5344CB8AC3E}">
        <p14:creationId xmlns:p14="http://schemas.microsoft.com/office/powerpoint/2010/main" val="28799127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0646251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8434" name="Picture 2" descr="Image result for the Trut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155032"/>
            <a:ext cx="9124750" cy="570296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 y="830196"/>
            <a:ext cx="9124750" cy="1323439"/>
          </a:xfrm>
          <a:prstGeom prst="rect">
            <a:avLst/>
          </a:prstGeom>
          <a:noFill/>
        </p:spPr>
        <p:txBody>
          <a:bodyPr wrap="square" lIns="91440" tIns="45720" rIns="91440" bIns="45720">
            <a:spAutoFit/>
          </a:bodyPr>
          <a:lstStyle/>
          <a:p>
            <a:pPr algn="ctr"/>
            <a:r>
              <a:rPr lang="en-US" sz="8000" b="1" spc="50" dirty="0">
                <a:ln w="0"/>
                <a:solidFill>
                  <a:schemeClr val="bg2"/>
                </a:solidFill>
                <a:effectLst>
                  <a:glow rad="101600">
                    <a:schemeClr val="accent3">
                      <a:satMod val="175000"/>
                      <a:alpha val="40000"/>
                    </a:schemeClr>
                  </a:glow>
                  <a:innerShdw blurRad="63500" dist="50800" dir="13500000">
                    <a:srgbClr val="000000">
                      <a:alpha val="50000"/>
                    </a:srgbClr>
                  </a:innerShdw>
                </a:effectLst>
              </a:rPr>
              <a:t>PRACTITIONERS OF </a:t>
            </a:r>
            <a:endParaRPr lang="en-US" sz="8000" b="1" cap="none" spc="50" dirty="0">
              <a:ln w="0"/>
              <a:solidFill>
                <a:schemeClr val="bg2"/>
              </a:solidFill>
              <a:effectLst>
                <a:glow rad="101600">
                  <a:schemeClr val="accent3">
                    <a:satMod val="175000"/>
                    <a:alpha val="40000"/>
                  </a:schemeClr>
                </a:glow>
                <a:innerShdw blurRad="63500" dist="50800" dir="13500000">
                  <a:srgbClr val="000000">
                    <a:alpha val="50000"/>
                  </a:srgbClr>
                </a:innerShdw>
              </a:effectLst>
            </a:endParaRPr>
          </a:p>
        </p:txBody>
      </p:sp>
    </p:spTree>
    <p:extLst>
      <p:ext uri="{BB962C8B-B14F-4D97-AF65-F5344CB8AC3E}">
        <p14:creationId xmlns:p14="http://schemas.microsoft.com/office/powerpoint/2010/main" val="39976143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8434" name="Picture 2" descr="Image result for the Trut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155032"/>
            <a:ext cx="9124750" cy="570296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 y="830196"/>
            <a:ext cx="9124750" cy="1323439"/>
          </a:xfrm>
          <a:prstGeom prst="rect">
            <a:avLst/>
          </a:prstGeom>
          <a:noFill/>
        </p:spPr>
        <p:txBody>
          <a:bodyPr wrap="square" lIns="91440" tIns="45720" rIns="91440" bIns="45720">
            <a:spAutoFit/>
          </a:bodyPr>
          <a:lstStyle/>
          <a:p>
            <a:pPr algn="ctr"/>
            <a:r>
              <a:rPr lang="en-US" sz="8000" b="1" spc="50" dirty="0">
                <a:ln w="0"/>
                <a:solidFill>
                  <a:schemeClr val="bg2"/>
                </a:solidFill>
                <a:effectLst>
                  <a:glow rad="101600">
                    <a:schemeClr val="accent3">
                      <a:satMod val="175000"/>
                      <a:alpha val="40000"/>
                    </a:schemeClr>
                  </a:glow>
                  <a:innerShdw blurRad="63500" dist="50800" dir="13500000">
                    <a:srgbClr val="000000">
                      <a:alpha val="50000"/>
                    </a:srgbClr>
                  </a:innerShdw>
                </a:effectLst>
              </a:rPr>
              <a:t>HOW TO ACT UPON</a:t>
            </a:r>
            <a:endParaRPr lang="en-US" sz="8000" b="1" cap="none" spc="50" dirty="0">
              <a:ln w="0"/>
              <a:solidFill>
                <a:schemeClr val="bg2"/>
              </a:solidFill>
              <a:effectLst>
                <a:glow rad="101600">
                  <a:schemeClr val="accent3">
                    <a:satMod val="175000"/>
                    <a:alpha val="40000"/>
                  </a:schemeClr>
                </a:glow>
                <a:innerShdw blurRad="63500" dist="50800" dir="13500000">
                  <a:srgbClr val="000000">
                    <a:alpha val="50000"/>
                  </a:srgbClr>
                </a:innerShdw>
              </a:effectLst>
            </a:endParaRPr>
          </a:p>
        </p:txBody>
      </p:sp>
    </p:spTree>
    <p:extLst>
      <p:ext uri="{BB962C8B-B14F-4D97-AF65-F5344CB8AC3E}">
        <p14:creationId xmlns:p14="http://schemas.microsoft.com/office/powerpoint/2010/main" val="5557089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2">
            <a:lumMod val="25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82091" y="0"/>
            <a:ext cx="6961909" cy="6858000"/>
          </a:xfrm>
          <a:prstGeom prst="rect">
            <a:avLst/>
          </a:prstGeom>
        </p:spPr>
      </p:pic>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t="-16491" r="71436" b="16491"/>
          <a:stretch/>
        </p:blipFill>
        <p:spPr>
          <a:xfrm>
            <a:off x="0" y="0"/>
            <a:ext cx="2182091" cy="6858000"/>
          </a:xfrm>
          <a:prstGeom prst="rect">
            <a:avLst/>
          </a:prstGeom>
        </p:spPr>
      </p:pic>
    </p:spTree>
    <p:extLst>
      <p:ext uri="{BB962C8B-B14F-4D97-AF65-F5344CB8AC3E}">
        <p14:creationId xmlns:p14="http://schemas.microsoft.com/office/powerpoint/2010/main" val="22002266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232200"/>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32" y="336884"/>
            <a:ext cx="9138168" cy="6087979"/>
          </a:xfrm>
          <a:prstGeom prst="rect">
            <a:avLst/>
          </a:prstGeom>
        </p:spPr>
      </p:pic>
    </p:spTree>
    <p:extLst>
      <p:ext uri="{BB962C8B-B14F-4D97-AF65-F5344CB8AC3E}">
        <p14:creationId xmlns:p14="http://schemas.microsoft.com/office/powerpoint/2010/main" val="57232884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333300"/>
        </a:solidFill>
        <a:effectLst/>
      </p:bgPr>
    </p:bg>
    <p:spTree>
      <p:nvGrpSpPr>
        <p:cNvPr id="1" name=""/>
        <p:cNvGrpSpPr/>
        <p:nvPr/>
      </p:nvGrpSpPr>
      <p:grpSpPr>
        <a:xfrm>
          <a:off x="0" y="0"/>
          <a:ext cx="0" cy="0"/>
          <a:chOff x="0" y="0"/>
          <a:chExt cx="0" cy="0"/>
        </a:xfrm>
      </p:grpSpPr>
      <p:pic>
        <p:nvPicPr>
          <p:cNvPr id="19458" name="Picture 2" descr="Image result for concerned about othe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6861" y="1824871"/>
            <a:ext cx="6096000" cy="366712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273502" y="5491997"/>
            <a:ext cx="6940233" cy="830997"/>
          </a:xfrm>
          <a:prstGeom prst="rect">
            <a:avLst/>
          </a:prstGeom>
          <a:noFill/>
        </p:spPr>
        <p:txBody>
          <a:bodyPr wrap="none" lIns="91440" tIns="45720" rIns="91440" bIns="45720">
            <a:spAutoFit/>
          </a:bodyPr>
          <a:lstStyle/>
          <a:p>
            <a:pPr algn="ctr"/>
            <a:r>
              <a:rPr lang="en-US" sz="4800" b="1" cap="none" spc="50" dirty="0">
                <a:ln w="0"/>
                <a:solidFill>
                  <a:schemeClr val="bg2"/>
                </a:solidFill>
                <a:effectLst>
                  <a:innerShdw blurRad="63500" dist="50800" dir="13500000">
                    <a:srgbClr val="000000">
                      <a:alpha val="50000"/>
                    </a:srgbClr>
                  </a:innerShdw>
                </a:effectLst>
              </a:rPr>
              <a:t>Concerned about others…</a:t>
            </a:r>
          </a:p>
        </p:txBody>
      </p:sp>
      <p:pic>
        <p:nvPicPr>
          <p:cNvPr id="19462" name="Picture 6" descr="Image result for 2nd"/>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5575" y="192504"/>
            <a:ext cx="1504783" cy="150478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660358" y="773957"/>
            <a:ext cx="1477071" cy="923330"/>
          </a:xfrm>
          <a:prstGeom prst="rect">
            <a:avLst/>
          </a:prstGeom>
          <a:noFill/>
        </p:spPr>
        <p:txBody>
          <a:bodyPr wrap="none" lIns="91440" tIns="45720" rIns="91440" bIns="45720">
            <a:spAutoFit/>
          </a:bodyPr>
          <a:lstStyle/>
          <a:p>
            <a:pPr algn="ctr"/>
            <a:r>
              <a:rPr lang="en-US" sz="5400" b="1" spc="50" dirty="0" smtClean="0">
                <a:ln w="0"/>
                <a:solidFill>
                  <a:schemeClr val="bg2"/>
                </a:solidFill>
                <a:effectLst>
                  <a:innerShdw blurRad="63500" dist="50800" dir="13500000">
                    <a:srgbClr val="000000">
                      <a:alpha val="50000"/>
                    </a:srgbClr>
                  </a:innerShdw>
                </a:effectLst>
              </a:rPr>
              <a:t>next</a:t>
            </a:r>
            <a:endParaRPr lang="en-US" sz="5400" b="1" cap="none" spc="50" dirty="0">
              <a:ln w="0"/>
              <a:solidFill>
                <a:schemeClr val="bg2"/>
              </a:solidFill>
              <a:effectLst>
                <a:innerShdw blurRad="63500" dist="50800" dir="13500000">
                  <a:srgbClr val="000000">
                    <a:alpha val="50000"/>
                  </a:srgbClr>
                </a:innerShdw>
              </a:effectLst>
            </a:endParaRPr>
          </a:p>
        </p:txBody>
      </p:sp>
    </p:spTree>
    <p:extLst>
      <p:ext uri="{BB962C8B-B14F-4D97-AF65-F5344CB8AC3E}">
        <p14:creationId xmlns:p14="http://schemas.microsoft.com/office/powerpoint/2010/main" val="25798910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Image result for James 1:2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2459" y="0"/>
            <a:ext cx="8180862"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344750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Image result for keep oneself unstained from the worl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Image result for 3rd"/>
          <p:cNvPicPr>
            <a:picLocks noChangeAspect="1" noChangeArrowheads="1"/>
          </p:cNvPicPr>
          <p:nvPr/>
        </p:nvPicPr>
        <p:blipFill>
          <a:blip r:embed="rId3">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0" y="0"/>
            <a:ext cx="1347536" cy="13475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674039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Image result for Lay aside all filthiness and overflow of wickednes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58001"/>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Connector 2"/>
          <p:cNvCxnSpPr/>
          <p:nvPr/>
        </p:nvCxnSpPr>
        <p:spPr>
          <a:xfrm>
            <a:off x="1588168" y="842211"/>
            <a:ext cx="6232358" cy="24063"/>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018673" y="1684423"/>
            <a:ext cx="7018422" cy="24063"/>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89283" y="2538666"/>
            <a:ext cx="3144254" cy="12032"/>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89045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537284"/>
            <a:ext cx="9144000" cy="3320716"/>
          </a:xfrm>
          <a:prstGeom prst="rect">
            <a:avLst/>
          </a:prstGeom>
        </p:spPr>
      </p:pic>
      <p:sp>
        <p:nvSpPr>
          <p:cNvPr id="3" name="TextBox 2"/>
          <p:cNvSpPr txBox="1"/>
          <p:nvPr/>
        </p:nvSpPr>
        <p:spPr>
          <a:xfrm>
            <a:off x="0" y="0"/>
            <a:ext cx="9144000" cy="5016758"/>
          </a:xfrm>
          <a:prstGeom prst="rect">
            <a:avLst/>
          </a:prstGeom>
          <a:noFill/>
        </p:spPr>
        <p:txBody>
          <a:bodyPr wrap="square" rtlCol="0">
            <a:spAutoFit/>
          </a:bodyPr>
          <a:lstStyle/>
          <a:p>
            <a:pPr algn="ctr"/>
            <a:r>
              <a:rPr lang="en-US" sz="4000" u="sng" dirty="0"/>
              <a:t>For his Spirit searches out everything and shows us God’s deep secrets</a:t>
            </a:r>
            <a:r>
              <a:rPr lang="en-US" sz="4000" dirty="0"/>
              <a:t>. </a:t>
            </a:r>
            <a:r>
              <a:rPr lang="en-US" sz="4000" baseline="30000" dirty="0"/>
              <a:t>11</a:t>
            </a:r>
            <a:r>
              <a:rPr lang="en-US" sz="4000" dirty="0"/>
              <a:t> No one can know a person’s thoughts except that person’s own spirit, and no one can know God’s thoughts except God’s own Spirit. </a:t>
            </a:r>
            <a:r>
              <a:rPr lang="en-US" sz="4000" baseline="30000" dirty="0"/>
              <a:t>12</a:t>
            </a:r>
            <a:r>
              <a:rPr lang="en-US" sz="4000" dirty="0"/>
              <a:t> </a:t>
            </a:r>
            <a:r>
              <a:rPr lang="en-US" sz="4000" u="sng" dirty="0"/>
              <a:t>And we have received God’s Spirit </a:t>
            </a:r>
            <a:r>
              <a:rPr lang="en-US" sz="4000" dirty="0"/>
              <a:t>(not the world’s spirit), </a:t>
            </a:r>
            <a:r>
              <a:rPr lang="en-US" sz="4000" u="sng" dirty="0">
                <a:solidFill>
                  <a:srgbClr val="580000"/>
                </a:solidFill>
              </a:rPr>
              <a:t>so we can know </a:t>
            </a:r>
            <a:r>
              <a:rPr lang="en-US" sz="4000" u="sng" dirty="0"/>
              <a:t>the wonderful things God has freely given us</a:t>
            </a:r>
            <a:r>
              <a:rPr lang="en-US" sz="4000" dirty="0"/>
              <a:t>. </a:t>
            </a:r>
            <a:endParaRPr lang="en-US" dirty="0"/>
          </a:p>
        </p:txBody>
      </p:sp>
      <p:sp>
        <p:nvSpPr>
          <p:cNvPr id="4" name="TextBox 3"/>
          <p:cNvSpPr txBox="1"/>
          <p:nvPr/>
        </p:nvSpPr>
        <p:spPr>
          <a:xfrm>
            <a:off x="0" y="6304546"/>
            <a:ext cx="9144000" cy="646331"/>
          </a:xfrm>
          <a:prstGeom prst="rect">
            <a:avLst/>
          </a:prstGeom>
          <a:noFill/>
        </p:spPr>
        <p:txBody>
          <a:bodyPr wrap="square" rtlCol="0">
            <a:spAutoFit/>
          </a:bodyPr>
          <a:lstStyle/>
          <a:p>
            <a:pPr algn="ctr"/>
            <a:r>
              <a:rPr lang="en-US" sz="3600" b="1" dirty="0">
                <a:solidFill>
                  <a:schemeClr val="bg1"/>
                </a:solidFill>
              </a:rPr>
              <a:t>1 Corinthians 2:6-16 </a:t>
            </a:r>
            <a:r>
              <a:rPr lang="en-US" sz="2800" b="1" dirty="0">
                <a:solidFill>
                  <a:schemeClr val="bg1"/>
                </a:solidFill>
              </a:rPr>
              <a:t>(NLT) </a:t>
            </a:r>
            <a:endParaRPr lang="en-US" sz="3600" dirty="0">
              <a:solidFill>
                <a:schemeClr val="bg1"/>
              </a:solidFill>
            </a:endParaRPr>
          </a:p>
        </p:txBody>
      </p:sp>
    </p:spTree>
    <p:extLst>
      <p:ext uri="{BB962C8B-B14F-4D97-AF65-F5344CB8AC3E}">
        <p14:creationId xmlns:p14="http://schemas.microsoft.com/office/powerpoint/2010/main" val="219508022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3" name="Picture 2" descr="Image result for James 4:7-8"/>
          <p:cNvPicPr>
            <a:picLocks noChangeAspect="1" noChangeArrowheads="1"/>
          </p:cNvPicPr>
          <p:nvPr/>
        </p:nvPicPr>
        <p:blipFill rotWithShape="1">
          <a:blip r:embed="rId2">
            <a:extLst>
              <a:ext uri="{28A0092B-C50C-407E-A947-70E740481C1C}">
                <a14:useLocalDpi xmlns:a14="http://schemas.microsoft.com/office/drawing/2010/main" val="0"/>
              </a:ext>
            </a:extLst>
          </a:blip>
          <a:srcRect l="48751" t="89987" r="24292" b="-254"/>
          <a:stretch/>
        </p:blipFill>
        <p:spPr bwMode="auto">
          <a:xfrm>
            <a:off x="6112043" y="5678905"/>
            <a:ext cx="2839452" cy="649706"/>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Image result for James 4:7-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413864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Image result for Galatians 5:19-2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4001"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492890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C3623BC-C3FB-4AEF-B4F6-4C750DB08D35}"/>
              </a:ext>
            </a:extLst>
          </p:cNvPr>
          <p:cNvPicPr>
            <a:picLocks noChangeAspect="1"/>
          </p:cNvPicPr>
          <p:nvPr/>
        </p:nvPicPr>
        <p:blipFill rotWithShape="1">
          <a:blip r:embed="rId2">
            <a:extLst>
              <a:ext uri="{28A0092B-C50C-407E-A947-70E740481C1C}">
                <a14:useLocalDpi xmlns:a14="http://schemas.microsoft.com/office/drawing/2010/main" val="0"/>
              </a:ext>
            </a:extLst>
          </a:blip>
          <a:srcRect b="11910"/>
          <a:stretch/>
        </p:blipFill>
        <p:spPr>
          <a:xfrm>
            <a:off x="-40373" y="547383"/>
            <a:ext cx="9184373" cy="6310617"/>
          </a:xfrm>
          <a:prstGeom prst="rect">
            <a:avLst/>
          </a:prstGeom>
        </p:spPr>
      </p:pic>
      <p:sp>
        <p:nvSpPr>
          <p:cNvPr id="5" name="TextBox 4">
            <a:extLst>
              <a:ext uri="{FF2B5EF4-FFF2-40B4-BE49-F238E27FC236}">
                <a16:creationId xmlns:a16="http://schemas.microsoft.com/office/drawing/2014/main" id="{ED679B67-A8F3-4806-9474-FC6F5C5AE283}"/>
              </a:ext>
            </a:extLst>
          </p:cNvPr>
          <p:cNvSpPr txBox="1"/>
          <p:nvPr/>
        </p:nvSpPr>
        <p:spPr>
          <a:xfrm>
            <a:off x="982495" y="1196502"/>
            <a:ext cx="7431932" cy="1569660"/>
          </a:xfrm>
          <a:prstGeom prst="rect">
            <a:avLst/>
          </a:prstGeom>
          <a:noFill/>
        </p:spPr>
        <p:txBody>
          <a:bodyPr wrap="square" rtlCol="0">
            <a:spAutoFit/>
          </a:bodyPr>
          <a:lstStyle/>
          <a:p>
            <a:r>
              <a:rPr lang="en-US" sz="4800" dirty="0">
                <a:latin typeface="Cooper Black" panose="0208090404030B020404" pitchFamily="18" charset="0"/>
              </a:rPr>
              <a:t>Pure religion will lead to a life of practical </a:t>
            </a:r>
          </a:p>
        </p:txBody>
      </p:sp>
    </p:spTree>
    <p:extLst>
      <p:ext uri="{BB962C8B-B14F-4D97-AF65-F5344CB8AC3E}">
        <p14:creationId xmlns:p14="http://schemas.microsoft.com/office/powerpoint/2010/main" val="192928064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52250471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537284"/>
            <a:ext cx="9144000" cy="3320716"/>
          </a:xfrm>
          <a:prstGeom prst="rect">
            <a:avLst/>
          </a:prstGeom>
        </p:spPr>
      </p:pic>
      <p:sp>
        <p:nvSpPr>
          <p:cNvPr id="3" name="TextBox 2"/>
          <p:cNvSpPr txBox="1"/>
          <p:nvPr/>
        </p:nvSpPr>
        <p:spPr>
          <a:xfrm>
            <a:off x="0" y="144379"/>
            <a:ext cx="9144000" cy="3785652"/>
          </a:xfrm>
          <a:prstGeom prst="rect">
            <a:avLst/>
          </a:prstGeom>
          <a:noFill/>
        </p:spPr>
        <p:txBody>
          <a:bodyPr wrap="square" rtlCol="0">
            <a:spAutoFit/>
          </a:bodyPr>
          <a:lstStyle/>
          <a:p>
            <a:pPr algn="ctr"/>
            <a:r>
              <a:rPr lang="en-US" sz="4000" b="1" dirty="0"/>
              <a:t>1 How well God must like you— you don’t hang out at Sin Saloon</a:t>
            </a:r>
            <a:r>
              <a:rPr lang="en-US" sz="4000" b="1" dirty="0" smtClean="0"/>
              <a:t>, you </a:t>
            </a:r>
            <a:r>
              <a:rPr lang="en-US" sz="4000" b="1" dirty="0"/>
              <a:t>don’t slink along Dead-End Road,  you don’t go to Smart-Mouth College.</a:t>
            </a:r>
            <a:r>
              <a:rPr lang="en-US" sz="4000" b="1" baseline="30000" dirty="0"/>
              <a:t>2-3 </a:t>
            </a:r>
            <a:r>
              <a:rPr lang="en-US" sz="4000" b="1" dirty="0"/>
              <a:t>Instead you thrill to </a:t>
            </a:r>
            <a:r>
              <a:rPr lang="en-US" sz="4000" b="1" cap="small" dirty="0"/>
              <a:t>God</a:t>
            </a:r>
            <a:r>
              <a:rPr lang="en-US" sz="4000" b="1" dirty="0"/>
              <a:t>’s Word, you chew on Scripture day and night</a:t>
            </a:r>
            <a:r>
              <a:rPr lang="en-US" sz="4000" b="1" dirty="0" smtClean="0"/>
              <a:t>. </a:t>
            </a:r>
            <a:endParaRPr lang="en-US" sz="4000" b="1" dirty="0"/>
          </a:p>
        </p:txBody>
      </p:sp>
      <p:sp>
        <p:nvSpPr>
          <p:cNvPr id="4" name="TextBox 3"/>
          <p:cNvSpPr txBox="1"/>
          <p:nvPr/>
        </p:nvSpPr>
        <p:spPr>
          <a:xfrm>
            <a:off x="0" y="6304546"/>
            <a:ext cx="9144000" cy="646331"/>
          </a:xfrm>
          <a:prstGeom prst="rect">
            <a:avLst/>
          </a:prstGeom>
          <a:noFill/>
        </p:spPr>
        <p:txBody>
          <a:bodyPr wrap="square" rtlCol="0">
            <a:spAutoFit/>
          </a:bodyPr>
          <a:lstStyle/>
          <a:p>
            <a:pPr algn="ctr"/>
            <a:r>
              <a:rPr lang="en-US" sz="3600" b="1" dirty="0" smtClean="0">
                <a:solidFill>
                  <a:schemeClr val="bg1"/>
                </a:solidFill>
              </a:rPr>
              <a:t>PSALM 1:1-3</a:t>
            </a:r>
            <a:endParaRPr lang="en-US" sz="3600" dirty="0">
              <a:solidFill>
                <a:schemeClr val="bg1"/>
              </a:solidFill>
            </a:endParaRPr>
          </a:p>
        </p:txBody>
      </p:sp>
    </p:spTree>
    <p:extLst>
      <p:ext uri="{BB962C8B-B14F-4D97-AF65-F5344CB8AC3E}">
        <p14:creationId xmlns:p14="http://schemas.microsoft.com/office/powerpoint/2010/main" val="159963854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537284"/>
            <a:ext cx="9144000" cy="3320716"/>
          </a:xfrm>
          <a:prstGeom prst="rect">
            <a:avLst/>
          </a:prstGeom>
        </p:spPr>
      </p:pic>
      <p:sp>
        <p:nvSpPr>
          <p:cNvPr id="3" name="TextBox 2"/>
          <p:cNvSpPr txBox="1"/>
          <p:nvPr/>
        </p:nvSpPr>
        <p:spPr>
          <a:xfrm>
            <a:off x="0" y="144379"/>
            <a:ext cx="9144000" cy="5016758"/>
          </a:xfrm>
          <a:prstGeom prst="rect">
            <a:avLst/>
          </a:prstGeom>
          <a:noFill/>
        </p:spPr>
        <p:txBody>
          <a:bodyPr wrap="square" rtlCol="0">
            <a:spAutoFit/>
          </a:bodyPr>
          <a:lstStyle/>
          <a:p>
            <a:pPr algn="ctr"/>
            <a:r>
              <a:rPr lang="en-US" sz="4000" b="1" dirty="0" smtClean="0"/>
              <a:t>You’re </a:t>
            </a:r>
            <a:r>
              <a:rPr lang="en-US" sz="4000" b="1" dirty="0"/>
              <a:t>a tree replanted in Eden,  bearing fresh fruit every month, Never dropping a leaf, always in blossom. </a:t>
            </a:r>
            <a:r>
              <a:rPr lang="en-US" sz="4000" b="1" baseline="30000" dirty="0"/>
              <a:t>4-5 </a:t>
            </a:r>
            <a:r>
              <a:rPr lang="en-US" sz="4000" b="1" dirty="0"/>
              <a:t>You’re not at all like the wicked,  who are mere windblown dust—Without defense in court,  unfit company for innocent people. </a:t>
            </a:r>
            <a:r>
              <a:rPr lang="en-US" sz="4000" b="1" baseline="30000" dirty="0"/>
              <a:t>6 </a:t>
            </a:r>
            <a:r>
              <a:rPr lang="en-US" sz="4000" b="1" cap="small" dirty="0"/>
              <a:t>God</a:t>
            </a:r>
            <a:r>
              <a:rPr lang="en-US" sz="4000" b="1" dirty="0"/>
              <a:t> charts the road you take. The road </a:t>
            </a:r>
            <a:r>
              <a:rPr lang="en-US" sz="4000" b="1" i="1" dirty="0"/>
              <a:t>they</a:t>
            </a:r>
            <a:r>
              <a:rPr lang="en-US" sz="4000" b="1" dirty="0"/>
              <a:t> take is Skid Row. </a:t>
            </a:r>
            <a:endParaRPr lang="en-US" sz="4000" b="1" dirty="0"/>
          </a:p>
        </p:txBody>
      </p:sp>
      <p:sp>
        <p:nvSpPr>
          <p:cNvPr id="5" name="TextBox 4"/>
          <p:cNvSpPr txBox="1"/>
          <p:nvPr/>
        </p:nvSpPr>
        <p:spPr>
          <a:xfrm>
            <a:off x="0" y="6304546"/>
            <a:ext cx="9144000" cy="646331"/>
          </a:xfrm>
          <a:prstGeom prst="rect">
            <a:avLst/>
          </a:prstGeom>
          <a:noFill/>
        </p:spPr>
        <p:txBody>
          <a:bodyPr wrap="square" rtlCol="0">
            <a:spAutoFit/>
          </a:bodyPr>
          <a:lstStyle/>
          <a:p>
            <a:pPr algn="ctr"/>
            <a:r>
              <a:rPr lang="en-US" sz="3600" b="1" dirty="0" smtClean="0">
                <a:solidFill>
                  <a:schemeClr val="bg1"/>
                </a:solidFill>
              </a:rPr>
              <a:t>PSALM 1:1-3</a:t>
            </a:r>
            <a:endParaRPr lang="en-US" sz="3600" dirty="0">
              <a:solidFill>
                <a:schemeClr val="bg1"/>
              </a:solidFill>
            </a:endParaRPr>
          </a:p>
        </p:txBody>
      </p:sp>
    </p:spTree>
    <p:extLst>
      <p:ext uri="{BB962C8B-B14F-4D97-AF65-F5344CB8AC3E}">
        <p14:creationId xmlns:p14="http://schemas.microsoft.com/office/powerpoint/2010/main" val="268750318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2E1700"/>
        </a:solidFill>
        <a:effectLst/>
      </p:bgPr>
    </p:bg>
    <p:spTree>
      <p:nvGrpSpPr>
        <p:cNvPr id="1" name=""/>
        <p:cNvGrpSpPr/>
        <p:nvPr/>
      </p:nvGrpSpPr>
      <p:grpSpPr>
        <a:xfrm>
          <a:off x="0" y="0"/>
          <a:ext cx="0" cy="0"/>
          <a:chOff x="0" y="0"/>
          <a:chExt cx="0" cy="0"/>
        </a:xfrm>
      </p:grpSpPr>
      <p:pic>
        <p:nvPicPr>
          <p:cNvPr id="3" name="Picture 2" descr="A person smiling for the camera&#10;&#10;Description generated with very high confidence">
            <a:extLst>
              <a:ext uri="{FF2B5EF4-FFF2-40B4-BE49-F238E27FC236}">
                <a16:creationId xmlns:a16="http://schemas.microsoft.com/office/drawing/2014/main" id="{BAAA822B-856C-4E06-8CC9-8A02EF749C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5498" y="495300"/>
            <a:ext cx="8802169" cy="5479350"/>
          </a:xfrm>
          <a:prstGeom prst="rect">
            <a:avLst/>
          </a:prstGeom>
        </p:spPr>
      </p:pic>
    </p:spTree>
    <p:extLst>
      <p:ext uri="{BB962C8B-B14F-4D97-AF65-F5344CB8AC3E}">
        <p14:creationId xmlns:p14="http://schemas.microsoft.com/office/powerpoint/2010/main" val="358377689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descr="A person standing in front of a crowd&#10;&#10;Description generated with very high confidence">
            <a:extLst>
              <a:ext uri="{FF2B5EF4-FFF2-40B4-BE49-F238E27FC236}">
                <a16:creationId xmlns:a16="http://schemas.microsoft.com/office/drawing/2014/main" id="{8599E708-037C-433F-A534-01A475D55B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6449" y="0"/>
            <a:ext cx="7671141" cy="6858000"/>
          </a:xfrm>
          <a:prstGeom prst="rect">
            <a:avLst/>
          </a:prstGeom>
        </p:spPr>
      </p:pic>
    </p:spTree>
    <p:extLst>
      <p:ext uri="{BB962C8B-B14F-4D97-AF65-F5344CB8AC3E}">
        <p14:creationId xmlns:p14="http://schemas.microsoft.com/office/powerpoint/2010/main" val="171946402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421086"/>
          </a:xfrm>
          <a:prstGeom prst="rect">
            <a:avLst/>
          </a:prstGeom>
        </p:spPr>
      </p:pic>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t="75301"/>
          <a:stretch/>
        </p:blipFill>
        <p:spPr>
          <a:xfrm>
            <a:off x="0" y="4212772"/>
            <a:ext cx="9144000" cy="2596242"/>
          </a:xfrm>
          <a:prstGeom prst="rect">
            <a:avLst/>
          </a:prstGeom>
        </p:spPr>
      </p:pic>
      <p:sp>
        <p:nvSpPr>
          <p:cNvPr id="4" name="Rectangle 3"/>
          <p:cNvSpPr/>
          <p:nvPr/>
        </p:nvSpPr>
        <p:spPr>
          <a:xfrm>
            <a:off x="521201" y="4497756"/>
            <a:ext cx="8101598" cy="923330"/>
          </a:xfrm>
          <a:prstGeom prst="rect">
            <a:avLst/>
          </a:prstGeom>
          <a:noFill/>
        </p:spPr>
        <p:txBody>
          <a:bodyPr wrap="square" lIns="91440" tIns="45720" rIns="91440" bIns="45720">
            <a:spAutoFit/>
          </a:bodyPr>
          <a:lstStyle/>
          <a:p>
            <a:pPr algn="ctr"/>
            <a:r>
              <a:rPr lang="en-US" sz="5400" b="1" cap="none" spc="50" dirty="0" smtClean="0">
                <a:ln w="0"/>
                <a:solidFill>
                  <a:schemeClr val="bg2"/>
                </a:solidFill>
                <a:effectLst>
                  <a:innerShdw blurRad="63500" dist="50800" dir="13500000">
                    <a:srgbClr val="000000">
                      <a:alpha val="50000"/>
                    </a:srgbClr>
                  </a:innerShdw>
                </a:effectLst>
              </a:rPr>
              <a:t>FOR THE LOVE OF CHRIST…</a:t>
            </a:r>
            <a:endParaRPr lang="en-US" sz="5400" b="1" cap="none" spc="50" dirty="0">
              <a:ln w="0"/>
              <a:solidFill>
                <a:schemeClr val="bg2"/>
              </a:solidFill>
              <a:effectLst>
                <a:innerShdw blurRad="63500" dist="50800" dir="13500000">
                  <a:srgbClr val="000000">
                    <a:alpha val="50000"/>
                  </a:srgbClr>
                </a:innerShdw>
              </a:effectLst>
            </a:endParaRPr>
          </a:p>
        </p:txBody>
      </p:sp>
    </p:spTree>
    <p:extLst>
      <p:ext uri="{BB962C8B-B14F-4D97-AF65-F5344CB8AC3E}">
        <p14:creationId xmlns:p14="http://schemas.microsoft.com/office/powerpoint/2010/main" val="115565147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FFFFF3"/>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FC92193-2F82-4B69-ADC0-E0290BBA419D}"/>
              </a:ext>
            </a:extLst>
          </p:cNvPr>
          <p:cNvPicPr>
            <a:picLocks noChangeAspect="1"/>
          </p:cNvPicPr>
          <p:nvPr/>
        </p:nvPicPr>
        <p:blipFill rotWithShape="1">
          <a:blip r:embed="rId2">
            <a:extLst>
              <a:ext uri="{28A0092B-C50C-407E-A947-70E740481C1C}">
                <a14:useLocalDpi xmlns:a14="http://schemas.microsoft.com/office/drawing/2010/main" val="0"/>
              </a:ext>
            </a:extLst>
          </a:blip>
          <a:srcRect r="25355"/>
          <a:stretch/>
        </p:blipFill>
        <p:spPr>
          <a:xfrm>
            <a:off x="896379" y="19454"/>
            <a:ext cx="7333226" cy="6812848"/>
          </a:xfrm>
          <a:prstGeom prst="rect">
            <a:avLst/>
          </a:prstGeom>
        </p:spPr>
      </p:pic>
      <p:sp>
        <p:nvSpPr>
          <p:cNvPr id="4" name="TextBox 3">
            <a:extLst>
              <a:ext uri="{FF2B5EF4-FFF2-40B4-BE49-F238E27FC236}">
                <a16:creationId xmlns:a16="http://schemas.microsoft.com/office/drawing/2014/main" id="{1E1F0C71-308C-4B98-BBB7-4488D1103F41}"/>
              </a:ext>
            </a:extLst>
          </p:cNvPr>
          <p:cNvSpPr txBox="1"/>
          <p:nvPr/>
        </p:nvSpPr>
        <p:spPr>
          <a:xfrm>
            <a:off x="1622675" y="2099517"/>
            <a:ext cx="5880633" cy="2277547"/>
          </a:xfrm>
          <a:prstGeom prst="rect">
            <a:avLst/>
          </a:prstGeom>
          <a:noFill/>
        </p:spPr>
        <p:txBody>
          <a:bodyPr wrap="square" rtlCol="0">
            <a:spAutoFit/>
          </a:bodyPr>
          <a:lstStyle/>
          <a:p>
            <a:pPr algn="ctr"/>
            <a:r>
              <a:rPr lang="en-US" sz="4400" dirty="0">
                <a:solidFill>
                  <a:schemeClr val="bg1"/>
                </a:solidFill>
                <a:latin typeface="Comic Sans MS" panose="030F0702030302020204" pitchFamily="66" charset="0"/>
              </a:rPr>
              <a:t>Don’t  Just </a:t>
            </a:r>
          </a:p>
          <a:p>
            <a:pPr algn="ctr"/>
            <a:r>
              <a:rPr lang="en-US" sz="4400" dirty="0">
                <a:solidFill>
                  <a:schemeClr val="bg1"/>
                </a:solidFill>
                <a:latin typeface="Comic Sans MS" panose="030F0702030302020204" pitchFamily="66" charset="0"/>
              </a:rPr>
              <a:t>Be Good,</a:t>
            </a:r>
          </a:p>
          <a:p>
            <a:pPr algn="ctr"/>
            <a:r>
              <a:rPr lang="en-US" sz="5400" dirty="0">
                <a:solidFill>
                  <a:schemeClr val="bg1"/>
                </a:solidFill>
                <a:latin typeface="Comic Sans MS" panose="030F0702030302020204" pitchFamily="66" charset="0"/>
              </a:rPr>
              <a:t>Do Good!</a:t>
            </a:r>
          </a:p>
        </p:txBody>
      </p:sp>
    </p:spTree>
    <p:extLst>
      <p:ext uri="{BB962C8B-B14F-4D97-AF65-F5344CB8AC3E}">
        <p14:creationId xmlns:p14="http://schemas.microsoft.com/office/powerpoint/2010/main" val="13890602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537284"/>
            <a:ext cx="9144000" cy="3320716"/>
          </a:xfrm>
          <a:prstGeom prst="rect">
            <a:avLst/>
          </a:prstGeom>
        </p:spPr>
      </p:pic>
      <p:sp>
        <p:nvSpPr>
          <p:cNvPr id="3" name="TextBox 2"/>
          <p:cNvSpPr txBox="1"/>
          <p:nvPr/>
        </p:nvSpPr>
        <p:spPr>
          <a:xfrm>
            <a:off x="0" y="0"/>
            <a:ext cx="9144000" cy="4401205"/>
          </a:xfrm>
          <a:prstGeom prst="rect">
            <a:avLst/>
          </a:prstGeom>
          <a:noFill/>
        </p:spPr>
        <p:txBody>
          <a:bodyPr wrap="square" rtlCol="0">
            <a:spAutoFit/>
          </a:bodyPr>
          <a:lstStyle/>
          <a:p>
            <a:pPr algn="ctr"/>
            <a:r>
              <a:rPr lang="en-US" sz="4000" baseline="30000" dirty="0"/>
              <a:t>13</a:t>
            </a:r>
            <a:r>
              <a:rPr lang="en-US" sz="4000" dirty="0"/>
              <a:t> When we tell you these things, we do not use words that come from human wisdom. Instead, we speak words given to us by the Spirit, using the Spirit’s words to explain spiritual truths. </a:t>
            </a:r>
            <a:r>
              <a:rPr lang="en-US" sz="4000" baseline="30000" dirty="0"/>
              <a:t>14 </a:t>
            </a:r>
            <a:r>
              <a:rPr lang="en-US" sz="4000" u="sng" dirty="0"/>
              <a:t>But people who aren’t spiritual can’t receive these truths from God’s Spirit</a:t>
            </a:r>
            <a:r>
              <a:rPr lang="en-US" sz="4000" dirty="0"/>
              <a:t>. </a:t>
            </a:r>
            <a:endParaRPr lang="en-US" dirty="0"/>
          </a:p>
        </p:txBody>
      </p:sp>
      <p:sp>
        <p:nvSpPr>
          <p:cNvPr id="4" name="TextBox 3"/>
          <p:cNvSpPr txBox="1"/>
          <p:nvPr/>
        </p:nvSpPr>
        <p:spPr>
          <a:xfrm>
            <a:off x="0" y="6304546"/>
            <a:ext cx="9144000" cy="646331"/>
          </a:xfrm>
          <a:prstGeom prst="rect">
            <a:avLst/>
          </a:prstGeom>
          <a:noFill/>
        </p:spPr>
        <p:txBody>
          <a:bodyPr wrap="square" rtlCol="0">
            <a:spAutoFit/>
          </a:bodyPr>
          <a:lstStyle/>
          <a:p>
            <a:pPr algn="ctr"/>
            <a:r>
              <a:rPr lang="en-US" sz="3600" b="1" dirty="0">
                <a:solidFill>
                  <a:schemeClr val="bg1"/>
                </a:solidFill>
              </a:rPr>
              <a:t>1 Corinthians 2:6-16 </a:t>
            </a:r>
            <a:r>
              <a:rPr lang="en-US" sz="2800" b="1" dirty="0">
                <a:solidFill>
                  <a:schemeClr val="bg1"/>
                </a:solidFill>
              </a:rPr>
              <a:t>(NLT) </a:t>
            </a:r>
            <a:endParaRPr lang="en-US" sz="3600" dirty="0">
              <a:solidFill>
                <a:schemeClr val="bg1"/>
              </a:solidFill>
            </a:endParaRPr>
          </a:p>
        </p:txBody>
      </p:sp>
    </p:spTree>
    <p:extLst>
      <p:ext uri="{BB962C8B-B14F-4D97-AF65-F5344CB8AC3E}">
        <p14:creationId xmlns:p14="http://schemas.microsoft.com/office/powerpoint/2010/main" val="3587923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537284"/>
            <a:ext cx="9144000" cy="3320716"/>
          </a:xfrm>
          <a:prstGeom prst="rect">
            <a:avLst/>
          </a:prstGeom>
        </p:spPr>
      </p:pic>
      <p:sp>
        <p:nvSpPr>
          <p:cNvPr id="3" name="TextBox 2"/>
          <p:cNvSpPr txBox="1"/>
          <p:nvPr/>
        </p:nvSpPr>
        <p:spPr>
          <a:xfrm>
            <a:off x="0" y="0"/>
            <a:ext cx="9144000" cy="3785652"/>
          </a:xfrm>
          <a:prstGeom prst="rect">
            <a:avLst/>
          </a:prstGeom>
          <a:noFill/>
        </p:spPr>
        <p:txBody>
          <a:bodyPr wrap="square" rtlCol="0">
            <a:spAutoFit/>
          </a:bodyPr>
          <a:lstStyle/>
          <a:p>
            <a:pPr algn="ctr"/>
            <a:r>
              <a:rPr lang="en-US" sz="4000" dirty="0"/>
              <a:t>It all sounds foolish to them and they can’t understand it, for </a:t>
            </a:r>
            <a:r>
              <a:rPr lang="en-US" sz="4000" u="sng" dirty="0"/>
              <a:t>only those who are spiritual can understand what the Spirit means</a:t>
            </a:r>
            <a:r>
              <a:rPr lang="en-US" sz="4000" dirty="0"/>
              <a:t>. </a:t>
            </a:r>
            <a:r>
              <a:rPr lang="en-US" sz="4000" baseline="30000" dirty="0"/>
              <a:t>15</a:t>
            </a:r>
            <a:r>
              <a:rPr lang="en-US" sz="4000" dirty="0"/>
              <a:t> Those who are spiritual can evaluate all things, but they themselves cannot be evaluated by others. </a:t>
            </a:r>
            <a:endParaRPr lang="en-US" dirty="0"/>
          </a:p>
        </p:txBody>
      </p:sp>
      <p:sp>
        <p:nvSpPr>
          <p:cNvPr id="4" name="TextBox 3"/>
          <p:cNvSpPr txBox="1"/>
          <p:nvPr/>
        </p:nvSpPr>
        <p:spPr>
          <a:xfrm>
            <a:off x="0" y="6304546"/>
            <a:ext cx="9144000" cy="646331"/>
          </a:xfrm>
          <a:prstGeom prst="rect">
            <a:avLst/>
          </a:prstGeom>
          <a:noFill/>
        </p:spPr>
        <p:txBody>
          <a:bodyPr wrap="square" rtlCol="0">
            <a:spAutoFit/>
          </a:bodyPr>
          <a:lstStyle/>
          <a:p>
            <a:pPr algn="ctr"/>
            <a:r>
              <a:rPr lang="en-US" sz="3600" b="1" dirty="0">
                <a:solidFill>
                  <a:schemeClr val="bg1"/>
                </a:solidFill>
              </a:rPr>
              <a:t>1 Corinthians 2:6-16 </a:t>
            </a:r>
            <a:r>
              <a:rPr lang="en-US" sz="2800" b="1" dirty="0">
                <a:solidFill>
                  <a:schemeClr val="bg1"/>
                </a:solidFill>
              </a:rPr>
              <a:t>(NLT) </a:t>
            </a:r>
            <a:endParaRPr lang="en-US" sz="3600" dirty="0">
              <a:solidFill>
                <a:schemeClr val="bg1"/>
              </a:solidFill>
            </a:endParaRPr>
          </a:p>
        </p:txBody>
      </p:sp>
    </p:spTree>
    <p:extLst>
      <p:ext uri="{BB962C8B-B14F-4D97-AF65-F5344CB8AC3E}">
        <p14:creationId xmlns:p14="http://schemas.microsoft.com/office/powerpoint/2010/main" val="33650701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537284"/>
            <a:ext cx="9144000" cy="3320716"/>
          </a:xfrm>
          <a:prstGeom prst="rect">
            <a:avLst/>
          </a:prstGeom>
        </p:spPr>
      </p:pic>
      <p:sp>
        <p:nvSpPr>
          <p:cNvPr id="3" name="TextBox 2"/>
          <p:cNvSpPr txBox="1"/>
          <p:nvPr/>
        </p:nvSpPr>
        <p:spPr>
          <a:xfrm>
            <a:off x="0" y="612863"/>
            <a:ext cx="9144000" cy="2831544"/>
          </a:xfrm>
          <a:prstGeom prst="rect">
            <a:avLst/>
          </a:prstGeom>
          <a:noFill/>
        </p:spPr>
        <p:txBody>
          <a:bodyPr wrap="square" rtlCol="0">
            <a:spAutoFit/>
          </a:bodyPr>
          <a:lstStyle/>
          <a:p>
            <a:pPr algn="ctr"/>
            <a:r>
              <a:rPr lang="en-US" sz="4000" baseline="30000" dirty="0"/>
              <a:t>16 </a:t>
            </a:r>
            <a:r>
              <a:rPr lang="en-US" sz="4000" dirty="0"/>
              <a:t> For, “Who can know the </a:t>
            </a:r>
            <a:r>
              <a:rPr lang="en-US" sz="4000" cap="small" dirty="0"/>
              <a:t>LORD</a:t>
            </a:r>
            <a:r>
              <a:rPr lang="en-US" sz="4000" dirty="0"/>
              <a:t>’s thoughts? Who knows enough to teach him?” But </a:t>
            </a:r>
            <a:r>
              <a:rPr lang="en-US" sz="4000" u="sng" dirty="0"/>
              <a:t>we understand these things</a:t>
            </a:r>
            <a:r>
              <a:rPr lang="en-US" sz="4000" dirty="0"/>
              <a:t>, </a:t>
            </a:r>
          </a:p>
          <a:p>
            <a:pPr algn="ctr"/>
            <a:r>
              <a:rPr lang="en-US" sz="4000" dirty="0"/>
              <a:t>for we have the mind of Christ. </a:t>
            </a:r>
          </a:p>
          <a:p>
            <a:endParaRPr lang="en-US" dirty="0"/>
          </a:p>
        </p:txBody>
      </p:sp>
      <p:sp>
        <p:nvSpPr>
          <p:cNvPr id="4" name="TextBox 3"/>
          <p:cNvSpPr txBox="1"/>
          <p:nvPr/>
        </p:nvSpPr>
        <p:spPr>
          <a:xfrm>
            <a:off x="0" y="6304546"/>
            <a:ext cx="9144000" cy="646331"/>
          </a:xfrm>
          <a:prstGeom prst="rect">
            <a:avLst/>
          </a:prstGeom>
          <a:noFill/>
        </p:spPr>
        <p:txBody>
          <a:bodyPr wrap="square" rtlCol="0">
            <a:spAutoFit/>
          </a:bodyPr>
          <a:lstStyle/>
          <a:p>
            <a:pPr algn="ctr"/>
            <a:r>
              <a:rPr lang="en-US" sz="3600" b="1" dirty="0">
                <a:solidFill>
                  <a:schemeClr val="bg1"/>
                </a:solidFill>
              </a:rPr>
              <a:t>1 Corinthians 2:6-16 </a:t>
            </a:r>
            <a:r>
              <a:rPr lang="en-US" sz="2800" b="1" dirty="0">
                <a:solidFill>
                  <a:schemeClr val="bg1"/>
                </a:solidFill>
              </a:rPr>
              <a:t>(NLT) </a:t>
            </a:r>
            <a:endParaRPr lang="en-US" sz="3600" dirty="0">
              <a:solidFill>
                <a:schemeClr val="bg1"/>
              </a:solidFill>
            </a:endParaRPr>
          </a:p>
        </p:txBody>
      </p:sp>
    </p:spTree>
    <p:extLst>
      <p:ext uri="{BB962C8B-B14F-4D97-AF65-F5344CB8AC3E}">
        <p14:creationId xmlns:p14="http://schemas.microsoft.com/office/powerpoint/2010/main" val="472482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074" name="Picture 2" descr="Image result for 2 Corinthians 4:18"/>
          <p:cNvPicPr>
            <a:picLocks noChangeAspect="1" noChangeArrowheads="1"/>
          </p:cNvPicPr>
          <p:nvPr/>
        </p:nvPicPr>
        <p:blipFill rotWithShape="1">
          <a:blip r:embed="rId2">
            <a:extLst>
              <a:ext uri="{28A0092B-C50C-407E-A947-70E740481C1C}">
                <a14:useLocalDpi xmlns:a14="http://schemas.microsoft.com/office/drawing/2010/main" val="0"/>
              </a:ext>
            </a:extLst>
          </a:blip>
          <a:srcRect b="5936"/>
          <a:stretch/>
        </p:blipFill>
        <p:spPr bwMode="auto">
          <a:xfrm>
            <a:off x="324017" y="0"/>
            <a:ext cx="8572500" cy="685407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613567" y="6330854"/>
            <a:ext cx="3518401" cy="523220"/>
          </a:xfrm>
          <a:prstGeom prst="rect">
            <a:avLst/>
          </a:prstGeom>
          <a:noFill/>
        </p:spPr>
        <p:txBody>
          <a:bodyPr wrap="square" rtlCol="0">
            <a:spAutoFit/>
          </a:bodyPr>
          <a:lstStyle/>
          <a:p>
            <a:pPr algn="r"/>
            <a:r>
              <a:rPr lang="en-US" sz="2800" dirty="0">
                <a:solidFill>
                  <a:schemeClr val="bg1"/>
                </a:solidFill>
                <a:latin typeface="Arial Narrow" panose="020B0606020202030204" pitchFamily="34" charset="0"/>
              </a:rPr>
              <a:t>2 Corinthians 4:18</a:t>
            </a:r>
          </a:p>
        </p:txBody>
      </p:sp>
    </p:spTree>
    <p:extLst>
      <p:ext uri="{BB962C8B-B14F-4D97-AF65-F5344CB8AC3E}">
        <p14:creationId xmlns:p14="http://schemas.microsoft.com/office/powerpoint/2010/main" val="29356824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050" name="Picture 2" descr="Image result for 2 Corinthians 2: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8149" cy="606391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858000" y="5606716"/>
            <a:ext cx="2093495" cy="457200"/>
          </a:xfrm>
          <a:prstGeom prst="rect">
            <a:avLst/>
          </a:prstGeom>
          <a:solidFill>
            <a:schemeClr val="tx1"/>
          </a:solidFill>
        </p:spPr>
        <p:txBody>
          <a:bodyPr wrap="square" rtlCol="0">
            <a:spAutoFit/>
          </a:bodyPr>
          <a:lstStyle/>
          <a:p>
            <a:endParaRPr lang="en-US" dirty="0"/>
          </a:p>
        </p:txBody>
      </p:sp>
    </p:spTree>
    <p:extLst>
      <p:ext uri="{BB962C8B-B14F-4D97-AF65-F5344CB8AC3E}">
        <p14:creationId xmlns:p14="http://schemas.microsoft.com/office/powerpoint/2010/main" val="260937893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111</TotalTime>
  <Words>358</Words>
  <Application>Microsoft Office PowerPoint</Application>
  <PresentationFormat>On-screen Show (4:3)</PresentationFormat>
  <Paragraphs>73</Paragraphs>
  <Slides>49</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49</vt:i4>
      </vt:variant>
    </vt:vector>
  </HeadingPairs>
  <TitlesOfParts>
    <vt:vector size="57" baseType="lpstr">
      <vt:lpstr>Arial</vt:lpstr>
      <vt:lpstr>Arial Narrow</vt:lpstr>
      <vt:lpstr>Calibri</vt:lpstr>
      <vt:lpstr>Calibri Light</vt:lpstr>
      <vt:lpstr>Comic Sans MS</vt:lpstr>
      <vt:lpstr>Cooper Black</vt:lpstr>
      <vt:lpstr>DK Cool Crayon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Walt Kellcy</dc:creator>
  <cp:lastModifiedBy>Walt Kellcy</cp:lastModifiedBy>
  <cp:revision>10</cp:revision>
  <cp:lastPrinted>2018-10-28T15:31:58Z</cp:lastPrinted>
  <dcterms:created xsi:type="dcterms:W3CDTF">2018-10-28T01:19:33Z</dcterms:created>
  <dcterms:modified xsi:type="dcterms:W3CDTF">2018-10-28T15:42:06Z</dcterms:modified>
</cp:coreProperties>
</file>