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66" r:id="rId2"/>
    <p:sldId id="271" r:id="rId3"/>
    <p:sldId id="288" r:id="rId4"/>
    <p:sldId id="275" r:id="rId5"/>
    <p:sldId id="274" r:id="rId6"/>
    <p:sldId id="272" r:id="rId7"/>
    <p:sldId id="270" r:id="rId8"/>
    <p:sldId id="269" r:id="rId9"/>
    <p:sldId id="267" r:id="rId10"/>
    <p:sldId id="287" r:id="rId11"/>
    <p:sldId id="276" r:id="rId12"/>
    <p:sldId id="277" r:id="rId13"/>
    <p:sldId id="278" r:id="rId14"/>
    <p:sldId id="279" r:id="rId15"/>
    <p:sldId id="280" r:id="rId16"/>
    <p:sldId id="260" r:id="rId17"/>
    <p:sldId id="281" r:id="rId18"/>
    <p:sldId id="282" r:id="rId19"/>
    <p:sldId id="289" r:id="rId20"/>
    <p:sldId id="283" r:id="rId21"/>
    <p:sldId id="284" r:id="rId22"/>
    <p:sldId id="285" r:id="rId23"/>
    <p:sldId id="286" r:id="rId24"/>
    <p:sldId id="291" r:id="rId25"/>
    <p:sldId id="290" r:id="rId26"/>
    <p:sldId id="264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15"/>
    <a:srgbClr val="FF0066"/>
    <a:srgbClr val="4D4D4D"/>
    <a:srgbClr val="777777"/>
    <a:srgbClr val="595959"/>
    <a:srgbClr val="393501"/>
    <a:srgbClr val="575101"/>
    <a:srgbClr val="3A363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3EA86F-343C-4F9F-88C3-C1E942ACF97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C197AA-624A-43A3-ABE7-CF6DF4F7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4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F84C-8B2A-4676-BCAC-989903F81A8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3BC8-47EA-4806-9D19-1681AC6D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98" y="0"/>
            <a:ext cx="35397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k Free" panose="03080402000500000000" pitchFamily="66" charset="0"/>
              </a:rPr>
              <a:t>Putting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80575" y="5995282"/>
            <a:ext cx="2882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k Free" panose="03080402000500000000" pitchFamily="66" charset="0"/>
              </a:rPr>
              <a:t>Psalm 131:3</a:t>
            </a:r>
          </a:p>
        </p:txBody>
      </p:sp>
    </p:spTree>
    <p:extLst>
      <p:ext uri="{BB962C8B-B14F-4D97-AF65-F5344CB8AC3E}">
        <p14:creationId xmlns:p14="http://schemas.microsoft.com/office/powerpoint/2010/main" val="280545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lore the Bible: Adult Personal Study Guide - Summer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31" y="-1"/>
            <a:ext cx="4572514" cy="68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9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2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B05D5E6-BEA8-4846-9D69-F5129D886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99326"/>
            <a:ext cx="8178799" cy="5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6598369-2C3B-4909-BEBB-AFCA5A29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431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738BC-30E9-46D5-8AB8-BC8D3A6352F3}"/>
              </a:ext>
            </a:extLst>
          </p:cNvPr>
          <p:cNvSpPr txBox="1"/>
          <p:nvPr/>
        </p:nvSpPr>
        <p:spPr>
          <a:xfrm>
            <a:off x="188536" y="141402"/>
            <a:ext cx="8719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"For if you forgive men their trespasses, your heavenly Father will also forgive you. </a:t>
            </a:r>
            <a:r>
              <a:rPr lang="en-US" sz="4000" baseline="30000" dirty="0">
                <a:solidFill>
                  <a:schemeClr val="bg1"/>
                </a:solidFill>
              </a:rPr>
              <a:t>15</a:t>
            </a:r>
            <a:r>
              <a:rPr lang="en-US" sz="4000" dirty="0">
                <a:solidFill>
                  <a:schemeClr val="bg1"/>
                </a:solidFill>
              </a:rPr>
              <a:t> But if you do not forgive men their trespasses, neither will your Father forgive your trespasses.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433FE-2A57-478B-A7CC-3B44030CBF8E}"/>
              </a:ext>
            </a:extLst>
          </p:cNvPr>
          <p:cNvSpPr/>
          <p:nvPr/>
        </p:nvSpPr>
        <p:spPr>
          <a:xfrm>
            <a:off x="1734275" y="5903784"/>
            <a:ext cx="524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Matthew 6:14-15</a:t>
            </a:r>
          </a:p>
        </p:txBody>
      </p:sp>
    </p:spTree>
    <p:extLst>
      <p:ext uri="{BB962C8B-B14F-4D97-AF65-F5344CB8AC3E}">
        <p14:creationId xmlns:p14="http://schemas.microsoft.com/office/powerpoint/2010/main" val="104645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6598369-2C3B-4909-BEBB-AFCA5A29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4315" b="-1"/>
          <a:stretch/>
        </p:blipFill>
        <p:spPr>
          <a:xfrm>
            <a:off x="20" y="329784"/>
            <a:ext cx="9143980" cy="65282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B433FE-2A57-478B-A7CC-3B44030CBF8E}"/>
              </a:ext>
            </a:extLst>
          </p:cNvPr>
          <p:cNvSpPr/>
          <p:nvPr/>
        </p:nvSpPr>
        <p:spPr>
          <a:xfrm>
            <a:off x="2582744" y="5903784"/>
            <a:ext cx="354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17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:3-4</a:t>
            </a:r>
          </a:p>
        </p:txBody>
      </p:sp>
      <p:pic>
        <p:nvPicPr>
          <p:cNvPr id="6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6598369-2C3B-4909-BEBB-AFCA5A29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1" r="4315" b="92652"/>
          <a:stretch/>
        </p:blipFill>
        <p:spPr>
          <a:xfrm>
            <a:off x="20" y="0"/>
            <a:ext cx="9143980" cy="479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738BC-30E9-46D5-8AB8-BC8D3A6352F3}"/>
              </a:ext>
            </a:extLst>
          </p:cNvPr>
          <p:cNvSpPr txBox="1"/>
          <p:nvPr/>
        </p:nvSpPr>
        <p:spPr>
          <a:xfrm>
            <a:off x="212113" y="0"/>
            <a:ext cx="8719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Take heed to yourselves. If your brother sins against you, rebuke him; and if he repents, forgive him. </a:t>
            </a:r>
            <a:r>
              <a:rPr lang="en-US" sz="4000" baseline="30000" dirty="0">
                <a:solidFill>
                  <a:schemeClr val="bg1"/>
                </a:solidFill>
              </a:rPr>
              <a:t>4 </a:t>
            </a:r>
            <a:r>
              <a:rPr lang="en-US" sz="4000" dirty="0">
                <a:solidFill>
                  <a:schemeClr val="bg1"/>
                </a:solidFill>
              </a:rPr>
              <a:t>And if he sins against you seven times in a day, and seven times in a day returns to you, saying, 'I repent,' you shall forgive him."</a:t>
            </a:r>
          </a:p>
        </p:txBody>
      </p:sp>
    </p:spTree>
    <p:extLst>
      <p:ext uri="{BB962C8B-B14F-4D97-AF65-F5344CB8AC3E}">
        <p14:creationId xmlns:p14="http://schemas.microsoft.com/office/powerpoint/2010/main" val="135460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6598369-2C3B-4909-BEBB-AFCA5A29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431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738BC-30E9-46D5-8AB8-BC8D3A6352F3}"/>
              </a:ext>
            </a:extLst>
          </p:cNvPr>
          <p:cNvSpPr txBox="1"/>
          <p:nvPr/>
        </p:nvSpPr>
        <p:spPr>
          <a:xfrm>
            <a:off x="188536" y="141402"/>
            <a:ext cx="8719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"And whenever you stand praying, if you have anything against anyone, forgive him, that your Father in heaven may also forgive you your trespasses.”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433FE-2A57-478B-A7CC-3B44030CBF8E}"/>
              </a:ext>
            </a:extLst>
          </p:cNvPr>
          <p:cNvSpPr/>
          <p:nvPr/>
        </p:nvSpPr>
        <p:spPr>
          <a:xfrm>
            <a:off x="2591720" y="5903784"/>
            <a:ext cx="3526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 11:25</a:t>
            </a:r>
          </a:p>
        </p:txBody>
      </p:sp>
    </p:spTree>
    <p:extLst>
      <p:ext uri="{BB962C8B-B14F-4D97-AF65-F5344CB8AC3E}">
        <p14:creationId xmlns:p14="http://schemas.microsoft.com/office/powerpoint/2010/main" val="257646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6598369-2C3B-4909-BEBB-AFCA5A29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431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738BC-30E9-46D5-8AB8-BC8D3A6352F3}"/>
              </a:ext>
            </a:extLst>
          </p:cNvPr>
          <p:cNvSpPr txBox="1"/>
          <p:nvPr/>
        </p:nvSpPr>
        <p:spPr>
          <a:xfrm>
            <a:off x="188536" y="141402"/>
            <a:ext cx="8719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"Judge not, and you shall not be judged. Condemn not, and you shall not be condemned. Forgive, and you will be forgiven.”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433FE-2A57-478B-A7CC-3B44030CBF8E}"/>
              </a:ext>
            </a:extLst>
          </p:cNvPr>
          <p:cNvSpPr/>
          <p:nvPr/>
        </p:nvSpPr>
        <p:spPr>
          <a:xfrm>
            <a:off x="2870483" y="5903784"/>
            <a:ext cx="296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6:37</a:t>
            </a:r>
          </a:p>
        </p:txBody>
      </p:sp>
    </p:spTree>
    <p:extLst>
      <p:ext uri="{BB962C8B-B14F-4D97-AF65-F5344CB8AC3E}">
        <p14:creationId xmlns:p14="http://schemas.microsoft.com/office/powerpoint/2010/main" val="340474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8" y="0"/>
            <a:ext cx="9151668" cy="68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2386"/>
            <a:ext cx="9144000" cy="2369880"/>
          </a:xfrm>
          <a:prstGeom prst="rect">
            <a:avLst/>
          </a:prstGeom>
          <a:gradFill>
            <a:gsLst>
              <a:gs pos="96000">
                <a:schemeClr val="accent1">
                  <a:lumMod val="45000"/>
                  <a:lumOff val="55000"/>
                </a:schemeClr>
              </a:gs>
              <a:gs pos="8000">
                <a:schemeClr val="accent4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k Free" panose="03080402000500000000" pitchFamily="66" charset="0"/>
              </a:rPr>
              <a:t>“Father, forgive them for they</a:t>
            </a:r>
          </a:p>
          <a:p>
            <a:pPr algn="ctr"/>
            <a:r>
              <a:rPr lang="en-US" sz="5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k Free" panose="03080402000500000000" pitchFamily="66" charset="0"/>
              </a:rPr>
              <a:t>know not what they do.”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nk Free" panose="03080402000500000000" pitchFamily="66" charset="0"/>
            </a:endParaRPr>
          </a:p>
          <a:p>
            <a:pPr algn="ctr"/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cap="none" spc="50" dirty="0">
                <a:ln w="0"/>
                <a:solidFill>
                  <a:srgbClr val="3A363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k Free" panose="03080402000500000000" pitchFamily="66" charset="0"/>
              </a:rPr>
              <a:t>Luke 22:24 </a:t>
            </a:r>
          </a:p>
        </p:txBody>
      </p:sp>
    </p:spTree>
    <p:extLst>
      <p:ext uri="{BB962C8B-B14F-4D97-AF65-F5344CB8AC3E}">
        <p14:creationId xmlns:p14="http://schemas.microsoft.com/office/powerpoint/2010/main" val="17781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835022B-C757-498A-BC95-46495A33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7" y="-1"/>
            <a:ext cx="9156477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3D8A7-0A7E-4DAC-921D-F203769A681E}"/>
              </a:ext>
            </a:extLst>
          </p:cNvPr>
          <p:cNvSpPr/>
          <p:nvPr/>
        </p:nvSpPr>
        <p:spPr>
          <a:xfrm>
            <a:off x="834286" y="412672"/>
            <a:ext cx="44022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Christ is 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0F9CB-94AB-41C6-96D4-6BB43BB1CFC5}"/>
              </a:ext>
            </a:extLst>
          </p:cNvPr>
          <p:cNvSpPr/>
          <p:nvPr/>
        </p:nvSpPr>
        <p:spPr>
          <a:xfrm>
            <a:off x="193891" y="5304374"/>
            <a:ext cx="885584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glow rad="228600">
                    <a:srgbClr val="428515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 our hope is… </a:t>
            </a:r>
          </a:p>
          <a:p>
            <a:r>
              <a:rPr lang="en-US" sz="4600" b="1" cap="none" spc="50" dirty="0">
                <a:ln w="0"/>
                <a:solidFill>
                  <a:schemeClr val="bg2"/>
                </a:solidFill>
                <a:effectLst>
                  <a:glow rad="228600">
                    <a:srgbClr val="428515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that the world will see Christ in us.</a:t>
            </a:r>
          </a:p>
        </p:txBody>
      </p:sp>
    </p:spTree>
    <p:extLst>
      <p:ext uri="{BB962C8B-B14F-4D97-AF65-F5344CB8AC3E}">
        <p14:creationId xmlns:p14="http://schemas.microsoft.com/office/powerpoint/2010/main" val="20913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B4A4966-2960-455C-8E62-D5E8F981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06982"/>
            <a:ext cx="8178799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f you do not forgive your brother your heavenly father will not forgive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462728" y="2443397"/>
            <a:ext cx="5051685" cy="1499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96977" y="2998033"/>
            <a:ext cx="7417633" cy="324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96977" y="3443990"/>
            <a:ext cx="3708816" cy="1499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C20FE-5521-452F-9D60-632EDB153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6961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up of coffee&#10;&#10;Description generated with high confidence">
            <a:extLst>
              <a:ext uri="{FF2B5EF4-FFF2-40B4-BE49-F238E27FC236}">
                <a16:creationId xmlns:a16="http://schemas.microsoft.com/office/drawing/2014/main" id="{0141E9AF-1AD9-45BE-BB67-24F14F3EC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9" y="256967"/>
            <a:ext cx="8218322" cy="62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763627ED-D114-4D7D-9773-AE29DEC6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5" b="1168"/>
          <a:stretch/>
        </p:blipFill>
        <p:spPr>
          <a:xfrm>
            <a:off x="20" y="10"/>
            <a:ext cx="900198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879962" y="0"/>
            <a:ext cx="3264038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500962" y="0"/>
            <a:ext cx="2643038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B2F146A4-5EA5-40AF-85FF-A20C013A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9965" r="6804" b="15551"/>
          <a:stretch/>
        </p:blipFill>
        <p:spPr>
          <a:xfrm>
            <a:off x="0" y="688157"/>
            <a:ext cx="9113642" cy="3667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90D9A-2113-46C7-8EE6-962155EC6DB2}"/>
              </a:ext>
            </a:extLst>
          </p:cNvPr>
          <p:cNvSpPr txBox="1"/>
          <p:nvPr/>
        </p:nvSpPr>
        <p:spPr>
          <a:xfrm>
            <a:off x="3469064" y="575035"/>
            <a:ext cx="5137608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"Cut it down, my dear Madam, and forget it.”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It is better to forgive the injustices of the past than to allow them to remain, let bitterness take root and poison the rest of our life.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616" y="4032354"/>
            <a:ext cx="262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Robert E. Lee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7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7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erson&#10;&#10;Description generated with high confidence">
            <a:extLst>
              <a:ext uri="{FF2B5EF4-FFF2-40B4-BE49-F238E27FC236}">
                <a16:creationId xmlns:a16="http://schemas.microsoft.com/office/drawing/2014/main" id="{44A70F3B-AE2B-4811-A3E4-E80CA25C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salm 71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2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salm 71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salm 71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0" t="91330" b="3861"/>
          <a:stretch/>
        </p:blipFill>
        <p:spPr bwMode="auto">
          <a:xfrm>
            <a:off x="6338341" y="6528216"/>
            <a:ext cx="2814501" cy="3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Y HOPE IS IN YOU L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8" y="220662"/>
            <a:ext cx="8380090" cy="62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Y HOPE IS IN YOU L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7" t="89228" b="6718"/>
          <a:stretch/>
        </p:blipFill>
        <p:spPr bwMode="auto">
          <a:xfrm>
            <a:off x="6053227" y="6086006"/>
            <a:ext cx="2677311" cy="3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9" b="19473"/>
          <a:stretch/>
        </p:blipFill>
        <p:spPr>
          <a:xfrm>
            <a:off x="673767" y="860258"/>
            <a:ext cx="7748337" cy="50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C652E-B60C-4B85-B6AC-69BD7D4BC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5" b="27338"/>
          <a:stretch/>
        </p:blipFill>
        <p:spPr>
          <a:xfrm>
            <a:off x="2249987" y="1123527"/>
            <a:ext cx="464402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F2ABC-5D56-4BDC-96F4-DCE6C5E2F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56BAA1-2274-4A2C-B2C9-6FA7EA59816D}"/>
              </a:ext>
            </a:extLst>
          </p:cNvPr>
          <p:cNvSpPr/>
          <p:nvPr/>
        </p:nvSpPr>
        <p:spPr>
          <a:xfrm>
            <a:off x="181988" y="1873826"/>
            <a:ext cx="4594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39350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gi" panose="04040504061007020D02" pitchFamily="82" charset="0"/>
              </a:rPr>
              <a:t>What might the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1DC12-194F-4911-B943-9B840F5C7B8F}"/>
              </a:ext>
            </a:extLst>
          </p:cNvPr>
          <p:cNvSpPr/>
          <p:nvPr/>
        </p:nvSpPr>
        <p:spPr>
          <a:xfrm>
            <a:off x="4161937" y="5740387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39350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gi" panose="04040504061007020D02" pitchFamily="82" charset="0"/>
              </a:rPr>
              <a:t>Spring up from?</a:t>
            </a:r>
            <a:endParaRPr lang="en-US" sz="5400" b="1" cap="none" spc="50" dirty="0">
              <a:ln w="0"/>
              <a:solidFill>
                <a:srgbClr val="39350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igi" panose="04040504061007020D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6BAA1-2274-4A2C-B2C9-6FA7EA59816D}"/>
              </a:ext>
            </a:extLst>
          </p:cNvPr>
          <p:cNvSpPr/>
          <p:nvPr/>
        </p:nvSpPr>
        <p:spPr>
          <a:xfrm>
            <a:off x="3664662" y="3345441"/>
            <a:ext cx="752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39350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gi" panose="04040504061007020D02" pitchFamily="82" charset="0"/>
              </a:rPr>
              <a:t>of</a:t>
            </a:r>
            <a:endParaRPr lang="en-US" sz="5400" b="1" cap="none" spc="50" dirty="0">
              <a:ln w="0"/>
              <a:solidFill>
                <a:srgbClr val="39350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7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D07A0B2-8F1C-4C33-BAB5-6AF3A0DCC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336134">
            <a:off x="192533" y="5734340"/>
            <a:ext cx="2286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animosity</a:t>
            </a:r>
            <a:endParaRPr lang="en-US" sz="4000" b="1" cap="none" spc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031" y="160497"/>
            <a:ext cx="2121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777777"/>
                </a:solidFill>
                <a:effectLst/>
              </a:rPr>
              <a:t>rudeness</a:t>
            </a:r>
            <a:endParaRPr lang="en-US" sz="4000" b="1" cap="none" spc="0" dirty="0">
              <a:ln/>
              <a:solidFill>
                <a:srgbClr val="777777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5057"/>
            <a:ext cx="1560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4D4D4D"/>
                </a:solidFill>
              </a:rPr>
              <a:t>c</a:t>
            </a:r>
            <a:r>
              <a:rPr lang="en-US" sz="4000" b="0" cap="none" spc="0" dirty="0" smtClean="0">
                <a:ln w="0"/>
                <a:solidFill>
                  <a:srgbClr val="4D4D4D"/>
                </a:solidFill>
                <a:effectLst/>
              </a:rPr>
              <a:t>ritical</a:t>
            </a:r>
            <a:endParaRPr lang="en-US" sz="4000" b="0" cap="none" spc="0" dirty="0">
              <a:ln w="0"/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64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4601981"/>
            <a:ext cx="810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Carsten </a:t>
            </a:r>
            <a:r>
              <a:rPr lang="en-US" sz="3200" dirty="0" err="1"/>
              <a:t>Wrosch</a:t>
            </a:r>
            <a:r>
              <a:rPr lang="en-US" sz="3200" dirty="0"/>
              <a:t>, psychology professor and member of the Centre for Research on Human Development </a:t>
            </a:r>
            <a:r>
              <a:rPr lang="en-US" sz="3200" dirty="0" smtClean="0"/>
              <a:t>| </a:t>
            </a:r>
            <a:r>
              <a:rPr lang="en-US" sz="3200" i="1" dirty="0"/>
              <a:t>Photo by Concordia University</a:t>
            </a:r>
          </a:p>
        </p:txBody>
      </p:sp>
      <p:pic>
        <p:nvPicPr>
          <p:cNvPr id="3" name="Picture 2" descr="Image result for carsten wrosch concordi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93" y="506231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4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brews 12: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"/>
          <a:stretch/>
        </p:blipFill>
        <p:spPr bwMode="auto">
          <a:xfrm>
            <a:off x="1162149" y="0"/>
            <a:ext cx="7050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9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2"/>
          <a:stretch/>
        </p:blipFill>
        <p:spPr bwMode="auto">
          <a:xfrm>
            <a:off x="612476" y="0"/>
            <a:ext cx="7900481" cy="68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252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Gigi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</dc:creator>
  <cp:lastModifiedBy>Walt Kellcy</cp:lastModifiedBy>
  <cp:revision>12</cp:revision>
  <cp:lastPrinted>2018-07-22T15:27:17Z</cp:lastPrinted>
  <dcterms:created xsi:type="dcterms:W3CDTF">2018-07-22T07:00:22Z</dcterms:created>
  <dcterms:modified xsi:type="dcterms:W3CDTF">2018-07-22T15:48:44Z</dcterms:modified>
</cp:coreProperties>
</file>