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id" ContentType="audio/mi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264" r:id="rId37"/>
    <p:sldId id="265" r:id="rId38"/>
    <p:sldId id="266" r:id="rId39"/>
    <p:sldId id="267" r:id="rId40"/>
    <p:sldId id="256" r:id="rId41"/>
    <p:sldId id="257" r:id="rId42"/>
    <p:sldId id="270" r:id="rId43"/>
    <p:sldId id="268" r:id="rId44"/>
    <p:sldId id="269" r:id="rId45"/>
    <p:sldId id="271" r:id="rId46"/>
    <p:sldId id="272" r:id="rId47"/>
    <p:sldId id="274" r:id="rId48"/>
    <p:sldId id="273" r:id="rId49"/>
    <p:sldId id="275" r:id="rId50"/>
    <p:sldId id="276" r:id="rId51"/>
    <p:sldId id="277" r:id="rId52"/>
    <p:sldId id="278" r:id="rId53"/>
    <p:sldId id="279" r:id="rId54"/>
    <p:sldId id="280" r:id="rId55"/>
    <p:sldId id="281" r:id="rId56"/>
    <p:sldId id="282"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DFF"/>
    <a:srgbClr val="CC99FF"/>
    <a:srgbClr val="CC9900"/>
    <a:srgbClr val="942AA6"/>
    <a:srgbClr val="09101D"/>
    <a:srgbClr val="0B1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7" d="100"/>
          <a:sy n="67" d="100"/>
        </p:scale>
        <p:origin x="78"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7D5FF0-3149-4D57-AA27-9ABA1090EFBD}"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108468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D5FF0-3149-4D57-AA27-9ABA1090EFBD}"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65115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D5FF0-3149-4D57-AA27-9ABA1090EFBD}"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102285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D5FF0-3149-4D57-AA27-9ABA1090EFBD}"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270340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7D5FF0-3149-4D57-AA27-9ABA1090EFBD}"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123846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7D5FF0-3149-4D57-AA27-9ABA1090EFBD}" type="datetimeFigureOut">
              <a:rPr lang="en-US" smtClean="0"/>
              <a:t>6/17/2018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318619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7D5FF0-3149-4D57-AA27-9ABA1090EFBD}" type="datetimeFigureOut">
              <a:rPr lang="en-US" smtClean="0"/>
              <a:t>6/17/2018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242200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7D5FF0-3149-4D57-AA27-9ABA1090EFBD}" type="datetimeFigureOut">
              <a:rPr lang="en-US" smtClean="0"/>
              <a:t>6/17/2018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233908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D5FF0-3149-4D57-AA27-9ABA1090EFBD}" type="datetimeFigureOut">
              <a:rPr lang="en-US" smtClean="0"/>
              <a:t>6/17/2018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421898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7D5FF0-3149-4D57-AA27-9ABA1090EFBD}" type="datetimeFigureOut">
              <a:rPr lang="en-US" smtClean="0"/>
              <a:t>6/17/2018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82252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7D5FF0-3149-4D57-AA27-9ABA1090EFBD}" type="datetimeFigureOut">
              <a:rPr lang="en-US" smtClean="0"/>
              <a:t>6/17/2018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F33FC-D98A-4260-8B69-32A79E1FFCC8}" type="slidenum">
              <a:rPr lang="en-US" smtClean="0"/>
              <a:t>‹#›</a:t>
            </a:fld>
            <a:endParaRPr lang="en-US"/>
          </a:p>
        </p:txBody>
      </p:sp>
    </p:spTree>
    <p:extLst>
      <p:ext uri="{BB962C8B-B14F-4D97-AF65-F5344CB8AC3E}">
        <p14:creationId xmlns:p14="http://schemas.microsoft.com/office/powerpoint/2010/main" val="69708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D5FF0-3149-4D57-AA27-9ABA1090EFBD}" type="datetimeFigureOut">
              <a:rPr lang="en-US" smtClean="0"/>
              <a:t>6/17/2018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F33FC-D98A-4260-8B69-32A79E1FFCC8}" type="slidenum">
              <a:rPr lang="en-US" smtClean="0"/>
              <a:t>‹#›</a:t>
            </a:fld>
            <a:endParaRPr lang="en-US"/>
          </a:p>
        </p:txBody>
      </p:sp>
    </p:spTree>
    <p:extLst>
      <p:ext uri="{BB962C8B-B14F-4D97-AF65-F5344CB8AC3E}">
        <p14:creationId xmlns:p14="http://schemas.microsoft.com/office/powerpoint/2010/main" val="3593916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id"/><Relationship Id="rId1" Type="http://schemas.microsoft.com/office/2007/relationships/media" Target="../media/media1.mid"/><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k2af10YlLoc"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101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0658" b="46842"/>
          <a:stretch/>
        </p:blipFill>
        <p:spPr>
          <a:xfrm>
            <a:off x="0" y="788069"/>
            <a:ext cx="9144000" cy="5119424"/>
          </a:xfrm>
          <a:prstGeom prst="rect">
            <a:avLst/>
          </a:prstGeom>
        </p:spPr>
      </p:pic>
      <p:sp>
        <p:nvSpPr>
          <p:cNvPr id="3" name="Rectangle 2"/>
          <p:cNvSpPr/>
          <p:nvPr/>
        </p:nvSpPr>
        <p:spPr>
          <a:xfrm>
            <a:off x="4266467" y="1114472"/>
            <a:ext cx="611065" cy="923330"/>
          </a:xfrm>
          <a:prstGeom prst="rect">
            <a:avLst/>
          </a:prstGeom>
          <a:noFill/>
        </p:spPr>
        <p:txBody>
          <a:bodyPr wrap="none" lIns="91440" tIns="45720" rIns="91440" bIns="45720">
            <a:spAutoFit/>
          </a:bodyPr>
          <a:lstStyle/>
          <a:p>
            <a:pPr algn="ctr"/>
            <a:r>
              <a:rPr lang="en-US" sz="5400" b="1" cap="none" spc="50" dirty="0" smtClean="0">
                <a:ln w="0"/>
                <a:solidFill>
                  <a:schemeClr val="accent2">
                    <a:lumMod val="20000"/>
                    <a:lumOff val="80000"/>
                  </a:schemeClr>
                </a:solidFill>
                <a:effectLst>
                  <a:innerShdw blurRad="63500" dist="50800" dir="13500000">
                    <a:srgbClr val="000000">
                      <a:alpha val="50000"/>
                    </a:srgbClr>
                  </a:innerShdw>
                </a:effectLst>
              </a:rPr>
              <a:t>A</a:t>
            </a:r>
            <a:endParaRPr lang="en-US" sz="5400" b="1" cap="none" spc="50" dirty="0">
              <a:ln w="0"/>
              <a:solidFill>
                <a:schemeClr val="accent2">
                  <a:lumMod val="20000"/>
                  <a:lumOff val="80000"/>
                </a:schemeClr>
              </a:solidFill>
              <a:effectLst>
                <a:innerShdw blurRad="63500" dist="50800" dir="13500000">
                  <a:srgbClr val="000000">
                    <a:alpha val="50000"/>
                  </a:srgbClr>
                </a:innerShdw>
              </a:effectLst>
            </a:endParaRPr>
          </a:p>
        </p:txBody>
      </p:sp>
      <p:sp>
        <p:nvSpPr>
          <p:cNvPr id="4" name="TextBox 3"/>
          <p:cNvSpPr txBox="1"/>
          <p:nvPr/>
        </p:nvSpPr>
        <p:spPr>
          <a:xfrm>
            <a:off x="0" y="4235116"/>
            <a:ext cx="9143999" cy="584775"/>
          </a:xfrm>
          <a:prstGeom prst="rect">
            <a:avLst/>
          </a:prstGeom>
          <a:noFill/>
        </p:spPr>
        <p:txBody>
          <a:bodyPr wrap="square" rtlCol="0">
            <a:spAutoFit/>
          </a:bodyPr>
          <a:lstStyle/>
          <a:p>
            <a:pPr algn="ctr"/>
            <a:r>
              <a:rPr lang="en-US" sz="3200" b="1" dirty="0">
                <a:solidFill>
                  <a:schemeClr val="bg1"/>
                </a:solidFill>
              </a:rPr>
              <a:t>Proverbs 17:6 and 22:6	</a:t>
            </a:r>
          </a:p>
        </p:txBody>
      </p:sp>
    </p:spTree>
    <p:extLst>
      <p:ext uri="{BB962C8B-B14F-4D97-AF65-F5344CB8AC3E}">
        <p14:creationId xmlns:p14="http://schemas.microsoft.com/office/powerpoint/2010/main" val="1362860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69975"/>
            <a:ext cx="9144000" cy="2268071"/>
          </a:xfrm>
        </p:spPr>
        <p:txBody>
          <a:bodyPr>
            <a:noAutofit/>
          </a:bodyPr>
          <a:lstStyle/>
          <a:p>
            <a:r>
              <a:rPr lang="en-US" sz="4800" dirty="0"/>
              <a:t>A good father is sacrificial. He will sacrifice his time, money, and personal </a:t>
            </a:r>
            <a:r>
              <a:rPr lang="en-US" sz="4800" dirty="0" smtClean="0"/>
              <a:t>desires, </a:t>
            </a:r>
            <a:r>
              <a:rPr lang="en-US" sz="4800" dirty="0"/>
              <a:t>for his children.</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99717"/>
      </p:ext>
    </p:extLst>
  </p:cSld>
  <p:clrMapOvr>
    <a:masterClrMapping/>
  </p:clrMapOvr>
  <mc:AlternateContent xmlns:mc="http://schemas.openxmlformats.org/markup-compatibility/2006" xmlns:p14="http://schemas.microsoft.com/office/powerpoint/2010/main">
    <mc:Choice Requires="p14">
      <p:transition spd="slow" p14:dur="1200" advTm="6173">
        <p:dissolve/>
      </p:transition>
    </mc:Choice>
    <mc:Fallback xmlns="">
      <p:transition spd="slow" advTm="6173">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69975"/>
            <a:ext cx="9144000" cy="2268071"/>
          </a:xfrm>
        </p:spPr>
        <p:txBody>
          <a:bodyPr>
            <a:noAutofit/>
          </a:bodyPr>
          <a:lstStyle/>
          <a:p>
            <a:r>
              <a:rPr lang="en-US" sz="4800" dirty="0"/>
              <a:t>A good father loves without end, supports without fault </a:t>
            </a:r>
            <a:r>
              <a:rPr lang="en-US" sz="4800" dirty="0" smtClean="0"/>
              <a:t/>
            </a:r>
            <a:br>
              <a:rPr lang="en-US" sz="4800" dirty="0" smtClean="0"/>
            </a:br>
            <a:r>
              <a:rPr lang="en-US" sz="4800" dirty="0" smtClean="0"/>
              <a:t>and </a:t>
            </a:r>
            <a:r>
              <a:rPr lang="en-US" sz="4800" dirty="0"/>
              <a:t>stands strong in the Lord.</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823297"/>
      </p:ext>
    </p:extLst>
  </p:cSld>
  <p:clrMapOvr>
    <a:masterClrMapping/>
  </p:clrMapOvr>
  <mc:AlternateContent xmlns:mc="http://schemas.openxmlformats.org/markup-compatibility/2006" xmlns:p14="http://schemas.microsoft.com/office/powerpoint/2010/main">
    <mc:Choice Requires="p14">
      <p:transition spd="slow" p14:dur="1200" advTm="6154">
        <p:dissolve/>
      </p:transition>
    </mc:Choice>
    <mc:Fallback xmlns="">
      <p:transition spd="slow" advTm="6154">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02581"/>
            <a:ext cx="9144000" cy="2644589"/>
          </a:xfrm>
        </p:spPr>
        <p:txBody>
          <a:bodyPr>
            <a:noAutofit/>
          </a:bodyPr>
          <a:lstStyle/>
          <a:p>
            <a:r>
              <a:rPr lang="en-US" sz="4400" dirty="0"/>
              <a:t>My father was the kindest, most gentle man I’ve ever known. He never said an unkind word to me or my seven siblings. He loved us unconditionally.</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623880"/>
      </p:ext>
    </p:extLst>
  </p:cSld>
  <p:clrMapOvr>
    <a:masterClrMapping/>
  </p:clrMapOvr>
  <mc:AlternateContent xmlns:mc="http://schemas.openxmlformats.org/markup-compatibility/2006" xmlns:p14="http://schemas.microsoft.com/office/powerpoint/2010/main">
    <mc:Choice Requires="p14">
      <p:transition spd="slow" p14:dur="1200" advTm="7139">
        <p:dissolve/>
      </p:transition>
    </mc:Choice>
    <mc:Fallback xmlns="">
      <p:transition spd="slow" advTm="7139">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37220"/>
            <a:ext cx="9144000" cy="2250145"/>
          </a:xfrm>
        </p:spPr>
        <p:txBody>
          <a:bodyPr>
            <a:noAutofit/>
          </a:bodyPr>
          <a:lstStyle/>
          <a:p>
            <a:r>
              <a:rPr lang="en-US" sz="4800" dirty="0"/>
              <a:t>A good father is one who is able to set aside selfishness and exercises patience.</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65943"/>
      </p:ext>
    </p:extLst>
  </p:cSld>
  <p:clrMapOvr>
    <a:masterClrMapping/>
  </p:clrMapOvr>
  <mc:AlternateContent xmlns:mc="http://schemas.openxmlformats.org/markup-compatibility/2006" xmlns:p14="http://schemas.microsoft.com/office/powerpoint/2010/main">
    <mc:Choice Requires="p14">
      <p:transition spd="slow" p14:dur="1200" advTm="5839">
        <p:dissolve/>
      </p:transition>
    </mc:Choice>
    <mc:Fallback xmlns="">
      <p:transition spd="slow" advTm="5839">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48460"/>
            <a:ext cx="9144000" cy="1622615"/>
          </a:xfrm>
        </p:spPr>
        <p:txBody>
          <a:bodyPr>
            <a:noAutofit/>
          </a:bodyPr>
          <a:lstStyle/>
          <a:p>
            <a:r>
              <a:rPr lang="en-US" sz="4800" dirty="0"/>
              <a:t>A good father loves his children. </a:t>
            </a:r>
            <a:r>
              <a:rPr lang="en-US" sz="4800" dirty="0" smtClean="0"/>
              <a:t/>
            </a:r>
            <a:br>
              <a:rPr lang="en-US" sz="4800" dirty="0" smtClean="0"/>
            </a:br>
            <a:r>
              <a:rPr lang="en-US" sz="4800" dirty="0" smtClean="0"/>
              <a:t>He </a:t>
            </a:r>
            <a:r>
              <a:rPr lang="en-US" sz="4800" dirty="0"/>
              <a:t>guides them in godliness.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3001"/>
      </p:ext>
    </p:extLst>
  </p:cSld>
  <p:clrMapOvr>
    <a:masterClrMapping/>
  </p:clrMapOvr>
  <mc:AlternateContent xmlns:mc="http://schemas.openxmlformats.org/markup-compatibility/2006" xmlns:p14="http://schemas.microsoft.com/office/powerpoint/2010/main">
    <mc:Choice Requires="p14">
      <p:transition spd="slow" p14:dur="1200" advTm="4897">
        <p:dissolve/>
      </p:transition>
    </mc:Choice>
    <mc:Fallback xmlns="">
      <p:transition spd="slow" advTm="4897">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84304"/>
            <a:ext cx="9144000" cy="2662508"/>
          </a:xfrm>
        </p:spPr>
        <p:txBody>
          <a:bodyPr>
            <a:noAutofit/>
          </a:bodyPr>
          <a:lstStyle/>
          <a:p>
            <a:r>
              <a:rPr lang="en-US" sz="3600" dirty="0"/>
              <a:t>A good father is one who loves the Lord, and teaches his children in the ways of God. Who is devoted to his wife and children and leads them as the spiritual leader. One who connects in love, one who is the man of Proverbs 20:7.</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479036"/>
      </p:ext>
    </p:extLst>
  </p:cSld>
  <p:clrMapOvr>
    <a:masterClrMapping/>
  </p:clrMapOvr>
  <mc:AlternateContent xmlns:mc="http://schemas.openxmlformats.org/markup-compatibility/2006" xmlns:p14="http://schemas.microsoft.com/office/powerpoint/2010/main">
    <mc:Choice Requires="p14">
      <p:transition spd="slow" p14:dur="1200" advTm="8803">
        <p:dissolve/>
      </p:transition>
    </mc:Choice>
    <mc:Fallback xmlns="">
      <p:transition spd="slow" advTm="8803">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82927"/>
            <a:ext cx="9144000" cy="2662508"/>
          </a:xfrm>
        </p:spPr>
        <p:txBody>
          <a:bodyPr>
            <a:noAutofit/>
          </a:bodyPr>
          <a:lstStyle/>
          <a:p>
            <a:r>
              <a:rPr lang="en-US" sz="4400" b="1" dirty="0"/>
              <a:t>Proverbs </a:t>
            </a:r>
            <a:r>
              <a:rPr lang="en-US" sz="4400" b="1" dirty="0" smtClean="0"/>
              <a:t>20:7 </a:t>
            </a:r>
            <a:r>
              <a:rPr lang="en-US" sz="4400" dirty="0"/>
              <a:t/>
            </a:r>
            <a:br>
              <a:rPr lang="en-US" sz="4400" dirty="0"/>
            </a:br>
            <a:r>
              <a:rPr lang="en-US" sz="4400" baseline="30000" dirty="0"/>
              <a:t>7 </a:t>
            </a:r>
            <a:r>
              <a:rPr lang="en-US" sz="4400" dirty="0"/>
              <a:t>A righteous person acts with integrity; his children who come after him </a:t>
            </a:r>
            <a:r>
              <a:rPr lang="en-US" sz="4400" dirty="0" smtClean="0"/>
              <a:t/>
            </a:r>
            <a:br>
              <a:rPr lang="en-US" sz="4400" dirty="0" smtClean="0"/>
            </a:br>
            <a:r>
              <a:rPr lang="en-US" sz="4400" dirty="0" smtClean="0"/>
              <a:t>will </a:t>
            </a:r>
            <a:r>
              <a:rPr lang="en-US" sz="4400" dirty="0"/>
              <a:t>be happy</a:t>
            </a:r>
            <a:r>
              <a:rPr lang="en-US" sz="4400" dirty="0" smtClean="0"/>
              <a:t>.</a:t>
            </a:r>
            <a:endParaRPr lang="en-US" sz="4400" dirty="0"/>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95408"/>
      </p:ext>
    </p:extLst>
  </p:cSld>
  <p:clrMapOvr>
    <a:masterClrMapping/>
  </p:clrMapOvr>
  <mc:AlternateContent xmlns:mc="http://schemas.openxmlformats.org/markup-compatibility/2006" xmlns:p14="http://schemas.microsoft.com/office/powerpoint/2010/main">
    <mc:Choice Requires="p14">
      <p:transition spd="slow" p14:dur="1200" advTm="5349">
        <p:dissolve/>
      </p:transition>
    </mc:Choice>
    <mc:Fallback xmlns="">
      <p:transition spd="slow" advTm="5349">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44473"/>
            <a:ext cx="9144000" cy="2662508"/>
          </a:xfrm>
        </p:spPr>
        <p:txBody>
          <a:bodyPr>
            <a:noAutofit/>
          </a:bodyPr>
          <a:lstStyle/>
          <a:p>
            <a:r>
              <a:rPr lang="en-US" sz="4600" dirty="0"/>
              <a:t>A good father is one who listens with his heart, one who offers his child words of truth even if they are difficult to say or hear.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13668"/>
      </p:ext>
    </p:extLst>
  </p:cSld>
  <p:clrMapOvr>
    <a:masterClrMapping/>
  </p:clrMapOvr>
  <mc:AlternateContent xmlns:mc="http://schemas.openxmlformats.org/markup-compatibility/2006" xmlns:p14="http://schemas.microsoft.com/office/powerpoint/2010/main">
    <mc:Choice Requires="p14">
      <p:transition spd="slow" p14:dur="1200" advTm="6473">
        <p:dissolve/>
      </p:transition>
    </mc:Choice>
    <mc:Fallback xmlns="">
      <p:transition spd="slow" advTm="6473">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81477"/>
            <a:ext cx="9144000" cy="1622605"/>
          </a:xfrm>
        </p:spPr>
        <p:txBody>
          <a:bodyPr>
            <a:noAutofit/>
          </a:bodyPr>
          <a:lstStyle/>
          <a:p>
            <a:r>
              <a:rPr lang="en-US" sz="4800" dirty="0"/>
              <a:t>A good father will sacrifice for the betterment of his children.</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61290"/>
      </p:ext>
    </p:extLst>
  </p:cSld>
  <p:clrMapOvr>
    <a:masterClrMapping/>
  </p:clrMapOvr>
  <mc:AlternateContent xmlns:mc="http://schemas.openxmlformats.org/markup-compatibility/2006" xmlns:p14="http://schemas.microsoft.com/office/powerpoint/2010/main">
    <mc:Choice Requires="p14">
      <p:transition spd="slow" p14:dur="1200" advTm="5391">
        <p:dissolve/>
      </p:transition>
    </mc:Choice>
    <mc:Fallback xmlns="">
      <p:transition spd="slow" advTm="5391">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24794"/>
            <a:ext cx="9144000" cy="2052909"/>
          </a:xfrm>
        </p:spPr>
        <p:txBody>
          <a:bodyPr>
            <a:noAutofit/>
          </a:bodyPr>
          <a:lstStyle/>
          <a:p>
            <a:r>
              <a:rPr lang="en-US" sz="4800" dirty="0"/>
              <a:t>A good father is someone who loves the Lord with all his heart, </a:t>
            </a:r>
            <a:r>
              <a:rPr lang="en-US" sz="4800" dirty="0" smtClean="0"/>
              <a:t>with </a:t>
            </a:r>
            <a:r>
              <a:rPr lang="en-US" sz="4800" dirty="0"/>
              <a:t>all his </a:t>
            </a:r>
            <a:r>
              <a:rPr lang="en-US" sz="4800" dirty="0" smtClean="0"/>
              <a:t>soul, </a:t>
            </a:r>
            <a:r>
              <a:rPr lang="en-US" sz="4800" dirty="0"/>
              <a:t>and with all his mind.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23246"/>
      </p:ext>
    </p:extLst>
  </p:cSld>
  <p:clrMapOvr>
    <a:masterClrMapping/>
  </p:clrMapOvr>
  <mc:AlternateContent xmlns:mc="http://schemas.openxmlformats.org/markup-compatibility/2006" xmlns:p14="http://schemas.microsoft.com/office/powerpoint/2010/main">
    <mc:Choice Requires="p14">
      <p:transition spd="slow" p14:dur="1200" advTm="4930">
        <p:dissolve/>
      </p:transition>
    </mc:Choice>
    <mc:Fallback xmlns="">
      <p:transition spd="slow" advTm="4930">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202175"/>
            <a:ext cx="9144000" cy="2123658"/>
          </a:xfrm>
          <a:prstGeom prst="rect">
            <a:avLst/>
          </a:prstGeom>
          <a:noFill/>
        </p:spPr>
        <p:txBody>
          <a:bodyPr wrap="square" rtlCol="0">
            <a:spAutoFit/>
          </a:bodyPr>
          <a:lstStyle/>
          <a:p>
            <a:pPr algn="ctr"/>
            <a:r>
              <a:rPr lang="en-US" sz="4400" dirty="0" smtClean="0">
                <a:effectLst>
                  <a:glow rad="228600">
                    <a:schemeClr val="accent2">
                      <a:satMod val="175000"/>
                      <a:alpha val="40000"/>
                    </a:schemeClr>
                  </a:glow>
                </a:effectLst>
              </a:rPr>
              <a:t>WHAT MAKES A GOOD FATHER?</a:t>
            </a:r>
          </a:p>
          <a:p>
            <a:pPr algn="ctr"/>
            <a:endParaRPr lang="en-US" sz="4400" dirty="0" smtClean="0">
              <a:effectLst>
                <a:glow rad="228600">
                  <a:schemeClr val="accent2">
                    <a:satMod val="175000"/>
                    <a:alpha val="40000"/>
                  </a:schemeClr>
                </a:glow>
              </a:effectLst>
            </a:endParaRPr>
          </a:p>
          <a:p>
            <a:pPr algn="ctr"/>
            <a:r>
              <a:rPr lang="en-US" sz="4400" dirty="0" smtClean="0">
                <a:effectLst>
                  <a:glow rad="228600">
                    <a:schemeClr val="accent2">
                      <a:satMod val="175000"/>
                      <a:alpha val="40000"/>
                    </a:schemeClr>
                  </a:glow>
                </a:effectLst>
              </a:rPr>
              <a:t>WHAT IS A GOOD FATHER LIKE?</a:t>
            </a:r>
            <a:endParaRPr lang="en-US" sz="4400" dirty="0">
              <a:effectLst>
                <a:glow rad="228600">
                  <a:schemeClr val="accent2">
                    <a:satMod val="175000"/>
                    <a:alpha val="40000"/>
                  </a:schemeClr>
                </a:glow>
              </a:effectLst>
            </a:endParaRPr>
          </a:p>
        </p:txBody>
      </p:sp>
    </p:spTree>
    <p:extLst>
      <p:ext uri="{BB962C8B-B14F-4D97-AF65-F5344CB8AC3E}">
        <p14:creationId xmlns:p14="http://schemas.microsoft.com/office/powerpoint/2010/main" val="404031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40510"/>
            <a:ext cx="9144000" cy="1550881"/>
          </a:xfrm>
        </p:spPr>
        <p:txBody>
          <a:bodyPr>
            <a:noAutofit/>
          </a:bodyPr>
          <a:lstStyle/>
          <a:p>
            <a:r>
              <a:rPr lang="en-US" sz="4800" dirty="0"/>
              <a:t>A good father spends time </a:t>
            </a:r>
            <a:r>
              <a:rPr lang="en-US" sz="4800" dirty="0" smtClean="0"/>
              <a:t/>
            </a:r>
            <a:br>
              <a:rPr lang="en-US" sz="4800" dirty="0" smtClean="0"/>
            </a:br>
            <a:r>
              <a:rPr lang="en-US" sz="4800" dirty="0" smtClean="0"/>
              <a:t>with </a:t>
            </a:r>
            <a:r>
              <a:rPr lang="en-US" sz="4800" dirty="0"/>
              <a:t>his family.</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68030"/>
      </p:ext>
    </p:extLst>
  </p:cSld>
  <p:clrMapOvr>
    <a:masterClrMapping/>
  </p:clrMapOvr>
  <mc:AlternateContent xmlns:mc="http://schemas.openxmlformats.org/markup-compatibility/2006" xmlns:p14="http://schemas.microsoft.com/office/powerpoint/2010/main">
    <mc:Choice Requires="p14">
      <p:transition spd="slow" p14:dur="1200" advTm="4969">
        <p:dissolve/>
      </p:transition>
    </mc:Choice>
    <mc:Fallback xmlns="">
      <p:transition spd="slow" advTm="4969">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5324"/>
            <a:ext cx="9144000" cy="2321859"/>
          </a:xfrm>
        </p:spPr>
        <p:txBody>
          <a:bodyPr>
            <a:noAutofit/>
          </a:bodyPr>
          <a:lstStyle/>
          <a:p>
            <a:r>
              <a:rPr lang="en-US" sz="3200" b="1" dirty="0"/>
              <a:t>A good father listens, and </a:t>
            </a:r>
            <a:r>
              <a:rPr lang="en-US" sz="3200" b="1" dirty="0" smtClean="0"/>
              <a:t>his </a:t>
            </a:r>
            <a:r>
              <a:rPr lang="en-US" sz="3200" b="1" dirty="0"/>
              <a:t>child is given the gift of acceptance. The good father strives to be an example of a godly man. </a:t>
            </a:r>
            <a:r>
              <a:rPr lang="en-US" sz="3200" b="1" dirty="0" smtClean="0"/>
              <a:t>His </a:t>
            </a:r>
            <a:r>
              <a:rPr lang="en-US" sz="3200" b="1" dirty="0"/>
              <a:t>child has a living example </a:t>
            </a:r>
            <a:r>
              <a:rPr lang="en-US" sz="3200" b="1" dirty="0" smtClean="0"/>
              <a:t>of </a:t>
            </a:r>
            <a:r>
              <a:rPr lang="en-US" sz="3200" b="1" dirty="0"/>
              <a:t>how to live a godly life. They have someone that helps to define and point the way to a godly life.</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724155"/>
      </p:ext>
    </p:extLst>
  </p:cSld>
  <p:clrMapOvr>
    <a:masterClrMapping/>
  </p:clrMapOvr>
  <mc:AlternateContent xmlns:mc="http://schemas.openxmlformats.org/markup-compatibility/2006" xmlns:p14="http://schemas.microsoft.com/office/powerpoint/2010/main">
    <mc:Choice Requires="p14">
      <p:transition spd="slow" p14:dur="1200" advTm="10989">
        <p:dissolve/>
      </p:transition>
    </mc:Choice>
    <mc:Fallback xmlns="">
      <p:transition spd="slow" advTm="10989">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74123"/>
            <a:ext cx="9144000" cy="2201700"/>
          </a:xfrm>
        </p:spPr>
        <p:txBody>
          <a:bodyPr>
            <a:noAutofit/>
          </a:bodyPr>
          <a:lstStyle/>
          <a:p>
            <a:r>
              <a:rPr lang="en-US" sz="3800" dirty="0"/>
              <a:t>A good father should </a:t>
            </a:r>
            <a:r>
              <a:rPr lang="en-US" sz="3800" dirty="0" smtClean="0"/>
              <a:t/>
            </a:r>
            <a:br>
              <a:rPr lang="en-US" sz="3800" dirty="0" smtClean="0"/>
            </a:br>
            <a:r>
              <a:rPr lang="en-US" sz="3800" dirty="0" smtClean="0"/>
              <a:t>#1 </a:t>
            </a:r>
            <a:r>
              <a:rPr lang="en-US" sz="3800" dirty="0"/>
              <a:t>be there! </a:t>
            </a:r>
            <a:r>
              <a:rPr lang="en-US" sz="3800" dirty="0" smtClean="0"/>
              <a:t/>
            </a:r>
            <a:br>
              <a:rPr lang="en-US" sz="3800" dirty="0" smtClean="0"/>
            </a:br>
            <a:r>
              <a:rPr lang="en-US" sz="3600" dirty="0" smtClean="0"/>
              <a:t>#2 </a:t>
            </a:r>
            <a:r>
              <a:rPr lang="en-US" sz="3600" dirty="0"/>
              <a:t>Be good to those God has given unto him. </a:t>
            </a:r>
            <a:r>
              <a:rPr lang="en-US" sz="3600" dirty="0" smtClean="0"/>
              <a:t/>
            </a:r>
            <a:br>
              <a:rPr lang="en-US" sz="3600" dirty="0" smtClean="0"/>
            </a:br>
            <a:r>
              <a:rPr lang="en-US" sz="3500" dirty="0" smtClean="0"/>
              <a:t>#3 </a:t>
            </a:r>
            <a:r>
              <a:rPr lang="en-US" sz="3500" dirty="0"/>
              <a:t>Be good for those God has given unto his care.</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538440"/>
      </p:ext>
    </p:extLst>
  </p:cSld>
  <p:clrMapOvr>
    <a:masterClrMapping/>
  </p:clrMapOvr>
  <mc:AlternateContent xmlns:mc="http://schemas.openxmlformats.org/markup-compatibility/2006" xmlns:p14="http://schemas.microsoft.com/office/powerpoint/2010/main">
    <mc:Choice Requires="p14">
      <p:transition spd="slow" p14:dur="2000" advTm="7304"/>
    </mc:Choice>
    <mc:Fallback xmlns="">
      <p:transition spd="slow" advTm="730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5169"/>
            <a:ext cx="9144000" cy="2590800"/>
          </a:xfrm>
        </p:spPr>
        <p:txBody>
          <a:bodyPr>
            <a:noAutofit/>
          </a:bodyPr>
          <a:lstStyle/>
          <a:p>
            <a:r>
              <a:rPr lang="en-US" sz="4400" dirty="0"/>
              <a:t>A good father is a “dad” that lives a proven life that his children can always consider him their hero – selfless and truly tries to live rightly.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026"/>
      </p:ext>
    </p:extLst>
  </p:cSld>
  <p:clrMapOvr>
    <a:masterClrMapping/>
  </p:clrMapOvr>
  <mc:AlternateContent xmlns:mc="http://schemas.openxmlformats.org/markup-compatibility/2006" xmlns:p14="http://schemas.microsoft.com/office/powerpoint/2010/main">
    <mc:Choice Requires="p14">
      <p:transition spd="slow" p14:dur="1200" advTm="8747">
        <p:dissolve/>
      </p:transition>
    </mc:Choice>
    <mc:Fallback xmlns="">
      <p:transition spd="slow" advTm="8747">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04348"/>
            <a:ext cx="9144000" cy="2142568"/>
          </a:xfrm>
        </p:spPr>
        <p:txBody>
          <a:bodyPr>
            <a:noAutofit/>
          </a:bodyPr>
          <a:lstStyle/>
          <a:p>
            <a:r>
              <a:rPr lang="en-US" sz="4600" dirty="0"/>
              <a:t>A good father is a mentor; </a:t>
            </a:r>
            <a:r>
              <a:rPr lang="en-US" sz="4600" dirty="0" smtClean="0"/>
              <a:t/>
            </a:r>
            <a:br>
              <a:rPr lang="en-US" sz="4600" dirty="0" smtClean="0"/>
            </a:br>
            <a:r>
              <a:rPr lang="en-US" sz="4600" dirty="0" smtClean="0"/>
              <a:t>always </a:t>
            </a:r>
            <a:r>
              <a:rPr lang="en-US" sz="4600" dirty="0"/>
              <a:t>forgiving and loving and </a:t>
            </a:r>
            <a:r>
              <a:rPr lang="en-US" sz="4600" dirty="0" smtClean="0"/>
              <a:t/>
            </a:r>
            <a:br>
              <a:rPr lang="en-US" sz="4600" dirty="0" smtClean="0"/>
            </a:br>
            <a:r>
              <a:rPr lang="en-US" sz="4600" dirty="0" smtClean="0"/>
              <a:t>is </a:t>
            </a:r>
            <a:r>
              <a:rPr lang="en-US" sz="4600" dirty="0"/>
              <a:t>there when you are in pain.</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17441"/>
      </p:ext>
    </p:extLst>
  </p:cSld>
  <p:clrMapOvr>
    <a:masterClrMapping/>
  </p:clrMapOvr>
  <mc:AlternateContent xmlns:mc="http://schemas.openxmlformats.org/markup-compatibility/2006" xmlns:p14="http://schemas.microsoft.com/office/powerpoint/2010/main">
    <mc:Choice Requires="p14">
      <p:transition spd="slow" p14:dur="1200" advTm="5590">
        <p:dissolve/>
      </p:transition>
    </mc:Choice>
    <mc:Fallback xmlns="">
      <p:transition spd="slow" advTm="5590">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02578"/>
            <a:ext cx="9144000" cy="2447365"/>
          </a:xfrm>
        </p:spPr>
        <p:txBody>
          <a:bodyPr>
            <a:noAutofit/>
          </a:bodyPr>
          <a:lstStyle/>
          <a:p>
            <a:r>
              <a:rPr lang="en-US" sz="4200" dirty="0"/>
              <a:t>A good father teaches guidance and love. Brings them up in a way they should go. A good father has unconditional love for his children spending quality time with them.</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676818"/>
      </p:ext>
    </p:extLst>
  </p:cSld>
  <p:clrMapOvr>
    <a:masterClrMapping/>
  </p:clrMapOvr>
  <mc:AlternateContent xmlns:mc="http://schemas.openxmlformats.org/markup-compatibility/2006" xmlns:p14="http://schemas.microsoft.com/office/powerpoint/2010/main">
    <mc:Choice Requires="p14">
      <p:transition spd="slow" p14:dur="1200" advTm="7326">
        <p:dissolve/>
      </p:transition>
    </mc:Choice>
    <mc:Fallback xmlns="">
      <p:transition spd="slow" advTm="7326">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20143"/>
            <a:ext cx="9144000" cy="1532965"/>
          </a:xfrm>
        </p:spPr>
        <p:txBody>
          <a:bodyPr>
            <a:noAutofit/>
          </a:bodyPr>
          <a:lstStyle/>
          <a:p>
            <a:r>
              <a:rPr lang="en-US" sz="4400" dirty="0"/>
              <a:t>A good father is an encourager, a leader, </a:t>
            </a:r>
            <a:r>
              <a:rPr lang="en-US" sz="4400" dirty="0" smtClean="0"/>
              <a:t>consistent, </a:t>
            </a:r>
            <a:r>
              <a:rPr lang="en-US" sz="4400" dirty="0"/>
              <a:t>and a good husband.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068515"/>
      </p:ext>
    </p:extLst>
  </p:cSld>
  <p:clrMapOvr>
    <a:masterClrMapping/>
  </p:clrMapOvr>
  <mc:AlternateContent xmlns:mc="http://schemas.openxmlformats.org/markup-compatibility/2006" xmlns:p14="http://schemas.microsoft.com/office/powerpoint/2010/main">
    <mc:Choice Requires="p14">
      <p:transition spd="slow" p14:dur="1200" advTm="5494">
        <p:dissolve/>
      </p:transition>
    </mc:Choice>
    <mc:Fallback xmlns="">
      <p:transition spd="slow" advTm="5494">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09650"/>
            <a:ext cx="9144000" cy="2823882"/>
          </a:xfrm>
        </p:spPr>
        <p:txBody>
          <a:bodyPr>
            <a:noAutofit/>
          </a:bodyPr>
          <a:lstStyle/>
          <a:p>
            <a:r>
              <a:rPr lang="en-US" sz="4000" dirty="0"/>
              <a:t>A good father is loving, a good leader in the family. Nurturing, encouraging, humble, a Christ follower, loves his child’s mother, spends quality time with his children and loves enough to discipline.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015794"/>
      </p:ext>
    </p:extLst>
  </p:cSld>
  <p:clrMapOvr>
    <a:masterClrMapping/>
  </p:clrMapOvr>
  <mc:AlternateContent xmlns:mc="http://schemas.openxmlformats.org/markup-compatibility/2006" xmlns:p14="http://schemas.microsoft.com/office/powerpoint/2010/main">
    <mc:Choice Requires="p14">
      <p:transition spd="slow" p14:dur="1200" advTm="8536">
        <p:dissolve/>
      </p:transition>
    </mc:Choice>
    <mc:Fallback xmlns="">
      <p:transition spd="slow" advTm="8536">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25153"/>
            <a:ext cx="9144000" cy="1658473"/>
          </a:xfrm>
        </p:spPr>
        <p:txBody>
          <a:bodyPr>
            <a:noAutofit/>
          </a:bodyPr>
          <a:lstStyle/>
          <a:p>
            <a:r>
              <a:rPr lang="en-US" sz="4400" dirty="0"/>
              <a:t>A good father </a:t>
            </a:r>
            <a:r>
              <a:rPr lang="en-US" sz="4400" dirty="0" smtClean="0"/>
              <a:t>teaches, </a:t>
            </a:r>
            <a:br>
              <a:rPr lang="en-US" sz="4400" dirty="0" smtClean="0"/>
            </a:br>
            <a:r>
              <a:rPr lang="en-US" sz="4400" dirty="0" smtClean="0"/>
              <a:t>and </a:t>
            </a:r>
            <a:r>
              <a:rPr lang="en-US" sz="4400" dirty="0"/>
              <a:t>shows the love of the Lord.</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59840"/>
      </p:ext>
    </p:extLst>
  </p:cSld>
  <p:clrMapOvr>
    <a:masterClrMapping/>
  </p:clrMapOvr>
  <mc:AlternateContent xmlns:mc="http://schemas.openxmlformats.org/markup-compatibility/2006" xmlns:p14="http://schemas.microsoft.com/office/powerpoint/2010/main">
    <mc:Choice Requires="p14">
      <p:transition spd="slow" p14:dur="1200" advTm="4725">
        <p:dissolve/>
      </p:transition>
    </mc:Choice>
    <mc:Fallback xmlns="">
      <p:transition spd="slow" advTm="4725">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53952"/>
            <a:ext cx="9144000" cy="2581836"/>
          </a:xfrm>
        </p:spPr>
        <p:txBody>
          <a:bodyPr>
            <a:noAutofit/>
          </a:bodyPr>
          <a:lstStyle/>
          <a:p>
            <a:r>
              <a:rPr lang="en-US" sz="4400" dirty="0"/>
              <a:t>A good father sets a godly example for his children. He also hears and cares about their needs and is never afraid to say “I love you” to his family.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49279"/>
      </p:ext>
    </p:extLst>
  </p:cSld>
  <p:clrMapOvr>
    <a:masterClrMapping/>
  </p:clrMapOvr>
  <mc:AlternateContent xmlns:mc="http://schemas.openxmlformats.org/markup-compatibility/2006" xmlns:p14="http://schemas.microsoft.com/office/powerpoint/2010/main">
    <mc:Choice Requires="p14">
      <p:transition spd="slow" p14:dur="1200" advTm="6907">
        <p:dissolve/>
      </p:transition>
    </mc:Choice>
    <mc:Fallback xmlns="">
      <p:transition spd="slow" advTm="6907">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 good good f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202175"/>
            <a:ext cx="9144000" cy="2123658"/>
          </a:xfrm>
          <a:prstGeom prst="rect">
            <a:avLst/>
          </a:prstGeom>
          <a:noFill/>
        </p:spPr>
        <p:txBody>
          <a:bodyPr wrap="square" rtlCol="0">
            <a:spAutoFit/>
          </a:bodyPr>
          <a:lstStyle/>
          <a:p>
            <a:pPr algn="ctr"/>
            <a:r>
              <a:rPr lang="en-US" sz="4400" dirty="0" smtClean="0">
                <a:effectLst>
                  <a:glow rad="228600">
                    <a:schemeClr val="accent2">
                      <a:satMod val="175000"/>
                      <a:alpha val="40000"/>
                    </a:schemeClr>
                  </a:glow>
                </a:effectLst>
              </a:rPr>
              <a:t>WHAT MAKES A GOOD FATHER?</a:t>
            </a:r>
          </a:p>
          <a:p>
            <a:pPr algn="ctr"/>
            <a:endParaRPr lang="en-US" sz="4400" dirty="0" smtClean="0">
              <a:effectLst>
                <a:glow rad="228600">
                  <a:schemeClr val="accent2">
                    <a:satMod val="175000"/>
                    <a:alpha val="40000"/>
                  </a:schemeClr>
                </a:glow>
              </a:effectLst>
            </a:endParaRPr>
          </a:p>
          <a:p>
            <a:pPr algn="ctr"/>
            <a:r>
              <a:rPr lang="en-US" sz="4400" dirty="0" smtClean="0">
                <a:effectLst>
                  <a:glow rad="228600">
                    <a:schemeClr val="accent2">
                      <a:satMod val="175000"/>
                      <a:alpha val="40000"/>
                    </a:schemeClr>
                  </a:glow>
                </a:effectLst>
              </a:rPr>
              <a:t>WHAT IS A GOOD FATHER LIKE?</a:t>
            </a:r>
            <a:endParaRPr lang="en-US" sz="4400" dirty="0">
              <a:effectLst>
                <a:glow rad="228600">
                  <a:schemeClr val="accent2">
                    <a:satMod val="175000"/>
                    <a:alpha val="40000"/>
                  </a:schemeClr>
                </a:glow>
              </a:effectLst>
            </a:endParaRPr>
          </a:p>
        </p:txBody>
      </p:sp>
      <p:pic>
        <p:nvPicPr>
          <p:cNvPr id="4" name="We_Need_Each_Other_Brethr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52196584"/>
      </p:ext>
    </p:extLst>
  </p:cSld>
  <p:clrMapOvr>
    <a:masterClrMapping/>
  </p:clrMapOvr>
  <mc:AlternateContent xmlns:mc="http://schemas.openxmlformats.org/markup-compatibility/2006" xmlns:p14="http://schemas.microsoft.com/office/powerpoint/2010/main">
    <mc:Choice Requires="p14">
      <p:transition spd="slow" p14:dur="1200" advTm="4093">
        <p:dissolve/>
      </p:transition>
    </mc:Choice>
    <mc:Fallback xmlns="">
      <p:transition spd="slow" advTm="4093">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07726"/>
            <a:ext cx="9144000" cy="3050273"/>
          </a:xfrm>
        </p:spPr>
        <p:txBody>
          <a:bodyPr>
            <a:noAutofit/>
          </a:bodyPr>
          <a:lstStyle/>
          <a:p>
            <a:r>
              <a:rPr lang="en-US" sz="4200" dirty="0"/>
              <a:t>A good father is a man who hugs his children. He says “I love you”, He says “I’m proud of you”. He leads an example of a godly life. He prays for </a:t>
            </a:r>
            <a:r>
              <a:rPr lang="en-US" sz="4200" dirty="0" smtClean="0"/>
              <a:t/>
            </a:r>
            <a:br>
              <a:rPr lang="en-US" sz="4200" dirty="0" smtClean="0"/>
            </a:br>
            <a:r>
              <a:rPr lang="en-US" sz="4200" dirty="0" smtClean="0"/>
              <a:t>and </a:t>
            </a:r>
            <a:r>
              <a:rPr lang="en-US" sz="4200" dirty="0"/>
              <a:t>over his children.</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514482"/>
      </p:ext>
    </p:extLst>
  </p:cSld>
  <p:clrMapOvr>
    <a:masterClrMapping/>
  </p:clrMapOvr>
  <mc:AlternateContent xmlns:mc="http://schemas.openxmlformats.org/markup-compatibility/2006" xmlns:p14="http://schemas.microsoft.com/office/powerpoint/2010/main">
    <mc:Choice Requires="p14">
      <p:transition spd="slow" p14:dur="1200" advTm="7154">
        <p:dissolve/>
      </p:transition>
    </mc:Choice>
    <mc:Fallback xmlns="">
      <p:transition spd="slow" advTm="7154">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92916"/>
            <a:ext cx="9144000" cy="2160493"/>
          </a:xfrm>
        </p:spPr>
        <p:txBody>
          <a:bodyPr>
            <a:noAutofit/>
          </a:bodyPr>
          <a:lstStyle/>
          <a:p>
            <a:r>
              <a:rPr lang="en-US" sz="4400" dirty="0"/>
              <a:t>A good father lifts his children in prayer to the Lord and leads them in praise and worship.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39147"/>
      </p:ext>
    </p:extLst>
  </p:cSld>
  <p:clrMapOvr>
    <a:masterClrMapping/>
  </p:clrMapOvr>
  <mc:AlternateContent xmlns:mc="http://schemas.openxmlformats.org/markup-compatibility/2006" xmlns:p14="http://schemas.microsoft.com/office/powerpoint/2010/main">
    <mc:Choice Requires="p14">
      <p:transition spd="slow" p14:dur="1200" advTm="5381">
        <p:dissolve/>
      </p:transition>
    </mc:Choice>
    <mc:Fallback xmlns="">
      <p:transition spd="slow" advTm="5381">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84304"/>
            <a:ext cx="9144000" cy="2644588"/>
          </a:xfrm>
        </p:spPr>
        <p:txBody>
          <a:bodyPr>
            <a:noAutofit/>
          </a:bodyPr>
          <a:lstStyle/>
          <a:p>
            <a:r>
              <a:rPr lang="en-US" sz="3600" dirty="0"/>
              <a:t>A good father leads by example, walking the walk and talking the talk of a Christian father. He teaches compassion, strength and kindness and respect to his children. He is an example of what a husband should be biblically.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30081"/>
      </p:ext>
    </p:extLst>
  </p:cSld>
  <p:clrMapOvr>
    <a:masterClrMapping/>
  </p:clrMapOvr>
  <mc:AlternateContent xmlns:mc="http://schemas.openxmlformats.org/markup-compatibility/2006" xmlns:p14="http://schemas.microsoft.com/office/powerpoint/2010/main">
    <mc:Choice Requires="p14">
      <p:transition spd="slow" p14:dur="1200" advTm="8680">
        <p:dissolve/>
      </p:transition>
    </mc:Choice>
    <mc:Fallback xmlns="">
      <p:transition spd="slow" advTm="8680">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65502"/>
            <a:ext cx="9144000" cy="2268071"/>
          </a:xfrm>
        </p:spPr>
        <p:txBody>
          <a:bodyPr>
            <a:noAutofit/>
          </a:bodyPr>
          <a:lstStyle/>
          <a:p>
            <a:r>
              <a:rPr lang="en-US" sz="4800" dirty="0"/>
              <a:t>A good father is desperate for Jesus and seeks to know him, </a:t>
            </a:r>
            <a:r>
              <a:rPr lang="en-US" sz="4800" dirty="0" smtClean="0"/>
              <a:t/>
            </a:r>
            <a:br>
              <a:rPr lang="en-US" sz="4800" dirty="0" smtClean="0"/>
            </a:br>
            <a:r>
              <a:rPr lang="en-US" sz="4800" dirty="0" smtClean="0"/>
              <a:t>and </a:t>
            </a:r>
            <a:r>
              <a:rPr lang="en-US" sz="4800" dirty="0"/>
              <a:t>know how to live.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04721"/>
      </p:ext>
    </p:extLst>
  </p:cSld>
  <p:clrMapOvr>
    <a:masterClrMapping/>
  </p:clrMapOvr>
  <mc:AlternateContent xmlns:mc="http://schemas.openxmlformats.org/markup-compatibility/2006" xmlns:p14="http://schemas.microsoft.com/office/powerpoint/2010/main">
    <mc:Choice Requires="p14">
      <p:transition spd="slow" p14:dur="1200" advTm="5224">
        <p:dissolve/>
      </p:transition>
    </mc:Choice>
    <mc:Fallback xmlns="">
      <p:transition spd="slow" advTm="5224">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65502"/>
            <a:ext cx="9144000" cy="2268071"/>
          </a:xfrm>
        </p:spPr>
        <p:txBody>
          <a:bodyPr>
            <a:noAutofit/>
          </a:bodyPr>
          <a:lstStyle/>
          <a:p>
            <a:r>
              <a:rPr lang="en-US" sz="4800" dirty="0"/>
              <a:t>A </a:t>
            </a:r>
            <a:r>
              <a:rPr lang="en-US" sz="4800" dirty="0" smtClean="0"/>
              <a:t>man who is faithful to God and</a:t>
            </a:r>
            <a:br>
              <a:rPr lang="en-US" sz="4800" dirty="0" smtClean="0"/>
            </a:br>
            <a:r>
              <a:rPr lang="en-US" sz="4800" dirty="0" smtClean="0"/>
              <a:t>helps bring up his children in</a:t>
            </a:r>
            <a:br>
              <a:rPr lang="en-US" sz="4800" dirty="0" smtClean="0"/>
            </a:br>
            <a:r>
              <a:rPr lang="en-US" sz="4800" dirty="0" smtClean="0"/>
              <a:t>the same way. </a:t>
            </a:r>
            <a:endParaRPr lang="en-US" sz="4800" dirty="0"/>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173185"/>
      </p:ext>
    </p:extLst>
  </p:cSld>
  <p:clrMapOvr>
    <a:masterClrMapping/>
  </p:clrMapOvr>
  <mc:AlternateContent xmlns:mc="http://schemas.openxmlformats.org/markup-compatibility/2006" xmlns:p14="http://schemas.microsoft.com/office/powerpoint/2010/main">
    <mc:Choice Requires="p14">
      <p:transition spd="slow" p14:dur="1200" advTm="5203">
        <p:dissolve/>
      </p:transition>
    </mc:Choice>
    <mc:Fallback xmlns="">
      <p:transition spd="slow" advTm="5203">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1026" name="Picture 2" descr="Image result for that's all fol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4189"/>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775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122" name="Picture 2" descr="Image result for what is father's day"/>
          <p:cNvPicPr>
            <a:picLocks noChangeAspect="1" noChangeArrowheads="1"/>
          </p:cNvPicPr>
          <p:nvPr/>
        </p:nvPicPr>
        <p:blipFill rotWithShape="1">
          <a:blip r:embed="rId2">
            <a:extLst>
              <a:ext uri="{28A0092B-C50C-407E-A947-70E740481C1C}">
                <a14:useLocalDpi xmlns:a14="http://schemas.microsoft.com/office/drawing/2010/main" val="0"/>
              </a:ext>
            </a:extLst>
          </a:blip>
          <a:srcRect b="792"/>
          <a:stretch/>
        </p:blipFill>
        <p:spPr bwMode="auto">
          <a:xfrm>
            <a:off x="0" y="0"/>
            <a:ext cx="9144000" cy="522525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0" y="4796589"/>
            <a:ext cx="9144000" cy="2061411"/>
          </a:xfrm>
          <a:prstGeom prst="ellipse">
            <a:avLst/>
          </a:prstGeom>
          <a:solidFill>
            <a:srgbClr val="942A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8548" y="5507868"/>
            <a:ext cx="8726905" cy="1767227"/>
          </a:xfrm>
          <a:prstGeom prst="rect">
            <a:avLst/>
          </a:prstGeom>
        </p:spPr>
        <p:txBody>
          <a:bodyPr>
            <a:prstTxWarp prst="textArchUp">
              <a:avLst/>
            </a:prstTxWarp>
            <a:spAutoFit/>
          </a:bodyPr>
          <a:lstStyle/>
          <a:p>
            <a:pPr algn="ctr"/>
            <a:r>
              <a:rPr lang="en-US" sz="2800" dirty="0"/>
              <a:t>A small boy was asked, “</a:t>
            </a:r>
            <a:r>
              <a:rPr lang="en-US" sz="2800" b="1" dirty="0"/>
              <a:t>What is Father's Day</a:t>
            </a:r>
            <a:r>
              <a:rPr lang="en-US" sz="2800" dirty="0"/>
              <a:t>” he said</a:t>
            </a:r>
            <a:r>
              <a:rPr lang="en-US" sz="2800" dirty="0" smtClean="0"/>
              <a:t>:</a:t>
            </a:r>
          </a:p>
          <a:p>
            <a:pPr algn="ctr"/>
            <a:r>
              <a:rPr lang="en-US" sz="2800" dirty="0" smtClean="0"/>
              <a:t> </a:t>
            </a:r>
            <a:endParaRPr lang="en-US" sz="2800" dirty="0"/>
          </a:p>
        </p:txBody>
      </p:sp>
      <p:sp>
        <p:nvSpPr>
          <p:cNvPr id="5" name="TextBox 4"/>
          <p:cNvSpPr txBox="1"/>
          <p:nvPr/>
        </p:nvSpPr>
        <p:spPr>
          <a:xfrm>
            <a:off x="569494" y="4828673"/>
            <a:ext cx="8005011" cy="1772652"/>
          </a:xfrm>
          <a:prstGeom prst="rect">
            <a:avLst/>
          </a:prstGeom>
          <a:noFill/>
        </p:spPr>
        <p:txBody>
          <a:bodyPr wrap="square" rtlCol="0">
            <a:prstTxWarp prst="textArchDown">
              <a:avLst/>
            </a:prstTxWarp>
            <a:spAutoFit/>
          </a:bodyPr>
          <a:lstStyle/>
          <a:p>
            <a:pPr algn="ctr"/>
            <a:r>
              <a:rPr lang="en-US" sz="2600" dirty="0">
                <a:solidFill>
                  <a:schemeClr val="bg1"/>
                </a:solidFill>
              </a:rPr>
              <a:t>"It's just like Mother's Day only you don't spend as much</a:t>
            </a:r>
            <a:r>
              <a:rPr lang="en-US" sz="2600" dirty="0" smtClean="0">
                <a:solidFill>
                  <a:schemeClr val="bg1"/>
                </a:solidFill>
              </a:rPr>
              <a:t>."</a:t>
            </a:r>
            <a:endParaRPr lang="en-US" sz="2600" dirty="0">
              <a:solidFill>
                <a:schemeClr val="bg1"/>
              </a:solidFill>
            </a:endParaRPr>
          </a:p>
        </p:txBody>
      </p:sp>
    </p:spTree>
    <p:extLst>
      <p:ext uri="{BB962C8B-B14F-4D97-AF65-F5344CB8AC3E}">
        <p14:creationId xmlns:p14="http://schemas.microsoft.com/office/powerpoint/2010/main" val="2037948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roverbs 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07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Proverbs 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Proverbs 22:6"/>
          <p:cNvPicPr>
            <a:picLocks noChangeAspect="1" noChangeArrowheads="1"/>
          </p:cNvPicPr>
          <p:nvPr/>
        </p:nvPicPr>
        <p:blipFill rotWithShape="1">
          <a:blip r:embed="rId2">
            <a:extLst>
              <a:ext uri="{28A0092B-C50C-407E-A947-70E740481C1C}">
                <a14:useLocalDpi xmlns:a14="http://schemas.microsoft.com/office/drawing/2010/main" val="0"/>
              </a:ext>
            </a:extLst>
          </a:blip>
          <a:srcRect l="45525" t="3392" r="3948" b="87953"/>
          <a:stretch/>
        </p:blipFill>
        <p:spPr bwMode="auto">
          <a:xfrm>
            <a:off x="4331368" y="6096000"/>
            <a:ext cx="4620127" cy="59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452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Image result for a good good father"/>
          <p:cNvPicPr>
            <a:picLocks noChangeAspect="1" noChangeArrowheads="1"/>
          </p:cNvPicPr>
          <p:nvPr/>
        </p:nvPicPr>
        <p:blipFill rotWithShape="1">
          <a:blip r:embed="rId2">
            <a:extLst>
              <a:ext uri="{28A0092B-C50C-407E-A947-70E740481C1C}">
                <a14:useLocalDpi xmlns:a14="http://schemas.microsoft.com/office/drawing/2010/main" val="0"/>
              </a:ext>
            </a:extLst>
          </a:blip>
          <a:srcRect t="11294"/>
          <a:stretch/>
        </p:blipFill>
        <p:spPr bwMode="auto">
          <a:xfrm>
            <a:off x="0" y="0"/>
            <a:ext cx="9144000" cy="54180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08093"/>
            <a:ext cx="9144000" cy="1107996"/>
          </a:xfrm>
          <a:prstGeom prst="rect">
            <a:avLst/>
          </a:prstGeom>
          <a:noFill/>
        </p:spPr>
        <p:txBody>
          <a:bodyPr wrap="square" lIns="91440" tIns="45720" rIns="91440" bIns="45720">
            <a:spAutoFit/>
          </a:bodyPr>
          <a:lstStyle/>
          <a:p>
            <a:pPr algn="ct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A GOOD GOOD FATHER IS…</a:t>
            </a:r>
            <a:endParaRPr lang="en-US" sz="6600" b="1" cap="none" spc="50" dirty="0">
              <a:ln w="0"/>
              <a:solidFill>
                <a:schemeClr val="bg2"/>
              </a:solidFill>
              <a:effectLst>
                <a:innerShdw blurRad="63500" dist="50800" dir="13500000">
                  <a:srgbClr val="000000">
                    <a:alpha val="50000"/>
                  </a:srgbClr>
                </a:innerShdw>
              </a:effectLst>
              <a:latin typeface="Headliner No. 45" panose="02000000000000000000" pitchFamily="2" charset="0"/>
            </a:endParaRPr>
          </a:p>
        </p:txBody>
      </p:sp>
      <p:sp>
        <p:nvSpPr>
          <p:cNvPr id="3" name="TextBox 2"/>
          <p:cNvSpPr txBox="1"/>
          <p:nvPr/>
        </p:nvSpPr>
        <p:spPr>
          <a:xfrm>
            <a:off x="0" y="4924926"/>
            <a:ext cx="9144000" cy="1754326"/>
          </a:xfrm>
          <a:prstGeom prst="rect">
            <a:avLst/>
          </a:prstGeom>
          <a:noFill/>
        </p:spPr>
        <p:txBody>
          <a:bodyPr wrap="square" rtlCol="0">
            <a:spAutoFit/>
          </a:bodyPr>
          <a:lstStyle/>
          <a:p>
            <a:pPr algn="ctr"/>
            <a:r>
              <a:rPr lang="en-US" sz="5400" dirty="0" smtClean="0">
                <a:solidFill>
                  <a:schemeClr val="bg1"/>
                </a:solidFill>
              </a:rPr>
              <a:t>not </a:t>
            </a:r>
            <a:r>
              <a:rPr lang="en-US" sz="5400" dirty="0">
                <a:solidFill>
                  <a:schemeClr val="bg1"/>
                </a:solidFill>
              </a:rPr>
              <a:t>just a good father, </a:t>
            </a:r>
            <a:endParaRPr lang="en-US" sz="5400" dirty="0" smtClean="0">
              <a:solidFill>
                <a:schemeClr val="bg1"/>
              </a:solidFill>
            </a:endParaRPr>
          </a:p>
          <a:p>
            <a:pPr algn="ctr"/>
            <a:r>
              <a:rPr lang="en-US" sz="5400" dirty="0" smtClean="0">
                <a:solidFill>
                  <a:schemeClr val="bg1"/>
                </a:solidFill>
              </a:rPr>
              <a:t>but </a:t>
            </a:r>
            <a:r>
              <a:rPr lang="en-US" sz="5400" dirty="0">
                <a:solidFill>
                  <a:schemeClr val="bg1"/>
                </a:solidFill>
              </a:rPr>
              <a:t>a godly father</a:t>
            </a:r>
            <a:r>
              <a:rPr lang="en-US" dirty="0"/>
              <a:t>,</a:t>
            </a:r>
          </a:p>
        </p:txBody>
      </p:sp>
    </p:spTree>
    <p:extLst>
      <p:ext uri="{BB962C8B-B14F-4D97-AF65-F5344CB8AC3E}">
        <p14:creationId xmlns:p14="http://schemas.microsoft.com/office/powerpoint/2010/main" val="142169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 </a:t>
            </a:r>
            <a:br>
              <a:rPr lang="en-US" dirty="0"/>
            </a:br>
            <a:r>
              <a:rPr lang="en-US" dirty="0"/>
              <a:t/>
            </a:r>
            <a:br>
              <a:rPr lang="en-US" dirty="0"/>
            </a:br>
            <a:r>
              <a:rPr lang="en-US" dirty="0"/>
              <a:t/>
            </a:r>
            <a:br>
              <a:rPr lang="en-US" dirty="0"/>
            </a:br>
            <a:endParaRPr lang="en-US" dirty="0"/>
          </a:p>
        </p:txBody>
      </p:sp>
      <p:pic>
        <p:nvPicPr>
          <p:cNvPr id="4"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268075"/>
            <a:ext cx="9144000" cy="1569660"/>
          </a:xfrm>
          <a:prstGeom prst="rect">
            <a:avLst/>
          </a:prstGeom>
          <a:noFill/>
        </p:spPr>
        <p:txBody>
          <a:bodyPr wrap="square" rtlCol="0">
            <a:spAutoFit/>
          </a:bodyPr>
          <a:lstStyle/>
          <a:p>
            <a:pPr algn="ctr"/>
            <a:r>
              <a:rPr lang="en-US" sz="4800" dirty="0" smtClean="0">
                <a:latin typeface="+mj-lt"/>
              </a:rPr>
              <a:t>A good father has room in his heart for all of his kids.</a:t>
            </a:r>
            <a:endParaRPr lang="en-US" sz="4800" dirty="0">
              <a:latin typeface="+mj-lt"/>
            </a:endParaRPr>
          </a:p>
        </p:txBody>
      </p:sp>
    </p:spTree>
    <p:extLst>
      <p:ext uri="{BB962C8B-B14F-4D97-AF65-F5344CB8AC3E}">
        <p14:creationId xmlns:p14="http://schemas.microsoft.com/office/powerpoint/2010/main" val="352772424"/>
      </p:ext>
    </p:extLst>
  </p:cSld>
  <p:clrMapOvr>
    <a:masterClrMapping/>
  </p:clrMapOvr>
  <mc:AlternateContent xmlns:mc="http://schemas.openxmlformats.org/markup-compatibility/2006" xmlns:p14="http://schemas.microsoft.com/office/powerpoint/2010/main">
    <mc:Choice Requires="p14">
      <p:transition spd="slow" p14:dur="1200" advTm="4392">
        <p:dissolve/>
      </p:transition>
    </mc:Choice>
    <mc:Fallback xmlns="">
      <p:transition spd="slow" advTm="4392">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B1107"/>
        </a:solidFill>
        <a:effectLst/>
      </p:bgPr>
    </p:bg>
    <p:spTree>
      <p:nvGrpSpPr>
        <p:cNvPr id="1" name=""/>
        <p:cNvGrpSpPr/>
        <p:nvPr/>
      </p:nvGrpSpPr>
      <p:grpSpPr>
        <a:xfrm>
          <a:off x="0" y="0"/>
          <a:ext cx="0" cy="0"/>
          <a:chOff x="0" y="0"/>
          <a:chExt cx="0" cy="0"/>
        </a:xfrm>
      </p:grpSpPr>
      <p:pic>
        <p:nvPicPr>
          <p:cNvPr id="1028" name="Picture 4" descr="Image result for double good g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506" y="-14926"/>
            <a:ext cx="4221748" cy="687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16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only god is g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96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Image result for He who has seen me, has seen the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0074"/>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3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4462"/>
            <a:ext cx="9144000" cy="3633537"/>
          </a:xfrm>
          <a:prstGeom prst="rect">
            <a:avLst/>
          </a:prstGeom>
        </p:spPr>
      </p:pic>
      <p:sp>
        <p:nvSpPr>
          <p:cNvPr id="3" name="TextBox 2"/>
          <p:cNvSpPr txBox="1"/>
          <p:nvPr/>
        </p:nvSpPr>
        <p:spPr>
          <a:xfrm>
            <a:off x="128337" y="128337"/>
            <a:ext cx="8823158" cy="3477875"/>
          </a:xfrm>
          <a:prstGeom prst="rect">
            <a:avLst/>
          </a:prstGeom>
          <a:noFill/>
        </p:spPr>
        <p:txBody>
          <a:bodyPr wrap="square" rtlCol="0">
            <a:spAutoFit/>
          </a:bodyPr>
          <a:lstStyle/>
          <a:p>
            <a:pPr algn="ctr"/>
            <a:r>
              <a:rPr lang="en-US" sz="4400" dirty="0"/>
              <a:t>“He was in the beginning with God. All things were made through Him, and without Him nothing was made that was made. By whom all things were made</a:t>
            </a:r>
            <a:r>
              <a:rPr lang="en-US" sz="4400" dirty="0" smtClean="0"/>
              <a:t>.”</a:t>
            </a:r>
            <a:endParaRPr lang="en-US" sz="4400" dirty="0"/>
          </a:p>
        </p:txBody>
      </p:sp>
      <p:sp>
        <p:nvSpPr>
          <p:cNvPr id="4" name="Rectangle 3"/>
          <p:cNvSpPr/>
          <p:nvPr/>
        </p:nvSpPr>
        <p:spPr>
          <a:xfrm>
            <a:off x="3210865" y="6127173"/>
            <a:ext cx="2658100" cy="769441"/>
          </a:xfrm>
          <a:prstGeom prst="rect">
            <a:avLst/>
          </a:prstGeom>
          <a:noFill/>
        </p:spPr>
        <p:txBody>
          <a:bodyPr wrap="none" lIns="91440" tIns="45720" rIns="91440" bIns="45720">
            <a:spAutoFit/>
          </a:bodyPr>
          <a:lstStyle/>
          <a:p>
            <a:pPr algn="ctr"/>
            <a:r>
              <a:rPr lang="en-US" sz="4400" b="1" spc="50" dirty="0">
                <a:ln w="0"/>
                <a:solidFill>
                  <a:schemeClr val="bg2"/>
                </a:solidFill>
                <a:effectLst>
                  <a:innerShdw blurRad="63500" dist="50800" dir="13500000">
                    <a:srgbClr val="000000">
                      <a:alpha val="50000"/>
                    </a:srgbClr>
                  </a:innerShdw>
                </a:effectLst>
                <a:latin typeface="Arial Narrow" panose="020B0606020202030204" pitchFamily="34" charset="0"/>
              </a:rPr>
              <a:t>J</a:t>
            </a:r>
            <a:r>
              <a:rPr lang="en-US" sz="4400" b="1" cap="none" spc="50" dirty="0" smtClean="0">
                <a:ln w="0"/>
                <a:solidFill>
                  <a:schemeClr val="bg2"/>
                </a:solidFill>
                <a:effectLst>
                  <a:innerShdw blurRad="63500" dist="50800" dir="13500000">
                    <a:srgbClr val="000000">
                      <a:alpha val="50000"/>
                    </a:srgbClr>
                  </a:innerShdw>
                </a:effectLst>
                <a:latin typeface="Arial Narrow" panose="020B0606020202030204" pitchFamily="34" charset="0"/>
              </a:rPr>
              <a:t>ohn 1:1-3</a:t>
            </a:r>
            <a:endParaRPr lang="en-US" sz="4400" b="1" cap="none" spc="50" dirty="0">
              <a:ln w="0"/>
              <a:solidFill>
                <a:schemeClr val="bg2"/>
              </a:solidFill>
              <a:effectLst>
                <a:innerShdw blurRad="63500" dist="50800" dir="13500000">
                  <a:srgbClr val="000000">
                    <a:alpha val="50000"/>
                  </a:srgbClr>
                </a:innerShdw>
              </a:effectLst>
              <a:latin typeface="Arial Narrow" panose="020B0606020202030204" pitchFamily="34" charset="0"/>
            </a:endParaRPr>
          </a:p>
        </p:txBody>
      </p:sp>
    </p:spTree>
    <p:extLst>
      <p:ext uri="{BB962C8B-B14F-4D97-AF65-F5344CB8AC3E}">
        <p14:creationId xmlns:p14="http://schemas.microsoft.com/office/powerpoint/2010/main" val="2082494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Image result for a good good father"/>
          <p:cNvPicPr>
            <a:picLocks noChangeAspect="1" noChangeArrowheads="1"/>
          </p:cNvPicPr>
          <p:nvPr/>
        </p:nvPicPr>
        <p:blipFill rotWithShape="1">
          <a:blip r:embed="rId2">
            <a:extLst>
              <a:ext uri="{28A0092B-C50C-407E-A947-70E740481C1C}">
                <a14:useLocalDpi xmlns:a14="http://schemas.microsoft.com/office/drawing/2010/main" val="0"/>
              </a:ext>
            </a:extLst>
          </a:blip>
          <a:srcRect t="11294"/>
          <a:stretch/>
        </p:blipFill>
        <p:spPr bwMode="auto">
          <a:xfrm>
            <a:off x="0" y="0"/>
            <a:ext cx="9144000" cy="54180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08093"/>
            <a:ext cx="9144000" cy="1107996"/>
          </a:xfrm>
          <a:prstGeom prst="rect">
            <a:avLst/>
          </a:prstGeom>
          <a:noFill/>
        </p:spPr>
        <p:txBody>
          <a:bodyPr wrap="square" lIns="91440" tIns="45720" rIns="91440" bIns="45720">
            <a:spAutoFit/>
          </a:bodyPr>
          <a:lstStyle/>
          <a:p>
            <a:pPr algn="ct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A GOOD GOOD FATHER …</a:t>
            </a:r>
            <a:endParaRPr lang="en-US" sz="6600" b="1" cap="none" spc="50" dirty="0">
              <a:ln w="0"/>
              <a:solidFill>
                <a:schemeClr val="bg2"/>
              </a:solidFill>
              <a:effectLst>
                <a:innerShdw blurRad="63500" dist="50800" dir="13500000">
                  <a:srgbClr val="000000">
                    <a:alpha val="50000"/>
                  </a:srgbClr>
                </a:innerShdw>
              </a:effectLst>
              <a:latin typeface="Headliner No. 45" panose="02000000000000000000" pitchFamily="2" charset="0"/>
            </a:endParaRPr>
          </a:p>
        </p:txBody>
      </p:sp>
      <p:sp>
        <p:nvSpPr>
          <p:cNvPr id="3" name="TextBox 2"/>
          <p:cNvSpPr txBox="1"/>
          <p:nvPr/>
        </p:nvSpPr>
        <p:spPr>
          <a:xfrm>
            <a:off x="0" y="4924926"/>
            <a:ext cx="9144000" cy="923330"/>
          </a:xfrm>
          <a:prstGeom prst="rect">
            <a:avLst/>
          </a:prstGeom>
          <a:noFill/>
        </p:spPr>
        <p:txBody>
          <a:bodyPr wrap="square" rtlCol="0">
            <a:spAutoFit/>
          </a:bodyPr>
          <a:lstStyle/>
          <a:p>
            <a:pPr algn="ctr"/>
            <a:r>
              <a:rPr lang="en-US" sz="5400" dirty="0" smtClean="0">
                <a:solidFill>
                  <a:schemeClr val="bg1"/>
                </a:solidFill>
              </a:rPr>
              <a:t>Leads his children to do good!</a:t>
            </a:r>
            <a:endParaRPr lang="en-US" dirty="0"/>
          </a:p>
        </p:txBody>
      </p:sp>
    </p:spTree>
    <p:extLst>
      <p:ext uri="{BB962C8B-B14F-4D97-AF65-F5344CB8AC3E}">
        <p14:creationId xmlns:p14="http://schemas.microsoft.com/office/powerpoint/2010/main" val="3654347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Image result for a good good father"/>
          <p:cNvPicPr>
            <a:picLocks noChangeAspect="1" noChangeArrowheads="1"/>
          </p:cNvPicPr>
          <p:nvPr/>
        </p:nvPicPr>
        <p:blipFill rotWithShape="1">
          <a:blip r:embed="rId2">
            <a:extLst>
              <a:ext uri="{28A0092B-C50C-407E-A947-70E740481C1C}">
                <a14:useLocalDpi xmlns:a14="http://schemas.microsoft.com/office/drawing/2010/main" val="0"/>
              </a:ext>
            </a:extLst>
          </a:blip>
          <a:srcRect t="11294"/>
          <a:stretch/>
        </p:blipFill>
        <p:spPr bwMode="auto">
          <a:xfrm>
            <a:off x="0" y="0"/>
            <a:ext cx="9144000" cy="54180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08093"/>
            <a:ext cx="9144000" cy="1107996"/>
          </a:xfrm>
          <a:prstGeom prst="rect">
            <a:avLst/>
          </a:prstGeom>
          <a:noFill/>
        </p:spPr>
        <p:txBody>
          <a:bodyPr wrap="square" lIns="91440" tIns="45720" rIns="91440" bIns="45720">
            <a:spAutoFit/>
          </a:bodyPr>
          <a:lstStyle/>
          <a:p>
            <a:pPr algn="ct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A GOOD </a:t>
            </a:r>
            <a:r>
              <a:rPr lang="en-US" sz="6600" b="1" cap="none" spc="50" dirty="0" err="1" smtClean="0">
                <a:ln w="0"/>
                <a:solidFill>
                  <a:schemeClr val="bg2"/>
                </a:solidFill>
                <a:effectLst>
                  <a:innerShdw blurRad="63500" dist="50800" dir="13500000">
                    <a:srgbClr val="000000">
                      <a:alpha val="50000"/>
                    </a:srgbClr>
                  </a:innerShdw>
                </a:effectLst>
                <a:latin typeface="Headliner No. 45" panose="02000000000000000000" pitchFamily="2" charset="0"/>
              </a:rPr>
              <a:t>GOOD</a:t>
            </a: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 FATHER …</a:t>
            </a:r>
            <a:endParaRPr lang="en-US" sz="6600" b="1" cap="none" spc="50" dirty="0">
              <a:ln w="0"/>
              <a:solidFill>
                <a:schemeClr val="bg2"/>
              </a:solidFill>
              <a:effectLst>
                <a:innerShdw blurRad="63500" dist="50800" dir="13500000">
                  <a:srgbClr val="000000">
                    <a:alpha val="50000"/>
                  </a:srgbClr>
                </a:innerShdw>
              </a:effectLst>
              <a:latin typeface="Headliner No. 45" panose="02000000000000000000" pitchFamily="2" charset="0"/>
            </a:endParaRPr>
          </a:p>
        </p:txBody>
      </p:sp>
      <p:sp>
        <p:nvSpPr>
          <p:cNvPr id="3" name="TextBox 2"/>
          <p:cNvSpPr txBox="1"/>
          <p:nvPr/>
        </p:nvSpPr>
        <p:spPr>
          <a:xfrm>
            <a:off x="0" y="4924926"/>
            <a:ext cx="9144000" cy="1754326"/>
          </a:xfrm>
          <a:prstGeom prst="rect">
            <a:avLst/>
          </a:prstGeom>
          <a:noFill/>
        </p:spPr>
        <p:txBody>
          <a:bodyPr wrap="square" rtlCol="0">
            <a:spAutoFit/>
          </a:bodyPr>
          <a:lstStyle/>
          <a:p>
            <a:pPr algn="ctr"/>
            <a:r>
              <a:rPr lang="en-US" sz="5400" dirty="0" smtClean="0">
                <a:solidFill>
                  <a:schemeClr val="bg1"/>
                </a:solidFill>
              </a:rPr>
              <a:t>teaches his children</a:t>
            </a:r>
          </a:p>
          <a:p>
            <a:pPr algn="ctr"/>
            <a:r>
              <a:rPr lang="en-US" sz="5400" dirty="0">
                <a:solidFill>
                  <a:schemeClr val="bg1"/>
                </a:solidFill>
              </a:rPr>
              <a:t>w</a:t>
            </a:r>
            <a:r>
              <a:rPr lang="en-US" sz="5400" dirty="0" smtClean="0">
                <a:solidFill>
                  <a:schemeClr val="bg1"/>
                </a:solidFill>
              </a:rPr>
              <a:t>hat Jesus taught! </a:t>
            </a:r>
            <a:endParaRPr lang="en-US" dirty="0"/>
          </a:p>
        </p:txBody>
      </p:sp>
    </p:spTree>
    <p:extLst>
      <p:ext uri="{BB962C8B-B14F-4D97-AF65-F5344CB8AC3E}">
        <p14:creationId xmlns:p14="http://schemas.microsoft.com/office/powerpoint/2010/main" val="565825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pic>
        <p:nvPicPr>
          <p:cNvPr id="13314" name="Picture 2" descr="Image result for loving discip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4941"/>
            <a:ext cx="9144000" cy="43030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4885" y="6256422"/>
            <a:ext cx="1828800" cy="481263"/>
          </a:xfrm>
          <a:prstGeom prst="rect">
            <a:avLst/>
          </a:prstGeom>
          <a:solidFill>
            <a:schemeClr val="tx1"/>
          </a:solidFill>
        </p:spPr>
        <p:txBody>
          <a:bodyPr wrap="square" rtlCol="0">
            <a:spAutoFit/>
          </a:bodyPr>
          <a:lstStyle/>
          <a:p>
            <a:endParaRPr lang="en-US" dirty="0"/>
          </a:p>
        </p:txBody>
      </p:sp>
      <p:sp>
        <p:nvSpPr>
          <p:cNvPr id="3" name="Rectangle 2"/>
          <p:cNvSpPr/>
          <p:nvPr/>
        </p:nvSpPr>
        <p:spPr>
          <a:xfrm>
            <a:off x="1032204" y="681335"/>
            <a:ext cx="7117654"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latin typeface="Jelly Donuts" panose="03000600000000000000" pitchFamily="66" charset="0"/>
              </a:rPr>
              <a:t>LOVING DISCIPLINE</a:t>
            </a:r>
            <a:endParaRPr lang="en-US" sz="4400" b="0" cap="none" spc="0" dirty="0">
              <a:ln w="0"/>
              <a:solidFill>
                <a:schemeClr val="tx1"/>
              </a:solidFill>
              <a:effectLst>
                <a:outerShdw blurRad="38100" dist="19050" dir="2700000" algn="tl" rotWithShape="0">
                  <a:schemeClr val="dk1">
                    <a:alpha val="40000"/>
                  </a:schemeClr>
                </a:outerShdw>
              </a:effectLst>
              <a:latin typeface="Jelly Donuts" panose="03000600000000000000" pitchFamily="66" charset="0"/>
            </a:endParaRPr>
          </a:p>
        </p:txBody>
      </p:sp>
    </p:spTree>
    <p:extLst>
      <p:ext uri="{BB962C8B-B14F-4D97-AF65-F5344CB8AC3E}">
        <p14:creationId xmlns:p14="http://schemas.microsoft.com/office/powerpoint/2010/main" val="2314689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Ephesians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13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Image result for a good good father"/>
          <p:cNvPicPr>
            <a:picLocks noChangeAspect="1" noChangeArrowheads="1"/>
          </p:cNvPicPr>
          <p:nvPr/>
        </p:nvPicPr>
        <p:blipFill rotWithShape="1">
          <a:blip r:embed="rId2">
            <a:extLst>
              <a:ext uri="{28A0092B-C50C-407E-A947-70E740481C1C}">
                <a14:useLocalDpi xmlns:a14="http://schemas.microsoft.com/office/drawing/2010/main" val="0"/>
              </a:ext>
            </a:extLst>
          </a:blip>
          <a:srcRect t="11294"/>
          <a:stretch/>
        </p:blipFill>
        <p:spPr bwMode="auto">
          <a:xfrm>
            <a:off x="0" y="0"/>
            <a:ext cx="9144000" cy="54180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08093"/>
            <a:ext cx="9144000" cy="1107996"/>
          </a:xfrm>
          <a:prstGeom prst="rect">
            <a:avLst/>
          </a:prstGeom>
          <a:noFill/>
        </p:spPr>
        <p:txBody>
          <a:bodyPr wrap="square" lIns="91440" tIns="45720" rIns="91440" bIns="45720">
            <a:spAutoFit/>
          </a:bodyPr>
          <a:lstStyle/>
          <a:p>
            <a:pPr algn="ct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GOOD </a:t>
            </a:r>
            <a:r>
              <a:rPr lang="en-US" sz="6600" b="1" cap="none" spc="50" dirty="0" err="1" smtClean="0">
                <a:ln w="0"/>
                <a:solidFill>
                  <a:schemeClr val="bg2"/>
                </a:solidFill>
                <a:effectLst>
                  <a:innerShdw blurRad="63500" dist="50800" dir="13500000">
                    <a:srgbClr val="000000">
                      <a:alpha val="50000"/>
                    </a:srgbClr>
                  </a:innerShdw>
                </a:effectLst>
                <a:latin typeface="Headliner No. 45" panose="02000000000000000000" pitchFamily="2" charset="0"/>
              </a:rPr>
              <a:t>GOOD</a:t>
            </a: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 FATHERS …</a:t>
            </a:r>
            <a:endParaRPr lang="en-US" sz="6600" b="1" cap="none" spc="50" dirty="0">
              <a:ln w="0"/>
              <a:solidFill>
                <a:schemeClr val="bg2"/>
              </a:solidFill>
              <a:effectLst>
                <a:innerShdw blurRad="63500" dist="50800" dir="13500000">
                  <a:srgbClr val="000000">
                    <a:alpha val="50000"/>
                  </a:srgbClr>
                </a:innerShdw>
              </a:effectLst>
              <a:latin typeface="Headliner No. 45" panose="02000000000000000000" pitchFamily="2" charset="0"/>
            </a:endParaRPr>
          </a:p>
        </p:txBody>
      </p:sp>
      <p:sp>
        <p:nvSpPr>
          <p:cNvPr id="3" name="TextBox 2"/>
          <p:cNvSpPr txBox="1"/>
          <p:nvPr/>
        </p:nvSpPr>
        <p:spPr>
          <a:xfrm>
            <a:off x="0" y="4560610"/>
            <a:ext cx="9144000" cy="1938992"/>
          </a:xfrm>
          <a:prstGeom prst="rect">
            <a:avLst/>
          </a:prstGeom>
          <a:noFill/>
        </p:spPr>
        <p:txBody>
          <a:bodyPr wrap="square" rtlCol="0">
            <a:spAutoFit/>
          </a:bodyPr>
          <a:lstStyle/>
          <a:p>
            <a:pPr algn="ctr"/>
            <a:r>
              <a:rPr lang="en-US" sz="4000" b="1" dirty="0" smtClean="0">
                <a:solidFill>
                  <a:schemeClr val="bg1"/>
                </a:solidFill>
              </a:rPr>
              <a:t>Do not provoke their children </a:t>
            </a:r>
          </a:p>
          <a:p>
            <a:pPr algn="ctr"/>
            <a:r>
              <a:rPr lang="en-US" sz="4000" b="1" dirty="0">
                <a:solidFill>
                  <a:schemeClr val="bg1"/>
                </a:solidFill>
              </a:rPr>
              <a:t>t</a:t>
            </a:r>
            <a:r>
              <a:rPr lang="en-US" sz="4000" b="1" dirty="0" smtClean="0">
                <a:solidFill>
                  <a:schemeClr val="bg1"/>
                </a:solidFill>
              </a:rPr>
              <a:t>o anger, but bring them up in the</a:t>
            </a:r>
          </a:p>
          <a:p>
            <a:pPr algn="ctr"/>
            <a:r>
              <a:rPr lang="en-US" sz="4000" b="1" dirty="0" smtClean="0">
                <a:solidFill>
                  <a:schemeClr val="bg1"/>
                </a:solidFill>
              </a:rPr>
              <a:t>discipline and instruction of the Lord.</a:t>
            </a:r>
            <a:r>
              <a:rPr lang="en-US" sz="4000" dirty="0" smtClean="0">
                <a:solidFill>
                  <a:schemeClr val="bg1"/>
                </a:solidFill>
              </a:rPr>
              <a:t> </a:t>
            </a:r>
            <a:endParaRPr lang="en-US" sz="4000" dirty="0"/>
          </a:p>
        </p:txBody>
      </p:sp>
    </p:spTree>
    <p:extLst>
      <p:ext uri="{BB962C8B-B14F-4D97-AF65-F5344CB8AC3E}">
        <p14:creationId xmlns:p14="http://schemas.microsoft.com/office/powerpoint/2010/main" val="1945944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4462"/>
            <a:ext cx="9144000" cy="3633537"/>
          </a:xfrm>
          <a:prstGeom prst="rect">
            <a:avLst/>
          </a:prstGeom>
        </p:spPr>
      </p:pic>
      <p:sp>
        <p:nvSpPr>
          <p:cNvPr id="3" name="TextBox 2"/>
          <p:cNvSpPr txBox="1"/>
          <p:nvPr/>
        </p:nvSpPr>
        <p:spPr>
          <a:xfrm>
            <a:off x="128337" y="128337"/>
            <a:ext cx="8823158" cy="4401205"/>
          </a:xfrm>
          <a:prstGeom prst="rect">
            <a:avLst/>
          </a:prstGeom>
          <a:noFill/>
        </p:spPr>
        <p:txBody>
          <a:bodyPr wrap="square" rtlCol="0">
            <a:spAutoFit/>
          </a:bodyPr>
          <a:lstStyle/>
          <a:p>
            <a:pPr algn="ctr"/>
            <a:r>
              <a:rPr lang="en-US" sz="4000" b="1" baseline="30000" dirty="0" smtClean="0"/>
              <a:t>4</a:t>
            </a:r>
            <a:r>
              <a:rPr lang="en-US" sz="4000" b="1" dirty="0"/>
              <a:t> And now a word to you parents. </a:t>
            </a:r>
            <a:endParaRPr lang="en-US" sz="4000" b="1" dirty="0" smtClean="0"/>
          </a:p>
          <a:p>
            <a:pPr algn="ctr"/>
            <a:r>
              <a:rPr lang="en-US" sz="4000" b="1" dirty="0" smtClean="0"/>
              <a:t>Don’t </a:t>
            </a:r>
            <a:r>
              <a:rPr lang="en-US" sz="4000" b="1" dirty="0"/>
              <a:t>keep on scolding and nagging your children, making them angry and resentful. Rather, bring them up with the loving discipline the Lord himself approves, with suggestions and godly advice. </a:t>
            </a:r>
          </a:p>
        </p:txBody>
      </p:sp>
      <p:sp>
        <p:nvSpPr>
          <p:cNvPr id="4" name="Rectangle 3"/>
          <p:cNvSpPr/>
          <p:nvPr/>
        </p:nvSpPr>
        <p:spPr>
          <a:xfrm>
            <a:off x="2567262" y="6127173"/>
            <a:ext cx="3945311" cy="769441"/>
          </a:xfrm>
          <a:prstGeom prst="rect">
            <a:avLst/>
          </a:prstGeom>
          <a:noFill/>
        </p:spPr>
        <p:txBody>
          <a:bodyPr wrap="none" lIns="91440" tIns="45720" rIns="91440" bIns="45720">
            <a:spAutoFit/>
          </a:bodyPr>
          <a:lstStyle/>
          <a:p>
            <a:pPr algn="ctr"/>
            <a:r>
              <a:rPr lang="en-US" sz="44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Ephesians 6:4 </a:t>
            </a:r>
            <a:r>
              <a:rPr lang="en-US"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TLB</a:t>
            </a:r>
            <a:endParaRPr lang="en-US" sz="2000" b="1" cap="none" spc="50" dirty="0">
              <a:ln w="0"/>
              <a:solidFill>
                <a:schemeClr val="bg2"/>
              </a:solidFill>
              <a:effectLst>
                <a:innerShdw blurRad="63500" dist="50800" dir="13500000">
                  <a:srgbClr val="000000">
                    <a:alpha val="50000"/>
                  </a:srgbClr>
                </a:innerShdw>
              </a:effectLst>
              <a:latin typeface="Arial Narrow" panose="020B0606020202030204" pitchFamily="34" charset="0"/>
            </a:endParaRPr>
          </a:p>
        </p:txBody>
      </p:sp>
    </p:spTree>
    <p:extLst>
      <p:ext uri="{BB962C8B-B14F-4D97-AF65-F5344CB8AC3E}">
        <p14:creationId xmlns:p14="http://schemas.microsoft.com/office/powerpoint/2010/main" val="79456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23765"/>
            <a:ext cx="7772400" cy="2165256"/>
          </a:xfrm>
        </p:spPr>
        <p:txBody>
          <a:bodyPr>
            <a:normAutofit fontScale="90000"/>
          </a:bodyPr>
          <a:lstStyle/>
          <a:p>
            <a:r>
              <a:rPr lang="en-US" dirty="0"/>
              <a:t/>
            </a:r>
            <a:br>
              <a:rPr lang="en-US" dirty="0"/>
            </a:br>
            <a:r>
              <a:rPr lang="en-US" sz="5300" dirty="0"/>
              <a:t>A good father is always there for you and will lovingly discipline you</a:t>
            </a:r>
            <a:r>
              <a:rPr lang="en-US" sz="5300" dirty="0" smtClean="0"/>
              <a:t>.</a:t>
            </a:r>
            <a:endParaRPr lang="en-US" sz="5300" dirty="0"/>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779892"/>
      </p:ext>
    </p:extLst>
  </p:cSld>
  <p:clrMapOvr>
    <a:masterClrMapping/>
  </p:clrMapOvr>
  <mc:AlternateContent xmlns:mc="http://schemas.openxmlformats.org/markup-compatibility/2006" xmlns:p14="http://schemas.microsoft.com/office/powerpoint/2010/main">
    <mc:Choice Requires="p14">
      <p:transition spd="slow" p14:dur="1200" advTm="5653">
        <p:dissolve/>
      </p:transition>
    </mc:Choice>
    <mc:Fallback xmlns="">
      <p:transition spd="slow" advTm="5653">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Image result for a good good father"/>
          <p:cNvPicPr>
            <a:picLocks noChangeAspect="1" noChangeArrowheads="1"/>
          </p:cNvPicPr>
          <p:nvPr/>
        </p:nvPicPr>
        <p:blipFill rotWithShape="1">
          <a:blip r:embed="rId2">
            <a:extLst>
              <a:ext uri="{28A0092B-C50C-407E-A947-70E740481C1C}">
                <a14:useLocalDpi xmlns:a14="http://schemas.microsoft.com/office/drawing/2010/main" val="0"/>
              </a:ext>
            </a:extLst>
          </a:blip>
          <a:srcRect t="11294"/>
          <a:stretch/>
        </p:blipFill>
        <p:spPr bwMode="auto">
          <a:xfrm>
            <a:off x="0" y="0"/>
            <a:ext cx="9144000" cy="54180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08093"/>
            <a:ext cx="9144000" cy="1107996"/>
          </a:xfrm>
          <a:prstGeom prst="rect">
            <a:avLst/>
          </a:prstGeom>
          <a:noFill/>
        </p:spPr>
        <p:txBody>
          <a:bodyPr wrap="square" lIns="91440" tIns="45720" rIns="91440" bIns="45720">
            <a:spAutoFit/>
          </a:bodyPr>
          <a:lstStyle/>
          <a:p>
            <a:pPr algn="ct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GOOD </a:t>
            </a:r>
            <a:r>
              <a:rPr lang="en-US" sz="6600" b="1" cap="none" spc="50" dirty="0" err="1" smtClean="0">
                <a:ln w="0"/>
                <a:solidFill>
                  <a:schemeClr val="bg2"/>
                </a:solidFill>
                <a:effectLst>
                  <a:innerShdw blurRad="63500" dist="50800" dir="13500000">
                    <a:srgbClr val="000000">
                      <a:alpha val="50000"/>
                    </a:srgbClr>
                  </a:innerShdw>
                </a:effectLst>
                <a:latin typeface="Headliner No. 45" panose="02000000000000000000" pitchFamily="2" charset="0"/>
              </a:rPr>
              <a:t>GOOD</a:t>
            </a: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 FATHERS …</a:t>
            </a:r>
            <a:endParaRPr lang="en-US" sz="6600" b="1" cap="none" spc="50" dirty="0">
              <a:ln w="0"/>
              <a:solidFill>
                <a:schemeClr val="bg2"/>
              </a:solidFill>
              <a:effectLst>
                <a:innerShdw blurRad="63500" dist="50800" dir="13500000">
                  <a:srgbClr val="000000">
                    <a:alpha val="50000"/>
                  </a:srgbClr>
                </a:innerShdw>
              </a:effectLst>
              <a:latin typeface="Headliner No. 45" panose="02000000000000000000" pitchFamily="2" charset="0"/>
            </a:endParaRPr>
          </a:p>
        </p:txBody>
      </p:sp>
      <p:sp>
        <p:nvSpPr>
          <p:cNvPr id="3" name="TextBox 2"/>
          <p:cNvSpPr txBox="1"/>
          <p:nvPr/>
        </p:nvSpPr>
        <p:spPr>
          <a:xfrm>
            <a:off x="0" y="4777177"/>
            <a:ext cx="9144000" cy="1446550"/>
          </a:xfrm>
          <a:prstGeom prst="rect">
            <a:avLst/>
          </a:prstGeom>
          <a:noFill/>
        </p:spPr>
        <p:txBody>
          <a:bodyPr wrap="square" rtlCol="0">
            <a:spAutoFit/>
          </a:bodyPr>
          <a:lstStyle/>
          <a:p>
            <a:pPr algn="ctr"/>
            <a:r>
              <a:rPr lang="en-US" sz="4400" b="1" dirty="0" smtClean="0">
                <a:solidFill>
                  <a:schemeClr val="bg1"/>
                </a:solidFill>
              </a:rPr>
              <a:t>Keep their word, just as our heavenly </a:t>
            </a:r>
          </a:p>
          <a:p>
            <a:pPr algn="ctr"/>
            <a:r>
              <a:rPr lang="en-US" sz="4400" b="1" dirty="0" smtClean="0">
                <a:solidFill>
                  <a:schemeClr val="bg1"/>
                </a:solidFill>
              </a:rPr>
              <a:t>Father keeps His.</a:t>
            </a:r>
            <a:endParaRPr lang="en-US" sz="4400" dirty="0"/>
          </a:p>
        </p:txBody>
      </p:sp>
    </p:spTree>
    <p:extLst>
      <p:ext uri="{BB962C8B-B14F-4D97-AF65-F5344CB8AC3E}">
        <p14:creationId xmlns:p14="http://schemas.microsoft.com/office/powerpoint/2010/main" val="890313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Image result for On December 7, 1988 an earthquake devastated the northwestern section of Arme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94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20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Image result for a good good father"/>
          <p:cNvPicPr>
            <a:picLocks noChangeAspect="1" noChangeArrowheads="1"/>
          </p:cNvPicPr>
          <p:nvPr/>
        </p:nvPicPr>
        <p:blipFill rotWithShape="1">
          <a:blip r:embed="rId2">
            <a:extLst>
              <a:ext uri="{28A0092B-C50C-407E-A947-70E740481C1C}">
                <a14:useLocalDpi xmlns:a14="http://schemas.microsoft.com/office/drawing/2010/main" val="0"/>
              </a:ext>
            </a:extLst>
          </a:blip>
          <a:srcRect t="11294"/>
          <a:stretch/>
        </p:blipFill>
        <p:spPr bwMode="auto">
          <a:xfrm>
            <a:off x="0" y="0"/>
            <a:ext cx="9144000" cy="54180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08093"/>
            <a:ext cx="9144000" cy="1107996"/>
          </a:xfrm>
          <a:prstGeom prst="rect">
            <a:avLst/>
          </a:prstGeom>
          <a:noFill/>
        </p:spPr>
        <p:txBody>
          <a:bodyPr wrap="square" lIns="91440" tIns="45720" rIns="91440" bIns="45720">
            <a:spAutoFit/>
          </a:bodyPr>
          <a:lstStyle/>
          <a:p>
            <a:pPr algn="ct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GOOD </a:t>
            </a:r>
            <a:r>
              <a:rPr lang="en-US" sz="6600" b="1" cap="none" spc="50" dirty="0" err="1" smtClean="0">
                <a:ln w="0"/>
                <a:solidFill>
                  <a:schemeClr val="bg2"/>
                </a:solidFill>
                <a:effectLst>
                  <a:innerShdw blurRad="63500" dist="50800" dir="13500000">
                    <a:srgbClr val="000000">
                      <a:alpha val="50000"/>
                    </a:srgbClr>
                  </a:innerShdw>
                </a:effectLst>
                <a:latin typeface="Headliner No. 45" panose="02000000000000000000" pitchFamily="2" charset="0"/>
              </a:rPr>
              <a:t>GOOD</a:t>
            </a:r>
            <a:r>
              <a:rPr lang="en-US" sz="6600" b="1" cap="none" spc="50" dirty="0" smtClean="0">
                <a:ln w="0"/>
                <a:solidFill>
                  <a:schemeClr val="bg2"/>
                </a:solidFill>
                <a:effectLst>
                  <a:innerShdw blurRad="63500" dist="50800" dir="13500000">
                    <a:srgbClr val="000000">
                      <a:alpha val="50000"/>
                    </a:srgbClr>
                  </a:innerShdw>
                </a:effectLst>
                <a:latin typeface="Headliner No. 45" panose="02000000000000000000" pitchFamily="2" charset="0"/>
              </a:rPr>
              <a:t> FATHERS …</a:t>
            </a:r>
            <a:endParaRPr lang="en-US" sz="6600" b="1" cap="none" spc="50" dirty="0">
              <a:ln w="0"/>
              <a:solidFill>
                <a:schemeClr val="bg2"/>
              </a:solidFill>
              <a:effectLst>
                <a:innerShdw blurRad="63500" dist="50800" dir="13500000">
                  <a:srgbClr val="000000">
                    <a:alpha val="50000"/>
                  </a:srgbClr>
                </a:innerShdw>
              </a:effectLst>
              <a:latin typeface="Headliner No. 45" panose="02000000000000000000" pitchFamily="2" charset="0"/>
            </a:endParaRPr>
          </a:p>
        </p:txBody>
      </p:sp>
      <p:sp>
        <p:nvSpPr>
          <p:cNvPr id="3" name="TextBox 2"/>
          <p:cNvSpPr txBox="1"/>
          <p:nvPr/>
        </p:nvSpPr>
        <p:spPr>
          <a:xfrm>
            <a:off x="0" y="4777177"/>
            <a:ext cx="9144000" cy="1508105"/>
          </a:xfrm>
          <a:prstGeom prst="rect">
            <a:avLst/>
          </a:prstGeom>
          <a:noFill/>
        </p:spPr>
        <p:txBody>
          <a:bodyPr wrap="square" rtlCol="0">
            <a:spAutoFit/>
          </a:bodyPr>
          <a:lstStyle/>
          <a:p>
            <a:pPr algn="ctr"/>
            <a:r>
              <a:rPr lang="en-US" sz="4800" b="1" dirty="0" smtClean="0">
                <a:solidFill>
                  <a:schemeClr val="bg1"/>
                </a:solidFill>
              </a:rPr>
              <a:t>LOVE UNCONDITIONALLY</a:t>
            </a:r>
          </a:p>
          <a:p>
            <a:pPr algn="ctr"/>
            <a:r>
              <a:rPr lang="en-US" sz="4400" b="1" dirty="0" smtClean="0">
                <a:solidFill>
                  <a:srgbClr val="E6CDFF"/>
                </a:solidFill>
              </a:rPr>
              <a:t>(ENDURINGLY)</a:t>
            </a:r>
            <a:endParaRPr lang="en-US" sz="4400" dirty="0">
              <a:solidFill>
                <a:srgbClr val="E6CDFF"/>
              </a:solidFill>
            </a:endParaRPr>
          </a:p>
        </p:txBody>
      </p:sp>
    </p:spTree>
    <p:extLst>
      <p:ext uri="{BB962C8B-B14F-4D97-AF65-F5344CB8AC3E}">
        <p14:creationId xmlns:p14="http://schemas.microsoft.com/office/powerpoint/2010/main" val="2019509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4462"/>
            <a:ext cx="9144000" cy="3633537"/>
          </a:xfrm>
          <a:prstGeom prst="rect">
            <a:avLst/>
          </a:prstGeom>
        </p:spPr>
      </p:pic>
      <p:sp>
        <p:nvSpPr>
          <p:cNvPr id="3" name="TextBox 2"/>
          <p:cNvSpPr txBox="1"/>
          <p:nvPr/>
        </p:nvSpPr>
        <p:spPr>
          <a:xfrm>
            <a:off x="128337" y="128337"/>
            <a:ext cx="8823158" cy="3785652"/>
          </a:xfrm>
          <a:prstGeom prst="rect">
            <a:avLst/>
          </a:prstGeom>
          <a:noFill/>
        </p:spPr>
        <p:txBody>
          <a:bodyPr wrap="square" rtlCol="0">
            <a:spAutoFit/>
          </a:bodyPr>
          <a:lstStyle/>
          <a:p>
            <a:pPr algn="ctr"/>
            <a:r>
              <a:rPr lang="en-US" sz="4000" baseline="30000" dirty="0"/>
              <a:t>35 </a:t>
            </a:r>
            <a:r>
              <a:rPr lang="en-US" sz="4000" dirty="0"/>
              <a:t>Who </a:t>
            </a:r>
            <a:r>
              <a:rPr lang="en-US" sz="4000" dirty="0" smtClean="0"/>
              <a:t>shall </a:t>
            </a:r>
            <a:r>
              <a:rPr lang="en-US" sz="4000" dirty="0"/>
              <a:t>separate us from the love of Christ? Shall tribulation, or distress, or persecution, or famine, or nakedness, or peril, or sword? </a:t>
            </a:r>
            <a:r>
              <a:rPr lang="en-US" sz="4000" baseline="30000" dirty="0"/>
              <a:t>36 </a:t>
            </a:r>
            <a:r>
              <a:rPr lang="en-US" sz="4000" dirty="0"/>
              <a:t>As it is written, For thy sake we are killed all the day long; we are accounted as sheep for the slaughter</a:t>
            </a:r>
            <a:r>
              <a:rPr lang="en-US" sz="4000" dirty="0" smtClean="0"/>
              <a:t>.</a:t>
            </a:r>
            <a:r>
              <a:rPr lang="en-US" sz="4000" b="1" dirty="0" smtClean="0"/>
              <a:t> </a:t>
            </a:r>
            <a:endParaRPr lang="en-US" sz="4000" dirty="0"/>
          </a:p>
        </p:txBody>
      </p:sp>
      <p:sp>
        <p:nvSpPr>
          <p:cNvPr id="4" name="Rectangle 3"/>
          <p:cNvSpPr/>
          <p:nvPr/>
        </p:nvSpPr>
        <p:spPr>
          <a:xfrm>
            <a:off x="2567262" y="6127173"/>
            <a:ext cx="3945311" cy="769441"/>
          </a:xfrm>
          <a:prstGeom prst="rect">
            <a:avLst/>
          </a:prstGeom>
          <a:noFill/>
        </p:spPr>
        <p:txBody>
          <a:bodyPr wrap="none" lIns="91440" tIns="45720" rIns="91440" bIns="45720">
            <a:spAutoFit/>
          </a:bodyPr>
          <a:lstStyle/>
          <a:p>
            <a:pPr algn="ctr"/>
            <a:r>
              <a:rPr lang="en-US" sz="44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Ephesians 6:4 </a:t>
            </a:r>
            <a:r>
              <a:rPr lang="en-US"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TLB</a:t>
            </a:r>
            <a:endParaRPr lang="en-US" sz="2000" b="1" cap="none" spc="50" dirty="0">
              <a:ln w="0"/>
              <a:solidFill>
                <a:schemeClr val="bg2"/>
              </a:solidFill>
              <a:effectLst>
                <a:innerShdw blurRad="63500" dist="50800" dir="13500000">
                  <a:srgbClr val="000000">
                    <a:alpha val="50000"/>
                  </a:srgbClr>
                </a:innerShdw>
              </a:effectLst>
              <a:latin typeface="Arial Narrow" panose="020B0606020202030204" pitchFamily="34" charset="0"/>
            </a:endParaRPr>
          </a:p>
        </p:txBody>
      </p:sp>
    </p:spTree>
    <p:extLst>
      <p:ext uri="{BB962C8B-B14F-4D97-AF65-F5344CB8AC3E}">
        <p14:creationId xmlns:p14="http://schemas.microsoft.com/office/powerpoint/2010/main" val="3696924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4462"/>
            <a:ext cx="9144000" cy="3633537"/>
          </a:xfrm>
          <a:prstGeom prst="rect">
            <a:avLst/>
          </a:prstGeom>
        </p:spPr>
      </p:pic>
      <p:sp>
        <p:nvSpPr>
          <p:cNvPr id="3" name="TextBox 2"/>
          <p:cNvSpPr txBox="1"/>
          <p:nvPr/>
        </p:nvSpPr>
        <p:spPr>
          <a:xfrm>
            <a:off x="128337" y="128337"/>
            <a:ext cx="8823158" cy="5493812"/>
          </a:xfrm>
          <a:prstGeom prst="rect">
            <a:avLst/>
          </a:prstGeom>
          <a:noFill/>
        </p:spPr>
        <p:txBody>
          <a:bodyPr wrap="square" rtlCol="0">
            <a:spAutoFit/>
          </a:bodyPr>
          <a:lstStyle/>
          <a:p>
            <a:pPr algn="ctr"/>
            <a:r>
              <a:rPr lang="en-US" sz="3900" baseline="30000" dirty="0" smtClean="0"/>
              <a:t>37</a:t>
            </a:r>
            <a:r>
              <a:rPr lang="en-US" sz="3900" baseline="30000" dirty="0"/>
              <a:t> </a:t>
            </a:r>
            <a:r>
              <a:rPr lang="en-US" sz="3900" dirty="0"/>
              <a:t>Nay, in all these things we are more than conquerors through him that loved us. </a:t>
            </a:r>
            <a:r>
              <a:rPr lang="en-US" sz="3900" baseline="30000" dirty="0"/>
              <a:t>38 </a:t>
            </a:r>
            <a:r>
              <a:rPr lang="en-US" sz="3900" dirty="0"/>
              <a:t>For I am persuaded, that neither death, nor life, nor angels, nor principalities, nor powers, nor things present, nor things to come, </a:t>
            </a:r>
            <a:r>
              <a:rPr lang="en-US" sz="3900" baseline="30000" dirty="0"/>
              <a:t>39 </a:t>
            </a:r>
            <a:r>
              <a:rPr lang="en-US" sz="3900" dirty="0"/>
              <a:t>Nor height, nor depth, nor any other creature, </a:t>
            </a:r>
            <a:r>
              <a:rPr lang="en-US" sz="3900" b="1" dirty="0"/>
              <a:t>shall be able to separate us from the love of God, which is in Christ Jesus our Lord.</a:t>
            </a:r>
            <a:endParaRPr lang="en-US" sz="3900" dirty="0"/>
          </a:p>
        </p:txBody>
      </p:sp>
      <p:sp>
        <p:nvSpPr>
          <p:cNvPr id="4" name="Rectangle 3"/>
          <p:cNvSpPr/>
          <p:nvPr/>
        </p:nvSpPr>
        <p:spPr>
          <a:xfrm>
            <a:off x="2567262" y="6127173"/>
            <a:ext cx="3945311" cy="769441"/>
          </a:xfrm>
          <a:prstGeom prst="rect">
            <a:avLst/>
          </a:prstGeom>
          <a:noFill/>
        </p:spPr>
        <p:txBody>
          <a:bodyPr wrap="none" lIns="91440" tIns="45720" rIns="91440" bIns="45720">
            <a:spAutoFit/>
          </a:bodyPr>
          <a:lstStyle/>
          <a:p>
            <a:pPr algn="ctr"/>
            <a:r>
              <a:rPr lang="en-US" sz="44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Ephesians 6:4 </a:t>
            </a:r>
            <a:r>
              <a:rPr lang="en-US" sz="2000" b="1" spc="50" dirty="0" smtClean="0">
                <a:ln w="0"/>
                <a:solidFill>
                  <a:schemeClr val="bg2"/>
                </a:solidFill>
                <a:effectLst>
                  <a:innerShdw blurRad="63500" dist="50800" dir="13500000">
                    <a:srgbClr val="000000">
                      <a:alpha val="50000"/>
                    </a:srgbClr>
                  </a:innerShdw>
                </a:effectLst>
                <a:latin typeface="Arial Narrow" panose="020B0606020202030204" pitchFamily="34" charset="0"/>
              </a:rPr>
              <a:t>TLB</a:t>
            </a:r>
            <a:endParaRPr lang="en-US" sz="2000" b="1" cap="none" spc="50" dirty="0">
              <a:ln w="0"/>
              <a:solidFill>
                <a:schemeClr val="bg2"/>
              </a:solidFill>
              <a:effectLst>
                <a:innerShdw blurRad="63500" dist="50800" dir="13500000">
                  <a:srgbClr val="000000">
                    <a:alpha val="50000"/>
                  </a:srgbClr>
                </a:innerShdw>
              </a:effectLst>
              <a:latin typeface="Arial Narrow" panose="020B0606020202030204" pitchFamily="34" charset="0"/>
            </a:endParaRPr>
          </a:p>
        </p:txBody>
      </p:sp>
    </p:spTree>
    <p:extLst>
      <p:ext uri="{BB962C8B-B14F-4D97-AF65-F5344CB8AC3E}">
        <p14:creationId xmlns:p14="http://schemas.microsoft.com/office/powerpoint/2010/main" val="4166189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2" descr="https://www.firstcoastnews.com/img/resize/www.gannett-cdn.com/media/2018/02/28/USATODAY/USATODAY/636554213736604240-EPA-USA-EVANGELIST-BILLY-GRAHAM-MEMORIAL.jpg?mode=pad&amp;bgcolor=000000&amp;scale=both&amp;width=750&amp;height=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821" y="5145024"/>
            <a:ext cx="8831179" cy="1754326"/>
          </a:xfrm>
          <a:prstGeom prst="rect">
            <a:avLst/>
          </a:prstGeom>
          <a:noFill/>
        </p:spPr>
        <p:txBody>
          <a:bodyPr wrap="square" rtlCol="0">
            <a:spAutoFit/>
          </a:bodyPr>
          <a:lstStyle/>
          <a:p>
            <a:r>
              <a:rPr lang="en-US" sz="3600" dirty="0" smtClean="0">
                <a:solidFill>
                  <a:schemeClr val="bg1"/>
                </a:solidFill>
              </a:rPr>
              <a:t>Billy </a:t>
            </a:r>
            <a:r>
              <a:rPr lang="en-US" sz="3600" dirty="0">
                <a:solidFill>
                  <a:schemeClr val="bg1"/>
                </a:solidFill>
              </a:rPr>
              <a:t>Graham's children (L-R) Franklin Graham, Gigi Graham, Ruth Graham and Anne Graham </a:t>
            </a:r>
            <a:r>
              <a:rPr lang="en-US" sz="3600" dirty="0" err="1" smtClean="0">
                <a:solidFill>
                  <a:schemeClr val="bg1"/>
                </a:solidFill>
              </a:rPr>
              <a:t>Lotz</a:t>
            </a:r>
            <a:endParaRPr lang="en-US" sz="3600" dirty="0">
              <a:solidFill>
                <a:schemeClr val="bg1"/>
              </a:solidFill>
            </a:endParaRPr>
          </a:p>
        </p:txBody>
      </p:sp>
    </p:spTree>
    <p:extLst>
      <p:ext uri="{BB962C8B-B14F-4D97-AF65-F5344CB8AC3E}">
        <p14:creationId xmlns:p14="http://schemas.microsoft.com/office/powerpoint/2010/main" val="19120753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a father's love by george s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659"/>
            <a:ext cx="9144000" cy="43030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42022" y="6184231"/>
            <a:ext cx="1660357" cy="433137"/>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0" y="192505"/>
            <a:ext cx="8951495" cy="3293209"/>
          </a:xfrm>
          <a:prstGeom prst="rect">
            <a:avLst/>
          </a:prstGeom>
          <a:noFill/>
        </p:spPr>
        <p:txBody>
          <a:bodyPr wrap="square" rtlCol="0">
            <a:spAutoFit/>
          </a:bodyPr>
          <a:lstStyle/>
          <a:p>
            <a:pPr algn="ctr"/>
            <a:r>
              <a:rPr lang="en-US" sz="3600" b="1" dirty="0" smtClean="0"/>
              <a:t>Closing </a:t>
            </a:r>
            <a:r>
              <a:rPr lang="en-US" sz="3600" b="1" dirty="0"/>
              <a:t>with George Strait singing  </a:t>
            </a:r>
            <a:endParaRPr lang="en-US" sz="3600" b="1" dirty="0" smtClean="0"/>
          </a:p>
          <a:p>
            <a:pPr marL="571500" indent="-571500" algn="ctr">
              <a:buFontTx/>
              <a:buChar char="-"/>
            </a:pPr>
            <a:r>
              <a:rPr lang="en-US" sz="3600" b="1" dirty="0" smtClean="0"/>
              <a:t>A </a:t>
            </a:r>
            <a:r>
              <a:rPr lang="en-US" sz="3600" b="1" dirty="0"/>
              <a:t>Fathers Love </a:t>
            </a:r>
            <a:r>
              <a:rPr lang="en-US" sz="3600" b="1" dirty="0" smtClean="0"/>
              <a:t>–</a:t>
            </a:r>
            <a:endParaRPr lang="en-US" sz="1600" b="1" dirty="0" smtClean="0"/>
          </a:p>
          <a:p>
            <a:pPr marL="571500" indent="-571500" algn="ctr">
              <a:buFontTx/>
              <a:buChar char="-"/>
            </a:pPr>
            <a:endParaRPr lang="en-US" sz="1600" b="1" dirty="0" smtClean="0"/>
          </a:p>
          <a:p>
            <a:pPr algn="ctr"/>
            <a:r>
              <a:rPr lang="en-US" sz="2400" u="sng" dirty="0">
                <a:hlinkClick r:id="rId3"/>
              </a:rPr>
              <a:t>https://www.youtube.com/watch?v=k2af10YlLoc</a:t>
            </a:r>
            <a:r>
              <a:rPr lang="en-US" sz="2400" dirty="0"/>
              <a:t/>
            </a:r>
            <a:br>
              <a:rPr lang="en-US" sz="2400" dirty="0"/>
            </a:br>
            <a:endParaRPr lang="en-US" sz="2400" dirty="0"/>
          </a:p>
          <a:p>
            <a:r>
              <a:rPr lang="en-US" sz="3600" dirty="0"/>
              <a:t/>
            </a:r>
            <a:br>
              <a:rPr lang="en-US" sz="3600" dirty="0"/>
            </a:br>
            <a:endParaRPr lang="en-US" sz="3600" dirty="0"/>
          </a:p>
        </p:txBody>
      </p:sp>
    </p:spTree>
    <p:extLst>
      <p:ext uri="{BB962C8B-B14F-4D97-AF65-F5344CB8AC3E}">
        <p14:creationId xmlns:p14="http://schemas.microsoft.com/office/powerpoint/2010/main" val="121228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285130"/>
            <a:ext cx="8458200" cy="1806668"/>
          </a:xfrm>
        </p:spPr>
        <p:txBody>
          <a:bodyPr>
            <a:normAutofit/>
          </a:bodyPr>
          <a:lstStyle/>
          <a:p>
            <a:r>
              <a:rPr lang="en-US" sz="5300" dirty="0" smtClean="0"/>
              <a:t>A </a:t>
            </a:r>
            <a:r>
              <a:rPr lang="en-US" sz="5300" dirty="0"/>
              <a:t>good father is caring, willing to sacrifice anything, loving.</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088068"/>
      </p:ext>
    </p:extLst>
  </p:cSld>
  <p:clrMapOvr>
    <a:masterClrMapping/>
  </p:clrMapOvr>
  <mc:AlternateContent xmlns:mc="http://schemas.openxmlformats.org/markup-compatibility/2006" xmlns:p14="http://schemas.microsoft.com/office/powerpoint/2010/main">
    <mc:Choice Requires="p14">
      <p:transition spd="slow" p14:dur="1200" advTm="4590">
        <p:dissolve/>
      </p:transition>
    </mc:Choice>
    <mc:Fallback xmlns="">
      <p:transition spd="slow" advTm="4590">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41699"/>
            <a:ext cx="9144000" cy="2178428"/>
          </a:xfrm>
        </p:spPr>
        <p:txBody>
          <a:bodyPr>
            <a:normAutofit fontScale="90000"/>
          </a:bodyPr>
          <a:lstStyle/>
          <a:p>
            <a:r>
              <a:rPr lang="en-US" sz="5300" dirty="0" smtClean="0"/>
              <a:t>A </a:t>
            </a:r>
            <a:r>
              <a:rPr lang="en-US" sz="5300" dirty="0"/>
              <a:t>good father is a father who shows the children what is right or wrong and guides them towards Christ.</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87171"/>
      </p:ext>
    </p:extLst>
  </p:cSld>
  <p:clrMapOvr>
    <a:masterClrMapping/>
  </p:clrMapOvr>
  <mc:AlternateContent xmlns:mc="http://schemas.openxmlformats.org/markup-compatibility/2006" xmlns:p14="http://schemas.microsoft.com/office/powerpoint/2010/main">
    <mc:Choice Requires="p14">
      <p:transition spd="slow" p14:dur="1200" advTm="6836">
        <p:dissolve/>
      </p:transition>
    </mc:Choice>
    <mc:Fallback xmlns="">
      <p:transition spd="slow" advTm="6836">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15300"/>
            <a:ext cx="9144000" cy="2781336"/>
          </a:xfrm>
        </p:spPr>
        <p:txBody>
          <a:bodyPr>
            <a:noAutofit/>
          </a:bodyPr>
          <a:lstStyle/>
          <a:p>
            <a:r>
              <a:rPr lang="en-US" sz="4800" dirty="0"/>
              <a:t>A good father is like </a:t>
            </a:r>
            <a:r>
              <a:rPr lang="en-US" sz="4800" dirty="0" smtClean="0"/>
              <a:t>Pastor </a:t>
            </a:r>
            <a:r>
              <a:rPr lang="en-US" sz="4800" dirty="0"/>
              <a:t>Dan, he raises us even if we aren’t really his </a:t>
            </a:r>
            <a:r>
              <a:rPr lang="en-US" sz="4800" dirty="0" smtClean="0"/>
              <a:t>kids, </a:t>
            </a:r>
            <a:r>
              <a:rPr lang="en-US" sz="4800" dirty="0"/>
              <a:t>we know we can go to him for anything without being judged.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65873"/>
      </p:ext>
    </p:extLst>
  </p:cSld>
  <p:clrMapOvr>
    <a:masterClrMapping/>
  </p:clrMapOvr>
  <mc:AlternateContent xmlns:mc="http://schemas.openxmlformats.org/markup-compatibility/2006" xmlns:p14="http://schemas.microsoft.com/office/powerpoint/2010/main">
    <mc:Choice Requires="p14">
      <p:transition spd="slow" p14:dur="1200" advTm="9104">
        <p:dissolve/>
      </p:transition>
    </mc:Choice>
    <mc:Fallback xmlns="">
      <p:transition spd="slow" advTm="9104">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69975"/>
            <a:ext cx="9144000" cy="2268071"/>
          </a:xfrm>
        </p:spPr>
        <p:txBody>
          <a:bodyPr>
            <a:noAutofit/>
          </a:bodyPr>
          <a:lstStyle/>
          <a:p>
            <a:r>
              <a:rPr lang="en-US" sz="4800" dirty="0"/>
              <a:t>A good father demonstrates how to treat the opposite sex by his treatment of the women in his life. </a:t>
            </a:r>
          </a:p>
        </p:txBody>
      </p:sp>
      <p:pic>
        <p:nvPicPr>
          <p:cNvPr id="3" name="Picture 2" descr="Image result for a good good f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8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91025"/>
      </p:ext>
    </p:extLst>
  </p:cSld>
  <p:clrMapOvr>
    <a:masterClrMapping/>
  </p:clrMapOvr>
  <mc:AlternateContent xmlns:mc="http://schemas.openxmlformats.org/markup-compatibility/2006" xmlns:p14="http://schemas.microsoft.com/office/powerpoint/2010/main">
    <mc:Choice Requires="p14">
      <p:transition spd="slow" p14:dur="2000" advTm="6830"/>
    </mc:Choice>
    <mc:Fallback xmlns="">
      <p:transition spd="slow" advTm="683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884</Words>
  <Application>Microsoft Office PowerPoint</Application>
  <PresentationFormat>On-screen Show (4:3)</PresentationFormat>
  <Paragraphs>77</Paragraphs>
  <Slides>56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Narrow</vt:lpstr>
      <vt:lpstr>Calibri</vt:lpstr>
      <vt:lpstr>Calibri Light</vt:lpstr>
      <vt:lpstr>Headliner No. 45</vt:lpstr>
      <vt:lpstr>Jelly Donuts</vt:lpstr>
      <vt:lpstr>Office Theme</vt:lpstr>
      <vt:lpstr>PowerPoint Presentation</vt:lpstr>
      <vt:lpstr>PowerPoint Presentation</vt:lpstr>
      <vt:lpstr>PowerPoint Presentation</vt:lpstr>
      <vt:lpstr>     </vt:lpstr>
      <vt:lpstr> A good father is always there for you and will lovingly discipline you.</vt:lpstr>
      <vt:lpstr>A good father is caring, willing to sacrifice anything, loving.</vt:lpstr>
      <vt:lpstr>A good father is a father who shows the children what is right or wrong and guides them towards Christ.</vt:lpstr>
      <vt:lpstr>A good father is like Pastor Dan, he raises us even if we aren’t really his kids, we know we can go to him for anything without being judged. </vt:lpstr>
      <vt:lpstr>A good father demonstrates how to treat the opposite sex by his treatment of the women in his life. </vt:lpstr>
      <vt:lpstr>A good father is sacrificial. He will sacrifice his time, money, and personal desires, for his children.</vt:lpstr>
      <vt:lpstr>A good father loves without end, supports without fault  and stands strong in the Lord.</vt:lpstr>
      <vt:lpstr>My father was the kindest, most gentle man I’ve ever known. He never said an unkind word to me or my seven siblings. He loved us unconditionally.</vt:lpstr>
      <vt:lpstr>A good father is one who is able to set aside selfishness and exercises patience.</vt:lpstr>
      <vt:lpstr>A good father loves his children.  He guides them in godliness. </vt:lpstr>
      <vt:lpstr>A good father is one who loves the Lord, and teaches his children in the ways of God. Who is devoted to his wife and children and leads them as the spiritual leader. One who connects in love, one who is the man of Proverbs 20:7.</vt:lpstr>
      <vt:lpstr>Proverbs 20:7  7 A righteous person acts with integrity; his children who come after him  will be happy.</vt:lpstr>
      <vt:lpstr>A good father is one who listens with his heart, one who offers his child words of truth even if they are difficult to say or hear. </vt:lpstr>
      <vt:lpstr>A good father will sacrifice for the betterment of his children.</vt:lpstr>
      <vt:lpstr>A good father is someone who loves the Lord with all his heart, with all his soul, and with all his mind. </vt:lpstr>
      <vt:lpstr>A good father spends time  with his family.</vt:lpstr>
      <vt:lpstr>A good father listens, and his child is given the gift of acceptance. The good father strives to be an example of a godly man. His child has a living example of how to live a godly life. They have someone that helps to define and point the way to a godly life.</vt:lpstr>
      <vt:lpstr>A good father should  #1 be there!  #2 Be good to those God has given unto him.  #3 Be good for those God has given unto his care.</vt:lpstr>
      <vt:lpstr>A good father is a “dad” that lives a proven life that his children can always consider him their hero – selfless and truly tries to live rightly. </vt:lpstr>
      <vt:lpstr>A good father is a mentor;  always forgiving and loving and  is there when you are in pain.</vt:lpstr>
      <vt:lpstr>A good father teaches guidance and love. Brings them up in a way they should go. A good father has unconditional love for his children spending quality time with them.</vt:lpstr>
      <vt:lpstr>A good father is an encourager, a leader, consistent, and a good husband. </vt:lpstr>
      <vt:lpstr>A good father is loving, a good leader in the family. Nurturing, encouraging, humble, a Christ follower, loves his child’s mother, spends quality time with his children and loves enough to discipline. </vt:lpstr>
      <vt:lpstr>A good father teaches,  and shows the love of the Lord.</vt:lpstr>
      <vt:lpstr>A good father sets a godly example for his children. He also hears and cares about their needs and is never afraid to say “I love you” to his family. </vt:lpstr>
      <vt:lpstr>A good father is a man who hugs his children. He says “I love you”, He says “I’m proud of you”. He leads an example of a godly life. He prays for  and over his children.</vt:lpstr>
      <vt:lpstr>A good father lifts his children in prayer to the Lord and leads them in praise and worship. </vt:lpstr>
      <vt:lpstr>A good father leads by example, walking the walk and talking the talk of a Christian father. He teaches compassion, strength and kindness and respect to his children. He is an example of what a husband should be biblically. </vt:lpstr>
      <vt:lpstr>A good father is desperate for Jesus and seeks to know him,  and know how to live. </vt:lpstr>
      <vt:lpstr>A man who is faithful to God and helps bring up his children in the same 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15</cp:revision>
  <dcterms:created xsi:type="dcterms:W3CDTF">2018-06-16T16:13:18Z</dcterms:created>
  <dcterms:modified xsi:type="dcterms:W3CDTF">2018-06-17T15:20:22Z</dcterms:modified>
</cp:coreProperties>
</file>