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2"/>
  </p:handoutMasterIdLst>
  <p:sldIdLst>
    <p:sldId id="267" r:id="rId2"/>
    <p:sldId id="264" r:id="rId3"/>
    <p:sldId id="265" r:id="rId4"/>
    <p:sldId id="266" r:id="rId5"/>
    <p:sldId id="273" r:id="rId6"/>
    <p:sldId id="263" r:id="rId7"/>
    <p:sldId id="262" r:id="rId8"/>
    <p:sldId id="260" r:id="rId9"/>
    <p:sldId id="261" r:id="rId10"/>
    <p:sldId id="269" r:id="rId11"/>
    <p:sldId id="268" r:id="rId12"/>
    <p:sldId id="274" r:id="rId13"/>
    <p:sldId id="275" r:id="rId14"/>
    <p:sldId id="283" r:id="rId15"/>
    <p:sldId id="256" r:id="rId16"/>
    <p:sldId id="276" r:id="rId17"/>
    <p:sldId id="277" r:id="rId18"/>
    <p:sldId id="278" r:id="rId19"/>
    <p:sldId id="279" r:id="rId20"/>
    <p:sldId id="284" r:id="rId21"/>
    <p:sldId id="270" r:id="rId22"/>
    <p:sldId id="272" r:id="rId23"/>
    <p:sldId id="280" r:id="rId24"/>
    <p:sldId id="281" r:id="rId25"/>
    <p:sldId id="285" r:id="rId26"/>
    <p:sldId id="286" r:id="rId27"/>
    <p:sldId id="287" r:id="rId28"/>
    <p:sldId id="288" r:id="rId29"/>
    <p:sldId id="289" r:id="rId30"/>
    <p:sldId id="290"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3300"/>
    <a:srgbClr val="E3E1E1"/>
    <a:srgbClr val="DFDDDD"/>
    <a:srgbClr val="DCDADA"/>
    <a:srgbClr val="DAD8D8"/>
    <a:srgbClr val="D4D2D2"/>
    <a:srgbClr val="D2D0D0"/>
    <a:srgbClr val="D1D1D9"/>
    <a:srgbClr val="C5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63" d="100"/>
          <a:sy n="63" d="100"/>
        </p:scale>
        <p:origin x="60" y="834"/>
      </p:cViewPr>
      <p:guideLst/>
    </p:cSldViewPr>
  </p:slideViewPr>
  <p:notesTextViewPr>
    <p:cViewPr>
      <p:scale>
        <a:sx n="1" d="1"/>
        <a:sy n="1" d="1"/>
      </p:scale>
      <p:origin x="0" y="0"/>
    </p:cViewPr>
  </p:notesTextViewPr>
  <p:sorterViewPr>
    <p:cViewPr>
      <p:scale>
        <a:sx n="100" d="100"/>
        <a:sy n="100" d="100"/>
      </p:scale>
      <p:origin x="0" y="-7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3A4A35-7756-430A-8810-EC303BF6167B}" type="datetimeFigureOut">
              <a:rPr lang="en-US" smtClean="0"/>
              <a:t>2/25/2018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114A205-D49E-4636-93F4-849BE88DA247}" type="slidenum">
              <a:rPr lang="en-US" smtClean="0"/>
              <a:t>‹#›</a:t>
            </a:fld>
            <a:endParaRPr lang="en-US"/>
          </a:p>
        </p:txBody>
      </p:sp>
    </p:spTree>
    <p:extLst>
      <p:ext uri="{BB962C8B-B14F-4D97-AF65-F5344CB8AC3E}">
        <p14:creationId xmlns:p14="http://schemas.microsoft.com/office/powerpoint/2010/main" val="39869387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CD328C-F0F7-4FF6-AA77-331AAEE71C98}"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241455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D328C-F0F7-4FF6-AA77-331AAEE71C98}"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75878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D328C-F0F7-4FF6-AA77-331AAEE71C98}"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88183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D328C-F0F7-4FF6-AA77-331AAEE71C98}"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19367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CD328C-F0F7-4FF6-AA77-331AAEE71C98}"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291108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CD328C-F0F7-4FF6-AA77-331AAEE71C98}"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194396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CD328C-F0F7-4FF6-AA77-331AAEE71C98}"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359669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D328C-F0F7-4FF6-AA77-331AAEE71C98}"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371011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D328C-F0F7-4FF6-AA77-331AAEE71C98}"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12458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CD328C-F0F7-4FF6-AA77-331AAEE71C98}"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200837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CD328C-F0F7-4FF6-AA77-331AAEE71C98}"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FD9CC-EE59-48ED-A9FA-0D43AF1B2431}" type="slidenum">
              <a:rPr lang="en-US" smtClean="0"/>
              <a:t>‹#›</a:t>
            </a:fld>
            <a:endParaRPr lang="en-US"/>
          </a:p>
        </p:txBody>
      </p:sp>
    </p:spTree>
    <p:extLst>
      <p:ext uri="{BB962C8B-B14F-4D97-AF65-F5344CB8AC3E}">
        <p14:creationId xmlns:p14="http://schemas.microsoft.com/office/powerpoint/2010/main" val="145450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D328C-F0F7-4FF6-AA77-331AAEE71C98}" type="datetimeFigureOut">
              <a:rPr lang="en-US" smtClean="0"/>
              <a:t>2/25/2018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FD9CC-EE59-48ED-A9FA-0D43AF1B2431}" type="slidenum">
              <a:rPr lang="en-US" smtClean="0"/>
              <a:t>‹#›</a:t>
            </a:fld>
            <a:endParaRPr lang="en-US"/>
          </a:p>
        </p:txBody>
      </p:sp>
    </p:spTree>
    <p:extLst>
      <p:ext uri="{BB962C8B-B14F-4D97-AF65-F5344CB8AC3E}">
        <p14:creationId xmlns:p14="http://schemas.microsoft.com/office/powerpoint/2010/main" val="2466620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38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0407" b="58187"/>
          <a:stretch/>
        </p:blipFill>
        <p:spPr>
          <a:xfrm>
            <a:off x="-1" y="2209800"/>
            <a:ext cx="7042265" cy="4648201"/>
          </a:xfrm>
          <a:prstGeom prst="rect">
            <a:avLst/>
          </a:prstGeom>
        </p:spPr>
      </p:pic>
      <p:sp>
        <p:nvSpPr>
          <p:cNvPr id="3" name="Rectangle 2"/>
          <p:cNvSpPr/>
          <p:nvPr/>
        </p:nvSpPr>
        <p:spPr>
          <a:xfrm rot="510122">
            <a:off x="3224712" y="3419389"/>
            <a:ext cx="2654894" cy="923330"/>
          </a:xfrm>
          <a:prstGeom prst="rect">
            <a:avLst/>
          </a:prstGeom>
          <a:noFill/>
        </p:spPr>
        <p:txBody>
          <a:bodyPr wrap="none" lIns="91440" tIns="45720" rIns="91440" bIns="45720">
            <a:spAutoFit/>
          </a:bodyPr>
          <a:lstStyle/>
          <a:p>
            <a:pPr algn="ctr"/>
            <a:r>
              <a:rPr lang="en-US" sz="5400" b="1" cap="none" spc="50" dirty="0" smtClean="0">
                <a:ln w="0"/>
                <a:solidFill>
                  <a:schemeClr val="tx1">
                    <a:lumMod val="65000"/>
                    <a:lumOff val="35000"/>
                  </a:schemeClr>
                </a:solidFill>
                <a:effectLst>
                  <a:innerShdw blurRad="63500" dist="50800" dir="13500000">
                    <a:srgbClr val="000000">
                      <a:alpha val="50000"/>
                    </a:srgbClr>
                  </a:innerShdw>
                </a:effectLst>
                <a:latin typeface="Bahnschrift Light" panose="020B0502040204020203" pitchFamily="34" charset="0"/>
              </a:rPr>
              <a:t>Product</a:t>
            </a:r>
            <a:endParaRPr lang="en-US" sz="5400" b="1" cap="none" spc="50" dirty="0">
              <a:ln w="0"/>
              <a:solidFill>
                <a:schemeClr val="tx1">
                  <a:lumMod val="65000"/>
                  <a:lumOff val="35000"/>
                </a:schemeClr>
              </a:solidFill>
              <a:effectLst>
                <a:innerShdw blurRad="63500" dist="50800" dir="13500000">
                  <a:srgbClr val="000000">
                    <a:alpha val="50000"/>
                  </a:srgbClr>
                </a:innerShdw>
              </a:effectLst>
              <a:latin typeface="Bahnschrift Light" panose="020B0502040204020203" pitchFamily="34" charset="0"/>
            </a:endParaRPr>
          </a:p>
        </p:txBody>
      </p:sp>
      <p:sp>
        <p:nvSpPr>
          <p:cNvPr id="4" name="TextBox 3"/>
          <p:cNvSpPr txBox="1"/>
          <p:nvPr/>
        </p:nvSpPr>
        <p:spPr>
          <a:xfrm>
            <a:off x="121920" y="198120"/>
            <a:ext cx="8823960" cy="2246769"/>
          </a:xfrm>
          <a:prstGeom prst="rect">
            <a:avLst/>
          </a:prstGeom>
          <a:noFill/>
        </p:spPr>
        <p:txBody>
          <a:bodyPr wrap="square" rtlCol="0">
            <a:spAutoFit/>
          </a:bodyPr>
          <a:lstStyle/>
          <a:p>
            <a:pPr algn="ctr"/>
            <a:r>
              <a:rPr lang="en-US" sz="2000" b="1" dirty="0"/>
              <a:t>2 Timothy 4:1-5 (</a:t>
            </a:r>
            <a:r>
              <a:rPr lang="en-US" sz="2000" dirty="0"/>
              <a:t>GW</a:t>
            </a:r>
            <a:r>
              <a:rPr lang="en-US" sz="2000" dirty="0" smtClean="0"/>
              <a:t>)</a:t>
            </a:r>
            <a:r>
              <a:rPr lang="en-US" sz="2000" baseline="30000" dirty="0"/>
              <a:t/>
            </a:r>
            <a:br>
              <a:rPr lang="en-US" sz="2000" baseline="30000" dirty="0"/>
            </a:br>
            <a:r>
              <a:rPr lang="en-US" sz="2400" b="1" baseline="30000" dirty="0"/>
              <a:t>1</a:t>
            </a:r>
            <a:r>
              <a:rPr lang="en-US" sz="2400" b="1" dirty="0"/>
              <a:t> I solemnly call on you in the presence of God and Christ Jesus, who is going to judge those who are living and those who are dead. I do this because Christ Jesus will come to rule {the world</a:t>
            </a:r>
            <a:r>
              <a:rPr lang="en-US" sz="2400" b="1" dirty="0" smtClean="0"/>
              <a:t>}….. </a:t>
            </a:r>
            <a:r>
              <a:rPr lang="en-US" sz="2400" b="1" baseline="30000" dirty="0" smtClean="0"/>
              <a:t>5</a:t>
            </a:r>
            <a:r>
              <a:rPr lang="en-US" sz="2400" b="1" dirty="0"/>
              <a:t> Be ready to spread the word whether or not the time is right. </a:t>
            </a:r>
            <a:r>
              <a:rPr lang="en-US" sz="2400" b="1" dirty="0" smtClean="0"/>
              <a:t>Do </a:t>
            </a:r>
            <a:r>
              <a:rPr lang="en-US" sz="2400" b="1" dirty="0"/>
              <a:t>the work of a missionary. Devote yourself completely to your work. </a:t>
            </a:r>
          </a:p>
        </p:txBody>
      </p:sp>
    </p:spTree>
    <p:extLst>
      <p:ext uri="{BB962C8B-B14F-4D97-AF65-F5344CB8AC3E}">
        <p14:creationId xmlns:p14="http://schemas.microsoft.com/office/powerpoint/2010/main" val="188902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Billy Graham Recalls Help From Hea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3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148340">
            <a:off x="7797955" y="4400385"/>
            <a:ext cx="1177940" cy="700288"/>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121920" y="5220534"/>
            <a:ext cx="8894770" cy="1600438"/>
          </a:xfrm>
          <a:prstGeom prst="rect">
            <a:avLst/>
          </a:prstGeom>
          <a:noFill/>
        </p:spPr>
        <p:txBody>
          <a:bodyPr wrap="square" rtlCol="0">
            <a:spAutoFit/>
          </a:bodyPr>
          <a:lstStyle/>
          <a:p>
            <a:pPr algn="ctr"/>
            <a:r>
              <a:rPr lang="en-US" sz="4000" b="1" i="1" dirty="0">
                <a:solidFill>
                  <a:schemeClr val="bg1"/>
                </a:solidFill>
              </a:rPr>
              <a:t>“It’s the Holy Spirit’s job to convict. </a:t>
            </a:r>
            <a:endParaRPr lang="en-US" sz="4000" b="1" i="1" dirty="0" smtClean="0">
              <a:solidFill>
                <a:schemeClr val="bg1"/>
              </a:solidFill>
            </a:endParaRPr>
          </a:p>
          <a:p>
            <a:pPr algn="ctr"/>
            <a:r>
              <a:rPr lang="en-US" sz="4000" b="1" i="1" dirty="0" smtClean="0">
                <a:solidFill>
                  <a:schemeClr val="bg1"/>
                </a:solidFill>
              </a:rPr>
              <a:t>God’s </a:t>
            </a:r>
            <a:r>
              <a:rPr lang="en-US" sz="4000" b="1" i="1" dirty="0">
                <a:solidFill>
                  <a:schemeClr val="bg1"/>
                </a:solidFill>
              </a:rPr>
              <a:t>job to judge, and my job to love.”</a:t>
            </a:r>
            <a:endParaRPr lang="en-US" sz="4000" dirty="0">
              <a:solidFill>
                <a:schemeClr val="bg1"/>
              </a:solidFill>
            </a:endParaRPr>
          </a:p>
          <a:p>
            <a:endParaRPr lang="en-US" dirty="0"/>
          </a:p>
        </p:txBody>
      </p:sp>
    </p:spTree>
    <p:extLst>
      <p:ext uri="{BB962C8B-B14F-4D97-AF65-F5344CB8AC3E}">
        <p14:creationId xmlns:p14="http://schemas.microsoft.com/office/powerpoint/2010/main" val="366140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328160" y="0"/>
            <a:ext cx="4815840" cy="6863417"/>
          </a:xfrm>
          <a:prstGeom prst="rect">
            <a:avLst/>
          </a:prstGeom>
          <a:solidFill>
            <a:schemeClr val="tx1"/>
          </a:solidFill>
        </p:spPr>
        <p:txBody>
          <a:bodyPr wrap="square" rtlCol="0">
            <a:spAutoFit/>
          </a:bodyPr>
          <a:lstStyle/>
          <a:p>
            <a:endParaRPr lang="en-US" sz="4400" dirty="0" smtClean="0">
              <a:solidFill>
                <a:schemeClr val="bg1"/>
              </a:solidFill>
            </a:endParaRPr>
          </a:p>
          <a:p>
            <a:pPr algn="ctr"/>
            <a:r>
              <a:rPr lang="en-US" sz="3600" b="1" dirty="0" smtClean="0">
                <a:solidFill>
                  <a:schemeClr val="bg1"/>
                </a:solidFill>
              </a:rPr>
              <a:t>Some companies have “Product </a:t>
            </a:r>
            <a:r>
              <a:rPr lang="en-US" sz="3600" b="1" dirty="0">
                <a:solidFill>
                  <a:schemeClr val="bg1"/>
                </a:solidFill>
              </a:rPr>
              <a:t>Evangelists” or “Brand Evangelists” in fact the president of the company is not just a CEO, he/she is referred to as the “Chief Evangelist” and/or “Chief Ambassador”. </a:t>
            </a:r>
            <a:endParaRPr lang="en-US" sz="3600" b="1" dirty="0" smtClean="0">
              <a:solidFill>
                <a:schemeClr val="bg1"/>
              </a:solidFill>
            </a:endParaRPr>
          </a:p>
          <a:p>
            <a:endParaRPr lang="en-US" sz="7200"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60407" b="58187"/>
          <a:stretch/>
        </p:blipFill>
        <p:spPr>
          <a:xfrm>
            <a:off x="1" y="1"/>
            <a:ext cx="4328160" cy="2856774"/>
          </a:xfrm>
          <a:prstGeom prst="rect">
            <a:avLst/>
          </a:prstGeom>
        </p:spPr>
      </p:pic>
      <p:sp>
        <p:nvSpPr>
          <p:cNvPr id="6" name="Rectangle 5"/>
          <p:cNvSpPr/>
          <p:nvPr/>
        </p:nvSpPr>
        <p:spPr>
          <a:xfrm rot="367674">
            <a:off x="2035331" y="708456"/>
            <a:ext cx="1579278" cy="553998"/>
          </a:xfrm>
          <a:prstGeom prst="rect">
            <a:avLst/>
          </a:prstGeom>
          <a:noFill/>
        </p:spPr>
        <p:txBody>
          <a:bodyPr wrap="none" lIns="91440" tIns="45720" rIns="91440" bIns="45720">
            <a:spAutoFit/>
          </a:bodyPr>
          <a:lstStyle/>
          <a:p>
            <a:pPr algn="ctr"/>
            <a:r>
              <a:rPr lang="en-US" sz="3000" b="1" cap="none" spc="50" dirty="0" smtClean="0">
                <a:ln w="0"/>
                <a:solidFill>
                  <a:schemeClr val="tx1">
                    <a:lumMod val="65000"/>
                    <a:lumOff val="35000"/>
                  </a:schemeClr>
                </a:solidFill>
                <a:effectLst>
                  <a:innerShdw blurRad="63500" dist="50800" dir="13500000">
                    <a:srgbClr val="000000">
                      <a:alpha val="50000"/>
                    </a:srgbClr>
                  </a:innerShdw>
                </a:effectLst>
                <a:latin typeface="Bahnschrift Light" panose="020B0502040204020203" pitchFamily="34" charset="0"/>
              </a:rPr>
              <a:t>Product</a:t>
            </a:r>
            <a:endParaRPr lang="en-US" sz="3000" b="1" cap="none" spc="50" dirty="0">
              <a:ln w="0"/>
              <a:solidFill>
                <a:schemeClr val="tx1">
                  <a:lumMod val="65000"/>
                  <a:lumOff val="35000"/>
                </a:schemeClr>
              </a:solidFill>
              <a:effectLst>
                <a:innerShdw blurRad="63500" dist="50800" dir="13500000">
                  <a:srgbClr val="000000">
                    <a:alpha val="50000"/>
                  </a:srgbClr>
                </a:innerShdw>
              </a:effectLst>
              <a:latin typeface="Bahnschrift Light" panose="020B0502040204020203" pitchFamily="34" charset="0"/>
            </a:endParaRPr>
          </a:p>
        </p:txBody>
      </p:sp>
    </p:spTree>
    <p:extLst>
      <p:ext uri="{BB962C8B-B14F-4D97-AF65-F5344CB8AC3E}">
        <p14:creationId xmlns:p14="http://schemas.microsoft.com/office/powerpoint/2010/main" val="167885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uy Kawasa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6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Straight Connector 5"/>
          <p:cNvCxnSpPr/>
          <p:nvPr/>
        </p:nvCxnSpPr>
        <p:spPr>
          <a:xfrm>
            <a:off x="1097280" y="4038600"/>
            <a:ext cx="2926080" cy="152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8920" y="3535680"/>
            <a:ext cx="1310640" cy="152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8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2377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7160"/>
            <a:ext cx="8823960" cy="6186309"/>
          </a:xfrm>
          <a:prstGeom prst="rect">
            <a:avLst/>
          </a:prstGeom>
          <a:noFill/>
        </p:spPr>
        <p:txBody>
          <a:bodyPr wrap="square" rtlCol="0">
            <a:spAutoFit/>
          </a:bodyPr>
          <a:lstStyle/>
          <a:p>
            <a:pPr algn="ctr"/>
            <a:r>
              <a:rPr lang="en-US" sz="3600" b="1" dirty="0" smtClean="0"/>
              <a:t>What </a:t>
            </a:r>
            <a:r>
              <a:rPr lang="en-US" sz="3600" b="1" dirty="0"/>
              <a:t>Does a Product Evangelist Do?</a:t>
            </a:r>
          </a:p>
          <a:p>
            <a:pPr algn="ctr"/>
            <a:endParaRPr lang="en-US" sz="1000" i="1" dirty="0" smtClean="0"/>
          </a:p>
          <a:p>
            <a:pPr algn="ctr"/>
            <a:r>
              <a:rPr lang="en-US" sz="3200" i="1" dirty="0" smtClean="0"/>
              <a:t>What </a:t>
            </a:r>
            <a:r>
              <a:rPr lang="en-US" sz="3200" i="1" dirty="0"/>
              <a:t>role do evangelists play today for companies and brands? </a:t>
            </a:r>
            <a:endParaRPr lang="en-US" sz="3200" i="1" dirty="0" smtClean="0"/>
          </a:p>
          <a:p>
            <a:pPr algn="ctr"/>
            <a:endParaRPr lang="en-US" sz="1000" dirty="0"/>
          </a:p>
          <a:p>
            <a:pPr algn="ctr"/>
            <a:r>
              <a:rPr lang="en-US" sz="3200" b="1" dirty="0" smtClean="0"/>
              <a:t>Answer</a:t>
            </a:r>
            <a:r>
              <a:rPr lang="en-US" sz="3200" b="1" dirty="0"/>
              <a:t> by Guy Kawasaki, Chief evangelist of </a:t>
            </a:r>
            <a:r>
              <a:rPr lang="en-US" sz="3200" b="1" dirty="0" err="1"/>
              <a:t>Canva</a:t>
            </a:r>
            <a:r>
              <a:rPr lang="en-US" sz="3200" b="1" dirty="0"/>
              <a:t>, Mercedes-Benz brand ambassador, on </a:t>
            </a:r>
            <a:r>
              <a:rPr lang="en-US" sz="3200" b="1" dirty="0" err="1"/>
              <a:t>Quora</a:t>
            </a:r>
            <a:r>
              <a:rPr lang="en-US" sz="3200" b="1" dirty="0" smtClean="0"/>
              <a:t>.</a:t>
            </a:r>
            <a:endParaRPr lang="en-US" sz="1000" b="1" dirty="0" smtClean="0"/>
          </a:p>
          <a:p>
            <a:pPr algn="ctr"/>
            <a:endParaRPr lang="en-US" sz="1000" dirty="0"/>
          </a:p>
          <a:p>
            <a:pPr algn="ctr"/>
            <a:r>
              <a:rPr lang="en-US" sz="3400" dirty="0"/>
              <a:t>Evangelism comes from a Greek term that means “bringing the good news.” That’s what evangelists for a company or brand does. They bring the good news about how a product or service improves people’s lives</a:t>
            </a:r>
            <a:r>
              <a:rPr lang="en-US" sz="3400" dirty="0" smtClean="0"/>
              <a:t>.</a:t>
            </a:r>
          </a:p>
        </p:txBody>
      </p:sp>
      <p:cxnSp>
        <p:nvCxnSpPr>
          <p:cNvPr id="3" name="Straight Connector 2"/>
          <p:cNvCxnSpPr/>
          <p:nvPr/>
        </p:nvCxnSpPr>
        <p:spPr>
          <a:xfrm>
            <a:off x="1021080" y="2484120"/>
            <a:ext cx="42062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20040" y="4175760"/>
            <a:ext cx="85039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4678680"/>
            <a:ext cx="41605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91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8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667"/>
          <a:stretch/>
        </p:blipFill>
        <p:spPr>
          <a:xfrm>
            <a:off x="-1" y="0"/>
            <a:ext cx="9153145" cy="6858000"/>
          </a:xfrm>
          <a:prstGeom prst="rect">
            <a:avLst/>
          </a:prstGeom>
        </p:spPr>
      </p:pic>
      <p:sp>
        <p:nvSpPr>
          <p:cNvPr id="3" name="TextBox 2"/>
          <p:cNvSpPr txBox="1"/>
          <p:nvPr/>
        </p:nvSpPr>
        <p:spPr>
          <a:xfrm>
            <a:off x="762000" y="1539240"/>
            <a:ext cx="7848600" cy="3785652"/>
          </a:xfrm>
          <a:prstGeom prst="rect">
            <a:avLst/>
          </a:prstGeom>
          <a:noFill/>
        </p:spPr>
        <p:txBody>
          <a:bodyPr wrap="square" rtlCol="0">
            <a:spAutoFit/>
          </a:bodyPr>
          <a:lstStyle/>
          <a:p>
            <a:endParaRPr lang="en-US" sz="4000" dirty="0" smtClean="0"/>
          </a:p>
          <a:p>
            <a:r>
              <a:rPr lang="en-US" sz="4000" dirty="0" smtClean="0"/>
              <a:t>“Behold </a:t>
            </a:r>
            <a:r>
              <a:rPr lang="en-US" sz="4000" dirty="0"/>
              <a:t>I bring… good news of glad tidings of great joy” (Lu. 2:10) </a:t>
            </a:r>
            <a:endParaRPr lang="en-US" sz="4000" dirty="0" smtClean="0"/>
          </a:p>
          <a:p>
            <a:endParaRPr lang="en-US" sz="4000" dirty="0"/>
          </a:p>
          <a:p>
            <a:r>
              <a:rPr lang="en-US" sz="4000" dirty="0" smtClean="0"/>
              <a:t>Jesus </a:t>
            </a:r>
            <a:r>
              <a:rPr lang="en-US" sz="4000" dirty="0"/>
              <a:t>proclaiming the Kingdom of Heaven (Mark 1:14-15). </a:t>
            </a:r>
          </a:p>
        </p:txBody>
      </p:sp>
    </p:spTree>
    <p:extLst>
      <p:ext uri="{BB962C8B-B14F-4D97-AF65-F5344CB8AC3E}">
        <p14:creationId xmlns:p14="http://schemas.microsoft.com/office/powerpoint/2010/main" val="274881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985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7239"/>
            <a:ext cx="9144000" cy="5240115"/>
          </a:xfrm>
          <a:prstGeom prst="rect">
            <a:avLst/>
          </a:prstGeom>
        </p:spPr>
      </p:pic>
    </p:spTree>
    <p:extLst>
      <p:ext uri="{BB962C8B-B14F-4D97-AF65-F5344CB8AC3E}">
        <p14:creationId xmlns:p14="http://schemas.microsoft.com/office/powerpoint/2010/main" val="5794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
            <a:ext cx="8702040" cy="6778779"/>
          </a:xfrm>
          <a:prstGeom prst="rect">
            <a:avLst/>
          </a:prstGeom>
          <a:noFill/>
        </p:spPr>
        <p:txBody>
          <a:bodyPr wrap="square" rtlCol="0">
            <a:spAutoFit/>
          </a:bodyPr>
          <a:lstStyle/>
          <a:p>
            <a:r>
              <a:rPr lang="en-US" sz="4000" b="1" dirty="0"/>
              <a:t>The Proof is in the Facts</a:t>
            </a:r>
            <a:r>
              <a:rPr lang="en-US" sz="4000" b="1" dirty="0" smtClean="0">
                <a:solidFill>
                  <a:srgbClr val="002060"/>
                </a:solidFill>
              </a:rPr>
              <a:t>*</a:t>
            </a:r>
            <a:r>
              <a:rPr lang="en-US" sz="4000" dirty="0" smtClean="0"/>
              <a:t>:</a:t>
            </a:r>
            <a:endParaRPr lang="en-US" sz="1050" dirty="0" smtClean="0"/>
          </a:p>
          <a:p>
            <a:endParaRPr lang="en-US" sz="1050" dirty="0"/>
          </a:p>
          <a:p>
            <a:r>
              <a:rPr lang="en-US" sz="4000" dirty="0" smtClean="0"/>
              <a:t>Less </a:t>
            </a:r>
            <a:r>
              <a:rPr lang="en-US" sz="4000" dirty="0"/>
              <a:t>than 2% of evangelical Christians in America witness weekly to unbelievers or annually lead someone to Christ.</a:t>
            </a:r>
          </a:p>
          <a:p>
            <a:pPr lvl="0"/>
            <a:r>
              <a:rPr lang="en-US" sz="4000" dirty="0"/>
              <a:t>90% of all Christians in America will never share their faith with anyone in their lifetime</a:t>
            </a:r>
            <a:r>
              <a:rPr lang="en-US" sz="4000" dirty="0" smtClean="0"/>
              <a:t>!</a:t>
            </a:r>
          </a:p>
          <a:p>
            <a:pPr lvl="0"/>
            <a:endParaRPr lang="en-US" sz="1200" dirty="0" smtClean="0"/>
          </a:p>
          <a:p>
            <a:r>
              <a:rPr lang="en-US" sz="2400" i="1" dirty="0" smtClean="0">
                <a:solidFill>
                  <a:srgbClr val="002060"/>
                </a:solidFill>
              </a:rPr>
              <a:t>* </a:t>
            </a:r>
            <a:r>
              <a:rPr lang="en-US" sz="2400" i="1" dirty="0">
                <a:solidFill>
                  <a:srgbClr val="002060"/>
                </a:solidFill>
              </a:rPr>
              <a:t>Research from: George </a:t>
            </a:r>
            <a:r>
              <a:rPr lang="en-US" sz="2400" i="1" dirty="0" err="1">
                <a:solidFill>
                  <a:srgbClr val="002060"/>
                </a:solidFill>
              </a:rPr>
              <a:t>Barna</a:t>
            </a:r>
            <a:r>
              <a:rPr lang="en-US" sz="2400" i="1" dirty="0">
                <a:solidFill>
                  <a:srgbClr val="002060"/>
                </a:solidFill>
              </a:rPr>
              <a:t> and the </a:t>
            </a:r>
            <a:r>
              <a:rPr lang="en-US" sz="2400" i="1" dirty="0" err="1">
                <a:solidFill>
                  <a:srgbClr val="002060"/>
                </a:solidFill>
              </a:rPr>
              <a:t>Barna</a:t>
            </a:r>
            <a:r>
              <a:rPr lang="en-US" sz="2400" i="1" dirty="0">
                <a:solidFill>
                  <a:srgbClr val="002060"/>
                </a:solidFill>
              </a:rPr>
              <a:t> Research Group, Southern Baptist Life Commission, Josh McDowell and Campus Crusade for Christ, Focus on the Family,  Church of the Nazarene Research, Evangelical Covenant Church study, The Journal for the Scientific Study of </a:t>
            </a:r>
            <a:r>
              <a:rPr lang="en-US" sz="2400" i="1" dirty="0" smtClean="0">
                <a:solidFill>
                  <a:srgbClr val="002060"/>
                </a:solidFill>
              </a:rPr>
              <a:t>Religion</a:t>
            </a:r>
            <a:endParaRPr lang="en-US" sz="2400" dirty="0">
              <a:solidFill>
                <a:srgbClr val="002060"/>
              </a:solidFill>
            </a:endParaRPr>
          </a:p>
        </p:txBody>
      </p:sp>
    </p:spTree>
    <p:extLst>
      <p:ext uri="{BB962C8B-B14F-4D97-AF65-F5344CB8AC3E}">
        <p14:creationId xmlns:p14="http://schemas.microsoft.com/office/powerpoint/2010/main" val="3627107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just as I am billy g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369" y="0"/>
            <a:ext cx="45776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ust as I am billy gra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62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9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s://media.newyorker.com/photos/5a8df9d8e6496006fdf89e95/master/w_727,c_limit/Luo-Billy-Grah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526"/>
            <a:ext cx="9144000" cy="5895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55295" y="39196"/>
            <a:ext cx="4497578"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“Puff Graham”</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29882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08" r="2807" b="5731"/>
          <a:stretch/>
        </p:blipFill>
        <p:spPr>
          <a:xfrm>
            <a:off x="0" y="-1"/>
            <a:ext cx="9144000" cy="6900809"/>
          </a:xfrm>
          <a:prstGeom prst="rect">
            <a:avLst/>
          </a:prstGeom>
        </p:spPr>
      </p:pic>
    </p:spTree>
    <p:extLst>
      <p:ext uri="{BB962C8B-B14F-4D97-AF65-F5344CB8AC3E}">
        <p14:creationId xmlns:p14="http://schemas.microsoft.com/office/powerpoint/2010/main" val="187330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4519"/>
            <a:ext cx="9144000" cy="30434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043" y="166687"/>
            <a:ext cx="5053914" cy="3506153"/>
          </a:xfrm>
          <a:prstGeom prst="rect">
            <a:avLst/>
          </a:prstGeom>
        </p:spPr>
      </p:pic>
    </p:spTree>
    <p:extLst>
      <p:ext uri="{BB962C8B-B14F-4D97-AF65-F5344CB8AC3E}">
        <p14:creationId xmlns:p14="http://schemas.microsoft.com/office/powerpoint/2010/main" val="409987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 y="440504"/>
            <a:ext cx="8115300" cy="6095492"/>
          </a:xfrm>
          <a:prstGeom prst="rect">
            <a:avLst/>
          </a:prstGeom>
        </p:spPr>
      </p:pic>
    </p:spTree>
    <p:extLst>
      <p:ext uri="{BB962C8B-B14F-4D97-AF65-F5344CB8AC3E}">
        <p14:creationId xmlns:p14="http://schemas.microsoft.com/office/powerpoint/2010/main" val="341712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5715000"/>
            <a:ext cx="9144000" cy="70104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6156960"/>
            <a:ext cx="9144000" cy="701040"/>
          </a:xfrm>
          <a:prstGeom prst="rect">
            <a:avLst/>
          </a:prstGeom>
        </p:spPr>
      </p:pic>
      <p:sp>
        <p:nvSpPr>
          <p:cNvPr id="5" name="Rectangle 4"/>
          <p:cNvSpPr/>
          <p:nvPr/>
        </p:nvSpPr>
        <p:spPr>
          <a:xfrm>
            <a:off x="662660" y="3275290"/>
            <a:ext cx="7818680" cy="923330"/>
          </a:xfrm>
          <a:prstGeom prst="rect">
            <a:avLst/>
          </a:prstGeom>
          <a:noFill/>
        </p:spPr>
        <p:txBody>
          <a:bodyPr wrap="none" lIns="91440" tIns="45720" rIns="91440" bIns="45720">
            <a:spAutoFit/>
          </a:bodyPr>
          <a:lstStyle/>
          <a:p>
            <a:pPr algn="ctr"/>
            <a:r>
              <a:rPr lang="en-US" sz="5400" b="1" cap="none" spc="0" dirty="0" smtClean="0">
                <a:ln w="6600">
                  <a:solidFill>
                    <a:srgbClr val="FF66FF"/>
                  </a:solidFill>
                  <a:prstDash val="solid"/>
                </a:ln>
                <a:solidFill>
                  <a:srgbClr val="FFFFFF"/>
                </a:solidFill>
                <a:effectLst>
                  <a:outerShdw dist="38100" dir="2700000" algn="tl" rotWithShape="0">
                    <a:schemeClr val="accent2"/>
                  </a:outerShdw>
                </a:effectLst>
              </a:rPr>
              <a:t>KINGDOM AMBASSADORS</a:t>
            </a:r>
            <a:endParaRPr lang="en-US" sz="5400" b="1" cap="none" spc="0" dirty="0">
              <a:ln w="6600">
                <a:solidFill>
                  <a:srgbClr val="FF66FF"/>
                </a:solidFill>
                <a:prstDash val="solid"/>
              </a:ln>
              <a:solidFill>
                <a:srgbClr val="FFFFFF"/>
              </a:solidFill>
              <a:effectLst>
                <a:outerShdw dist="38100" dir="2700000" algn="tl" rotWithShape="0">
                  <a:schemeClr val="accent2"/>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4069080"/>
            <a:ext cx="9144000" cy="922020"/>
          </a:xfrm>
          <a:prstGeom prst="rect">
            <a:avLst/>
          </a:prstGeom>
        </p:spPr>
      </p:pic>
      <p:sp>
        <p:nvSpPr>
          <p:cNvPr id="6" name="TextBox 5"/>
          <p:cNvSpPr txBox="1"/>
          <p:nvPr/>
        </p:nvSpPr>
        <p:spPr>
          <a:xfrm>
            <a:off x="0" y="4206240"/>
            <a:ext cx="9144000" cy="2308324"/>
          </a:xfrm>
          <a:prstGeom prst="rect">
            <a:avLst/>
          </a:prstGeom>
          <a:noFill/>
        </p:spPr>
        <p:txBody>
          <a:bodyPr wrap="square" rtlCol="0">
            <a:spAutoFit/>
          </a:bodyPr>
          <a:lstStyle/>
          <a:p>
            <a:pPr algn="ctr"/>
            <a:r>
              <a:rPr lang="en-US" sz="3600" dirty="0" smtClean="0">
                <a:solidFill>
                  <a:schemeClr val="bg1"/>
                </a:solidFill>
              </a:rPr>
              <a:t>A kingdom AMBASSADOR is </a:t>
            </a:r>
            <a:r>
              <a:rPr lang="en-US" sz="3600" b="1" dirty="0" smtClean="0">
                <a:solidFill>
                  <a:schemeClr val="bg1"/>
                </a:solidFill>
              </a:rPr>
              <a:t>someone sent out by Jesus on behalf of God’s kingdom.</a:t>
            </a:r>
            <a:r>
              <a:rPr lang="en-US" sz="3600" dirty="0" smtClean="0">
                <a:solidFill>
                  <a:schemeClr val="bg1"/>
                </a:solidFill>
              </a:rPr>
              <a:t> </a:t>
            </a:r>
            <a:r>
              <a:rPr lang="en-US" sz="3600" b="1" dirty="0" smtClean="0">
                <a:solidFill>
                  <a:schemeClr val="bg1"/>
                </a:solidFill>
              </a:rPr>
              <a:t>Someone who wants to talk about the Kingdom of God and what the future holds for them. </a:t>
            </a:r>
            <a:endParaRPr lang="en-US" sz="3600" dirty="0">
              <a:solidFill>
                <a:schemeClr val="bg1"/>
              </a:solidFill>
            </a:endParaRPr>
          </a:p>
        </p:txBody>
      </p:sp>
    </p:spTree>
    <p:extLst>
      <p:ext uri="{BB962C8B-B14F-4D97-AF65-F5344CB8AC3E}">
        <p14:creationId xmlns:p14="http://schemas.microsoft.com/office/powerpoint/2010/main" val="14704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5715000"/>
            <a:ext cx="9144000" cy="70104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6156960"/>
            <a:ext cx="9144000" cy="701040"/>
          </a:xfrm>
          <a:prstGeom prst="rect">
            <a:avLst/>
          </a:prstGeom>
        </p:spPr>
      </p:pic>
      <p:sp>
        <p:nvSpPr>
          <p:cNvPr id="5" name="Rectangle 4"/>
          <p:cNvSpPr/>
          <p:nvPr/>
        </p:nvSpPr>
        <p:spPr>
          <a:xfrm>
            <a:off x="662660" y="3275290"/>
            <a:ext cx="7818680" cy="923330"/>
          </a:xfrm>
          <a:prstGeom prst="rect">
            <a:avLst/>
          </a:prstGeom>
          <a:noFill/>
        </p:spPr>
        <p:txBody>
          <a:bodyPr wrap="none" lIns="91440" tIns="45720" rIns="91440" bIns="45720">
            <a:spAutoFit/>
          </a:bodyPr>
          <a:lstStyle/>
          <a:p>
            <a:pPr algn="ctr"/>
            <a:r>
              <a:rPr lang="en-US" sz="5400" b="1" cap="none" spc="0" dirty="0" smtClean="0">
                <a:ln w="6600">
                  <a:solidFill>
                    <a:srgbClr val="FF66FF"/>
                  </a:solidFill>
                  <a:prstDash val="solid"/>
                </a:ln>
                <a:solidFill>
                  <a:srgbClr val="FFFFFF"/>
                </a:solidFill>
                <a:effectLst>
                  <a:outerShdw dist="38100" dir="2700000" algn="tl" rotWithShape="0">
                    <a:schemeClr val="accent2"/>
                  </a:outerShdw>
                </a:effectLst>
              </a:rPr>
              <a:t>KINGDOM AMBASSADORS</a:t>
            </a:r>
            <a:endParaRPr lang="en-US" sz="5400" b="1" cap="none" spc="0" dirty="0">
              <a:ln w="6600">
                <a:solidFill>
                  <a:srgbClr val="FF66FF"/>
                </a:solidFill>
                <a:prstDash val="solid"/>
              </a:ln>
              <a:solidFill>
                <a:srgbClr val="FFFFFF"/>
              </a:solidFill>
              <a:effectLst>
                <a:outerShdw dist="38100" dir="2700000" algn="tl" rotWithShape="0">
                  <a:schemeClr val="accent2"/>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4069080"/>
            <a:ext cx="9144000" cy="922020"/>
          </a:xfrm>
          <a:prstGeom prst="rect">
            <a:avLst/>
          </a:prstGeom>
        </p:spPr>
      </p:pic>
      <p:sp>
        <p:nvSpPr>
          <p:cNvPr id="6" name="TextBox 5"/>
          <p:cNvSpPr txBox="1"/>
          <p:nvPr/>
        </p:nvSpPr>
        <p:spPr>
          <a:xfrm>
            <a:off x="0" y="4206240"/>
            <a:ext cx="9144000" cy="1200329"/>
          </a:xfrm>
          <a:prstGeom prst="rect">
            <a:avLst/>
          </a:prstGeom>
          <a:noFill/>
        </p:spPr>
        <p:txBody>
          <a:bodyPr wrap="square" rtlCol="0">
            <a:spAutoFit/>
          </a:bodyPr>
          <a:lstStyle/>
          <a:p>
            <a:pPr algn="ctr"/>
            <a:r>
              <a:rPr lang="en-US" sz="3600" b="1" dirty="0">
                <a:solidFill>
                  <a:schemeClr val="bg1"/>
                </a:solidFill>
              </a:rPr>
              <a:t>Someone who desires to get involved in kingdom causes</a:t>
            </a:r>
            <a:r>
              <a:rPr lang="en-US" dirty="0"/>
              <a:t>. </a:t>
            </a:r>
          </a:p>
        </p:txBody>
      </p:sp>
    </p:spTree>
    <p:extLst>
      <p:ext uri="{BB962C8B-B14F-4D97-AF65-F5344CB8AC3E}">
        <p14:creationId xmlns:p14="http://schemas.microsoft.com/office/powerpoint/2010/main" val="247056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5715000"/>
            <a:ext cx="9144000" cy="70104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6156960"/>
            <a:ext cx="9144000" cy="701040"/>
          </a:xfrm>
          <a:prstGeom prst="rect">
            <a:avLst/>
          </a:prstGeom>
        </p:spPr>
      </p:pic>
      <p:sp>
        <p:nvSpPr>
          <p:cNvPr id="5" name="Rectangle 4"/>
          <p:cNvSpPr/>
          <p:nvPr/>
        </p:nvSpPr>
        <p:spPr>
          <a:xfrm>
            <a:off x="662660" y="3275290"/>
            <a:ext cx="7818680" cy="923330"/>
          </a:xfrm>
          <a:prstGeom prst="rect">
            <a:avLst/>
          </a:prstGeom>
          <a:noFill/>
        </p:spPr>
        <p:txBody>
          <a:bodyPr wrap="none" lIns="91440" tIns="45720" rIns="91440" bIns="45720">
            <a:spAutoFit/>
          </a:bodyPr>
          <a:lstStyle/>
          <a:p>
            <a:pPr algn="ctr"/>
            <a:r>
              <a:rPr lang="en-US" sz="5400" b="1" cap="none" spc="0" dirty="0" smtClean="0">
                <a:ln w="6600">
                  <a:solidFill>
                    <a:srgbClr val="FF66FF"/>
                  </a:solidFill>
                  <a:prstDash val="solid"/>
                </a:ln>
                <a:solidFill>
                  <a:srgbClr val="FFFFFF"/>
                </a:solidFill>
                <a:effectLst>
                  <a:outerShdw dist="38100" dir="2700000" algn="tl" rotWithShape="0">
                    <a:schemeClr val="accent2"/>
                  </a:outerShdw>
                </a:effectLst>
              </a:rPr>
              <a:t>KINGDOM AMBASSADORS</a:t>
            </a:r>
            <a:endParaRPr lang="en-US" sz="5400" b="1" cap="none" spc="0" dirty="0">
              <a:ln w="6600">
                <a:solidFill>
                  <a:srgbClr val="FF66FF"/>
                </a:solidFill>
                <a:prstDash val="solid"/>
              </a:ln>
              <a:solidFill>
                <a:srgbClr val="FFFFFF"/>
              </a:solidFill>
              <a:effectLst>
                <a:outerShdw dist="38100" dir="2700000" algn="tl" rotWithShape="0">
                  <a:schemeClr val="accent2"/>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4069080"/>
            <a:ext cx="9144000" cy="922020"/>
          </a:xfrm>
          <a:prstGeom prst="rect">
            <a:avLst/>
          </a:prstGeom>
        </p:spPr>
      </p:pic>
      <p:sp>
        <p:nvSpPr>
          <p:cNvPr id="6" name="TextBox 5"/>
          <p:cNvSpPr txBox="1"/>
          <p:nvPr/>
        </p:nvSpPr>
        <p:spPr>
          <a:xfrm>
            <a:off x="0" y="4514671"/>
            <a:ext cx="9144000" cy="1200329"/>
          </a:xfrm>
          <a:prstGeom prst="rect">
            <a:avLst/>
          </a:prstGeom>
          <a:noFill/>
        </p:spPr>
        <p:txBody>
          <a:bodyPr wrap="square" rtlCol="0">
            <a:spAutoFit/>
          </a:bodyPr>
          <a:lstStyle/>
          <a:p>
            <a:pPr algn="ctr"/>
            <a:r>
              <a:rPr lang="en-US" sz="3600" b="1" dirty="0" smtClean="0">
                <a:solidFill>
                  <a:schemeClr val="bg1"/>
                </a:solidFill>
              </a:rPr>
              <a:t>A </a:t>
            </a:r>
            <a:r>
              <a:rPr lang="en-US" sz="3600" b="1" dirty="0">
                <a:solidFill>
                  <a:schemeClr val="bg1"/>
                </a:solidFill>
              </a:rPr>
              <a:t>kingdom AMBASSADOR is someone who is more than a professing Christian</a:t>
            </a:r>
            <a:r>
              <a:rPr lang="en-US" sz="3600" dirty="0">
                <a:solidFill>
                  <a:schemeClr val="bg1"/>
                </a:solidFill>
              </a:rPr>
              <a:t>. </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7852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5715000"/>
            <a:ext cx="9144000" cy="70104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6156960"/>
            <a:ext cx="9144000" cy="701040"/>
          </a:xfrm>
          <a:prstGeom prst="rect">
            <a:avLst/>
          </a:prstGeom>
        </p:spPr>
      </p:pic>
      <p:sp>
        <p:nvSpPr>
          <p:cNvPr id="5" name="Rectangle 4"/>
          <p:cNvSpPr/>
          <p:nvPr/>
        </p:nvSpPr>
        <p:spPr>
          <a:xfrm>
            <a:off x="1241345" y="3275290"/>
            <a:ext cx="6661312" cy="923330"/>
          </a:xfrm>
          <a:prstGeom prst="rect">
            <a:avLst/>
          </a:prstGeom>
          <a:noFill/>
        </p:spPr>
        <p:txBody>
          <a:bodyPr wrap="none" lIns="91440" tIns="45720" rIns="91440" bIns="45720">
            <a:spAutoFit/>
          </a:bodyPr>
          <a:lstStyle/>
          <a:p>
            <a:pPr algn="ctr"/>
            <a:r>
              <a:rPr lang="en-US" sz="5400" b="1" cap="none" spc="0" dirty="0" smtClean="0">
                <a:ln w="6600">
                  <a:solidFill>
                    <a:srgbClr val="FF66FF"/>
                  </a:solidFill>
                  <a:prstDash val="solid"/>
                </a:ln>
                <a:solidFill>
                  <a:srgbClr val="FFFFFF"/>
                </a:solidFill>
                <a:effectLst>
                  <a:outerShdw dist="38100" dir="2700000" algn="tl" rotWithShape="0">
                    <a:schemeClr val="accent2"/>
                  </a:outerShdw>
                </a:effectLst>
              </a:rPr>
              <a:t>GOOD AMBASSADORS</a:t>
            </a:r>
            <a:endParaRPr lang="en-US" sz="5400" b="1" cap="none" spc="0" dirty="0">
              <a:ln w="6600">
                <a:solidFill>
                  <a:srgbClr val="FF66FF"/>
                </a:solidFill>
                <a:prstDash val="solid"/>
              </a:ln>
              <a:solidFill>
                <a:srgbClr val="FFFFFF"/>
              </a:solidFill>
              <a:effectLst>
                <a:outerShdw dist="38100" dir="2700000" algn="tl" rotWithShape="0">
                  <a:schemeClr val="accent2"/>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4069080"/>
            <a:ext cx="9144000" cy="922020"/>
          </a:xfrm>
          <a:prstGeom prst="rect">
            <a:avLst/>
          </a:prstGeom>
        </p:spPr>
      </p:pic>
      <p:sp>
        <p:nvSpPr>
          <p:cNvPr id="6" name="TextBox 5"/>
          <p:cNvSpPr txBox="1"/>
          <p:nvPr/>
        </p:nvSpPr>
        <p:spPr>
          <a:xfrm>
            <a:off x="0" y="4514671"/>
            <a:ext cx="9144000" cy="707886"/>
          </a:xfrm>
          <a:prstGeom prst="rect">
            <a:avLst/>
          </a:prstGeom>
          <a:noFill/>
        </p:spPr>
        <p:txBody>
          <a:bodyPr wrap="square" rtlCol="0">
            <a:spAutoFit/>
          </a:bodyPr>
          <a:lstStyle/>
          <a:p>
            <a:pPr algn="ctr"/>
            <a:r>
              <a:rPr lang="en-US" sz="4000" b="1" dirty="0">
                <a:solidFill>
                  <a:schemeClr val="bg1"/>
                </a:solidFill>
              </a:rPr>
              <a:t>Those who are highly </a:t>
            </a:r>
            <a:r>
              <a:rPr lang="en-US" sz="4000" b="1" dirty="0" smtClean="0">
                <a:solidFill>
                  <a:schemeClr val="bg1"/>
                </a:solidFill>
              </a:rPr>
              <a:t>satisfied.</a:t>
            </a:r>
            <a:endParaRPr lang="en-US" sz="4000" dirty="0">
              <a:solidFill>
                <a:schemeClr val="bg1"/>
              </a:solidFill>
            </a:endParaRPr>
          </a:p>
        </p:txBody>
      </p:sp>
    </p:spTree>
    <p:extLst>
      <p:ext uri="{BB962C8B-B14F-4D97-AF65-F5344CB8AC3E}">
        <p14:creationId xmlns:p14="http://schemas.microsoft.com/office/powerpoint/2010/main" val="22022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5715000"/>
            <a:ext cx="9144000" cy="70104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6156960"/>
            <a:ext cx="9144000" cy="701040"/>
          </a:xfrm>
          <a:prstGeom prst="rect">
            <a:avLst/>
          </a:prstGeom>
        </p:spPr>
      </p:pic>
      <p:sp>
        <p:nvSpPr>
          <p:cNvPr id="5" name="Rectangle 4"/>
          <p:cNvSpPr/>
          <p:nvPr/>
        </p:nvSpPr>
        <p:spPr>
          <a:xfrm>
            <a:off x="1241345" y="3275290"/>
            <a:ext cx="6661312" cy="923330"/>
          </a:xfrm>
          <a:prstGeom prst="rect">
            <a:avLst/>
          </a:prstGeom>
          <a:noFill/>
        </p:spPr>
        <p:txBody>
          <a:bodyPr wrap="none" lIns="91440" tIns="45720" rIns="91440" bIns="45720">
            <a:spAutoFit/>
          </a:bodyPr>
          <a:lstStyle/>
          <a:p>
            <a:pPr algn="ctr"/>
            <a:r>
              <a:rPr lang="en-US" sz="5400" b="1" cap="none" spc="0" dirty="0" smtClean="0">
                <a:ln w="6600">
                  <a:solidFill>
                    <a:srgbClr val="FF66FF"/>
                  </a:solidFill>
                  <a:prstDash val="solid"/>
                </a:ln>
                <a:solidFill>
                  <a:srgbClr val="FFFFFF"/>
                </a:solidFill>
                <a:effectLst>
                  <a:outerShdw dist="38100" dir="2700000" algn="tl" rotWithShape="0">
                    <a:schemeClr val="accent2"/>
                  </a:outerShdw>
                </a:effectLst>
              </a:rPr>
              <a:t>GOOD AMBASSADORS</a:t>
            </a:r>
            <a:endParaRPr lang="en-US" sz="5400" b="1" cap="none" spc="0" dirty="0">
              <a:ln w="6600">
                <a:solidFill>
                  <a:srgbClr val="FF66FF"/>
                </a:solidFill>
                <a:prstDash val="solid"/>
              </a:ln>
              <a:solidFill>
                <a:srgbClr val="FFFFFF"/>
              </a:solidFill>
              <a:effectLst>
                <a:outerShdw dist="38100" dir="2700000" algn="tl" rotWithShape="0">
                  <a:schemeClr val="accent2"/>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733"/>
          <a:stretch/>
        </p:blipFill>
        <p:spPr>
          <a:xfrm>
            <a:off x="0" y="4069080"/>
            <a:ext cx="9144000" cy="922020"/>
          </a:xfrm>
          <a:prstGeom prst="rect">
            <a:avLst/>
          </a:prstGeom>
        </p:spPr>
      </p:pic>
      <p:sp>
        <p:nvSpPr>
          <p:cNvPr id="6" name="TextBox 5"/>
          <p:cNvSpPr txBox="1"/>
          <p:nvPr/>
        </p:nvSpPr>
        <p:spPr>
          <a:xfrm>
            <a:off x="0" y="4514671"/>
            <a:ext cx="9144000" cy="707886"/>
          </a:xfrm>
          <a:prstGeom prst="rect">
            <a:avLst/>
          </a:prstGeom>
          <a:noFill/>
        </p:spPr>
        <p:txBody>
          <a:bodyPr wrap="square" rtlCol="0">
            <a:spAutoFit/>
          </a:bodyPr>
          <a:lstStyle/>
          <a:p>
            <a:pPr algn="ctr"/>
            <a:r>
              <a:rPr lang="en-US" sz="4000" b="1" dirty="0">
                <a:solidFill>
                  <a:schemeClr val="bg1"/>
                </a:solidFill>
              </a:rPr>
              <a:t>Those who </a:t>
            </a:r>
            <a:r>
              <a:rPr lang="en-US" sz="4000" b="1" dirty="0" smtClean="0">
                <a:solidFill>
                  <a:schemeClr val="bg1"/>
                </a:solidFill>
              </a:rPr>
              <a:t>have something to share.</a:t>
            </a:r>
            <a:endParaRPr lang="en-US" sz="4000" dirty="0">
              <a:solidFill>
                <a:schemeClr val="bg1"/>
              </a:solidFill>
            </a:endParaRPr>
          </a:p>
        </p:txBody>
      </p:sp>
    </p:spTree>
    <p:extLst>
      <p:ext uri="{BB962C8B-B14F-4D97-AF65-F5344CB8AC3E}">
        <p14:creationId xmlns:p14="http://schemas.microsoft.com/office/powerpoint/2010/main" val="250860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02040" cy="5232202"/>
          </a:xfrm>
          <a:prstGeom prst="rect">
            <a:avLst/>
          </a:prstGeom>
          <a:noFill/>
        </p:spPr>
        <p:txBody>
          <a:bodyPr wrap="square" rtlCol="0">
            <a:spAutoFit/>
          </a:bodyPr>
          <a:lstStyle/>
          <a:p>
            <a:r>
              <a:rPr lang="en-US" sz="4000" dirty="0"/>
              <a:t>Only 21% of American evangelical Christians will invite anyone to church in a year</a:t>
            </a:r>
            <a:r>
              <a:rPr lang="en-US" sz="4000" dirty="0" smtClean="0"/>
              <a:t>.</a:t>
            </a:r>
          </a:p>
          <a:p>
            <a:endParaRPr lang="en-US" sz="1200" dirty="0"/>
          </a:p>
          <a:p>
            <a:pPr lvl="0"/>
            <a:r>
              <a:rPr lang="en-US" sz="4000" dirty="0" smtClean="0"/>
              <a:t>Only </a:t>
            </a:r>
            <a:r>
              <a:rPr lang="en-US" sz="4000" dirty="0"/>
              <a:t>2% will invite an un-churched person to the church in a year</a:t>
            </a:r>
            <a:r>
              <a:rPr lang="en-US" sz="4000" dirty="0" smtClean="0"/>
              <a:t>.</a:t>
            </a:r>
            <a:endParaRPr lang="en-US" sz="1200" dirty="0" smtClean="0"/>
          </a:p>
          <a:p>
            <a:pPr lvl="0"/>
            <a:endParaRPr lang="en-US" sz="1200" dirty="0"/>
          </a:p>
          <a:p>
            <a:pPr lvl="0"/>
            <a:r>
              <a:rPr lang="en-US" sz="4000" dirty="0"/>
              <a:t>95% of all Christian believers in America have NEVER led anybody to Christ</a:t>
            </a:r>
            <a:r>
              <a:rPr lang="en-US" sz="4000" dirty="0" smtClean="0"/>
              <a:t>!</a:t>
            </a:r>
          </a:p>
          <a:p>
            <a:pPr lvl="0"/>
            <a:endParaRPr lang="en-US" sz="1200" dirty="0"/>
          </a:p>
          <a:p>
            <a:endParaRPr lang="en-US" dirty="0"/>
          </a:p>
        </p:txBody>
      </p:sp>
    </p:spTree>
    <p:extLst>
      <p:ext uri="{BB962C8B-B14F-4D97-AF65-F5344CB8AC3E}">
        <p14:creationId xmlns:p14="http://schemas.microsoft.com/office/powerpoint/2010/main" val="203771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667"/>
          <a:stretch/>
        </p:blipFill>
        <p:spPr>
          <a:xfrm>
            <a:off x="-1" y="0"/>
            <a:ext cx="9153145" cy="6858000"/>
          </a:xfrm>
          <a:prstGeom prst="rect">
            <a:avLst/>
          </a:prstGeom>
        </p:spPr>
      </p:pic>
      <p:sp>
        <p:nvSpPr>
          <p:cNvPr id="3" name="TextBox 2"/>
          <p:cNvSpPr txBox="1"/>
          <p:nvPr/>
        </p:nvSpPr>
        <p:spPr>
          <a:xfrm>
            <a:off x="762000" y="1645920"/>
            <a:ext cx="7848600" cy="4154984"/>
          </a:xfrm>
          <a:prstGeom prst="rect">
            <a:avLst/>
          </a:prstGeom>
          <a:noFill/>
        </p:spPr>
        <p:txBody>
          <a:bodyPr wrap="square" rtlCol="0">
            <a:spAutoFit/>
          </a:bodyPr>
          <a:lstStyle/>
          <a:p>
            <a:r>
              <a:rPr lang="en-US" sz="3600" dirty="0" smtClean="0"/>
              <a:t>“</a:t>
            </a:r>
            <a:r>
              <a:rPr lang="en-US" sz="3600" dirty="0"/>
              <a:t>Go home to your family, and tell them how much the Lord has done for you and how he has had mercy on you.”</a:t>
            </a:r>
          </a:p>
          <a:p>
            <a:r>
              <a:rPr lang="en-US" sz="1200" dirty="0"/>
              <a:t> </a:t>
            </a:r>
          </a:p>
          <a:p>
            <a:r>
              <a:rPr lang="en-US" sz="3600" dirty="0" smtClean="0"/>
              <a:t>“</a:t>
            </a:r>
            <a:r>
              <a:rPr lang="en-US" sz="3600" dirty="0"/>
              <a:t>He went away and began to tell those in the Decapolis how much Jesus had done for him, and all the people were amazed.”</a:t>
            </a:r>
          </a:p>
        </p:txBody>
      </p:sp>
      <p:sp>
        <p:nvSpPr>
          <p:cNvPr id="4" name="Rectangle 3"/>
          <p:cNvSpPr/>
          <p:nvPr/>
        </p:nvSpPr>
        <p:spPr>
          <a:xfrm>
            <a:off x="2691438" y="0"/>
            <a:ext cx="3547766"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Mark 19-20</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60307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02040" cy="5416868"/>
          </a:xfrm>
          <a:prstGeom prst="rect">
            <a:avLst/>
          </a:prstGeom>
          <a:noFill/>
        </p:spPr>
        <p:txBody>
          <a:bodyPr wrap="square" rtlCol="0">
            <a:spAutoFit/>
          </a:bodyPr>
          <a:lstStyle/>
          <a:p>
            <a:pPr lvl="0"/>
            <a:endParaRPr lang="en-US" sz="1200" dirty="0"/>
          </a:p>
          <a:p>
            <a:r>
              <a:rPr lang="en-US" sz="4000" dirty="0"/>
              <a:t>Our American Christian report card looks something like</a:t>
            </a:r>
            <a:r>
              <a:rPr lang="en-US" sz="4000" dirty="0" smtClean="0"/>
              <a:t>:</a:t>
            </a:r>
            <a:endParaRPr lang="en-US" sz="1200" dirty="0" smtClean="0"/>
          </a:p>
          <a:p>
            <a:endParaRPr lang="en-US" sz="1200" dirty="0"/>
          </a:p>
          <a:p>
            <a:r>
              <a:rPr lang="en-US" sz="4000" b="1" dirty="0"/>
              <a:t>N </a:t>
            </a:r>
            <a:r>
              <a:rPr lang="en-US" sz="4000" dirty="0"/>
              <a:t>for Needs Improvement</a:t>
            </a:r>
          </a:p>
          <a:p>
            <a:r>
              <a:rPr lang="en-US" sz="4000" b="1" dirty="0"/>
              <a:t>D </a:t>
            </a:r>
            <a:r>
              <a:rPr lang="en-US" sz="4000" dirty="0"/>
              <a:t>for Does Not Meet Expectations</a:t>
            </a:r>
          </a:p>
          <a:p>
            <a:r>
              <a:rPr lang="en-US" sz="4000" b="1" dirty="0"/>
              <a:t>F </a:t>
            </a:r>
            <a:r>
              <a:rPr lang="en-US" sz="4000" dirty="0"/>
              <a:t>for </a:t>
            </a:r>
            <a:r>
              <a:rPr lang="en-US" sz="4000" dirty="0" smtClean="0"/>
              <a:t>FAIL</a:t>
            </a:r>
          </a:p>
          <a:p>
            <a:endParaRPr lang="en-US" sz="4000" dirty="0"/>
          </a:p>
          <a:p>
            <a:pPr algn="ctr"/>
            <a:r>
              <a:rPr lang="en-US" sz="2400" b="1" dirty="0"/>
              <a:t>http://myhopewithbillygraham.org</a:t>
            </a:r>
            <a:r>
              <a:rPr lang="en-US" dirty="0"/>
              <a:t>.</a:t>
            </a:r>
          </a:p>
          <a:p>
            <a:endParaRPr lang="en-US" sz="4000" dirty="0"/>
          </a:p>
          <a:p>
            <a:endParaRPr lang="en-US" dirty="0"/>
          </a:p>
        </p:txBody>
      </p:sp>
    </p:spTree>
    <p:extLst>
      <p:ext uri="{BB962C8B-B14F-4D97-AF65-F5344CB8AC3E}">
        <p14:creationId xmlns:p14="http://schemas.microsoft.com/office/powerpoint/2010/main" val="12079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nter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374" cy="60384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2913" y="172527"/>
            <a:ext cx="3881887" cy="5262979"/>
          </a:xfrm>
          <a:prstGeom prst="rect">
            <a:avLst/>
          </a:prstGeom>
          <a:noFill/>
        </p:spPr>
        <p:txBody>
          <a:bodyPr wrap="square" rtlCol="0">
            <a:spAutoFit/>
          </a:bodyPr>
          <a:lstStyle/>
          <a:p>
            <a:pPr algn="ctr"/>
            <a:r>
              <a:rPr lang="en-US" sz="2800" b="1" dirty="0" smtClean="0"/>
              <a:t>The greatest single</a:t>
            </a:r>
          </a:p>
          <a:p>
            <a:pPr algn="ctr"/>
            <a:r>
              <a:rPr lang="en-US" sz="2800" b="1" dirty="0"/>
              <a:t>c</a:t>
            </a:r>
            <a:r>
              <a:rPr lang="en-US" sz="2800" b="1" dirty="0" smtClean="0"/>
              <a:t>ause of atheism in </a:t>
            </a:r>
          </a:p>
          <a:p>
            <a:pPr algn="ctr"/>
            <a:r>
              <a:rPr lang="en-US" sz="2800" b="1" dirty="0"/>
              <a:t>t</a:t>
            </a:r>
            <a:r>
              <a:rPr lang="en-US" sz="2800" b="1" dirty="0" smtClean="0"/>
              <a:t>he world today is</a:t>
            </a:r>
          </a:p>
          <a:p>
            <a:pPr algn="ctr"/>
            <a:r>
              <a:rPr lang="en-US" sz="2800" b="1" dirty="0" smtClean="0"/>
              <a:t>Christians who </a:t>
            </a:r>
          </a:p>
          <a:p>
            <a:pPr algn="ctr"/>
            <a:r>
              <a:rPr lang="en-US" sz="2800" b="1" dirty="0"/>
              <a:t>a</a:t>
            </a:r>
            <a:r>
              <a:rPr lang="en-US" sz="2800" b="1" dirty="0" smtClean="0"/>
              <a:t>cknowledge Jesus</a:t>
            </a:r>
          </a:p>
          <a:p>
            <a:pPr algn="ctr"/>
            <a:r>
              <a:rPr lang="en-US" sz="2800" b="1" dirty="0"/>
              <a:t>w</a:t>
            </a:r>
            <a:r>
              <a:rPr lang="en-US" sz="2800" b="1" dirty="0" smtClean="0"/>
              <a:t>ith their lips and</a:t>
            </a:r>
          </a:p>
          <a:p>
            <a:pPr algn="ctr"/>
            <a:r>
              <a:rPr lang="en-US" sz="2800" b="1" dirty="0"/>
              <a:t>w</a:t>
            </a:r>
            <a:r>
              <a:rPr lang="en-US" sz="2800" b="1" dirty="0" smtClean="0"/>
              <a:t>alk out the door </a:t>
            </a:r>
          </a:p>
          <a:p>
            <a:pPr algn="ctr"/>
            <a:r>
              <a:rPr lang="en-US" sz="2800" b="1" dirty="0"/>
              <a:t>a</a:t>
            </a:r>
            <a:r>
              <a:rPr lang="en-US" sz="2800" b="1" dirty="0" smtClean="0"/>
              <a:t>nd deny Him by </a:t>
            </a:r>
          </a:p>
          <a:p>
            <a:pPr algn="ctr"/>
            <a:r>
              <a:rPr lang="en-US" sz="2800" b="1" dirty="0"/>
              <a:t>t</a:t>
            </a:r>
            <a:r>
              <a:rPr lang="en-US" sz="2800" b="1" dirty="0" smtClean="0"/>
              <a:t>heir lifestyle. That is</a:t>
            </a:r>
          </a:p>
          <a:p>
            <a:pPr algn="ctr"/>
            <a:r>
              <a:rPr lang="en-US" sz="2800" b="1" dirty="0"/>
              <a:t>w</a:t>
            </a:r>
            <a:r>
              <a:rPr lang="en-US" sz="2800" b="1" dirty="0" smtClean="0"/>
              <a:t>hat an unbelieving </a:t>
            </a:r>
          </a:p>
          <a:p>
            <a:pPr algn="ctr"/>
            <a:r>
              <a:rPr lang="en-US" sz="2800" b="1" dirty="0"/>
              <a:t>w</a:t>
            </a:r>
            <a:r>
              <a:rPr lang="en-US" sz="2800" b="1" dirty="0" smtClean="0"/>
              <a:t>orld simply finds</a:t>
            </a:r>
          </a:p>
          <a:p>
            <a:pPr algn="ctr"/>
            <a:r>
              <a:rPr lang="en-US" sz="2800" b="1" dirty="0"/>
              <a:t>u</a:t>
            </a:r>
            <a:r>
              <a:rPr lang="en-US" sz="2800" b="1" dirty="0" smtClean="0"/>
              <a:t>nbelievable.</a:t>
            </a:r>
            <a:endParaRPr lang="en-US" sz="2800" b="1" dirty="0"/>
          </a:p>
        </p:txBody>
      </p:sp>
      <p:sp>
        <p:nvSpPr>
          <p:cNvPr id="4" name="TextBox 3"/>
          <p:cNvSpPr txBox="1"/>
          <p:nvPr/>
        </p:nvSpPr>
        <p:spPr>
          <a:xfrm>
            <a:off x="4658264" y="3916391"/>
            <a:ext cx="4127313" cy="2677656"/>
          </a:xfrm>
          <a:prstGeom prst="rect">
            <a:avLst/>
          </a:prstGeom>
          <a:noFill/>
        </p:spPr>
        <p:txBody>
          <a:bodyPr wrap="square" rtlCol="0">
            <a:spAutoFit/>
          </a:bodyPr>
          <a:lstStyle/>
          <a:p>
            <a:pPr algn="r"/>
            <a:r>
              <a:rPr lang="en-US" sz="2800" b="1" dirty="0" smtClean="0"/>
              <a:t>To most Christians, the </a:t>
            </a:r>
          </a:p>
          <a:p>
            <a:pPr algn="r"/>
            <a:r>
              <a:rPr lang="en-US" sz="2800" b="1" dirty="0" smtClean="0"/>
              <a:t>Bible is like a software </a:t>
            </a:r>
          </a:p>
          <a:p>
            <a:pPr algn="r"/>
            <a:r>
              <a:rPr lang="en-US" sz="2800" b="1" dirty="0" smtClean="0"/>
              <a:t>license. Nobody actually</a:t>
            </a:r>
          </a:p>
          <a:p>
            <a:pPr algn="r"/>
            <a:r>
              <a:rPr lang="en-US" sz="2800" b="1" dirty="0"/>
              <a:t>r</a:t>
            </a:r>
            <a:r>
              <a:rPr lang="en-US" sz="2800" b="1" dirty="0" smtClean="0"/>
              <a:t>eads it. They just scroll</a:t>
            </a:r>
          </a:p>
          <a:p>
            <a:pPr algn="r"/>
            <a:r>
              <a:rPr lang="en-US" sz="2800" b="1" dirty="0"/>
              <a:t>t</a:t>
            </a:r>
            <a:r>
              <a:rPr lang="en-US" sz="2800" b="1" dirty="0" smtClean="0"/>
              <a:t>o the bottom and click </a:t>
            </a:r>
          </a:p>
          <a:p>
            <a:pPr algn="r"/>
            <a:r>
              <a:rPr lang="en-US" sz="2800" b="1" dirty="0" smtClean="0"/>
              <a:t>‘I Agree’.</a:t>
            </a:r>
          </a:p>
        </p:txBody>
      </p:sp>
    </p:spTree>
    <p:extLst>
      <p:ext uri="{BB962C8B-B14F-4D97-AF65-F5344CB8AC3E}">
        <p14:creationId xmlns:p14="http://schemas.microsoft.com/office/powerpoint/2010/main" val="16689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arna.imgix.net/legacy-media/REVISED_Evangelism_In_Theory_Slice_1_FINAL.jpg?auto=compress"/>
          <p:cNvPicPr>
            <a:picLocks noChangeAspect="1" noChangeArrowheads="1"/>
          </p:cNvPicPr>
          <p:nvPr/>
        </p:nvPicPr>
        <p:blipFill rotWithShape="1">
          <a:blip r:embed="rId2">
            <a:extLst>
              <a:ext uri="{28A0092B-C50C-407E-A947-70E740481C1C}">
                <a14:useLocalDpi xmlns:a14="http://schemas.microsoft.com/office/drawing/2010/main" val="0"/>
              </a:ext>
            </a:extLst>
          </a:blip>
          <a:srcRect t="52440"/>
          <a:stretch/>
        </p:blipFill>
        <p:spPr bwMode="auto">
          <a:xfrm>
            <a:off x="609600" y="0"/>
            <a:ext cx="8016240" cy="68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3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arna.imgix.net/legacy-media/REVISED_Evangelism_In_Theory_Slice_1_FINAL.jpg?auto=compress"/>
          <p:cNvPicPr>
            <a:picLocks noChangeAspect="1" noChangeArrowheads="1"/>
          </p:cNvPicPr>
          <p:nvPr/>
        </p:nvPicPr>
        <p:blipFill rotWithShape="1">
          <a:blip r:embed="rId2">
            <a:extLst>
              <a:ext uri="{28A0092B-C50C-407E-A947-70E740481C1C}">
                <a14:useLocalDpi xmlns:a14="http://schemas.microsoft.com/office/drawing/2010/main" val="0"/>
              </a:ext>
            </a:extLst>
          </a:blip>
          <a:srcRect t="3761" b="50154"/>
          <a:stretch/>
        </p:blipFill>
        <p:spPr bwMode="auto">
          <a:xfrm>
            <a:off x="475614" y="0"/>
            <a:ext cx="82737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5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arna.imgix.net/legacy-media/REVISED_Evangelism_In_Theory_Slice_3_FINAL.jpg?auto=compress"/>
          <p:cNvPicPr>
            <a:picLocks noChangeAspect="1" noChangeArrowheads="1"/>
          </p:cNvPicPr>
          <p:nvPr/>
        </p:nvPicPr>
        <p:blipFill rotWithShape="1">
          <a:blip r:embed="rId2">
            <a:extLst>
              <a:ext uri="{28A0092B-C50C-407E-A947-70E740481C1C}">
                <a14:useLocalDpi xmlns:a14="http://schemas.microsoft.com/office/drawing/2010/main" val="0"/>
              </a:ext>
            </a:extLst>
          </a:blip>
          <a:srcRect t="2921" b="39810"/>
          <a:stretch/>
        </p:blipFill>
        <p:spPr bwMode="auto">
          <a:xfrm>
            <a:off x="1344295" y="0"/>
            <a:ext cx="6858000" cy="687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3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arna.imgix.net/legacy-media/REVISED_Evangelism_In_Theory_Slice_3_FINAL.jpg?auto=compress"/>
          <p:cNvPicPr>
            <a:picLocks noChangeAspect="1" noChangeArrowheads="1"/>
          </p:cNvPicPr>
          <p:nvPr/>
        </p:nvPicPr>
        <p:blipFill rotWithShape="1">
          <a:blip r:embed="rId2">
            <a:extLst>
              <a:ext uri="{28A0092B-C50C-407E-A947-70E740481C1C}">
                <a14:useLocalDpi xmlns:a14="http://schemas.microsoft.com/office/drawing/2010/main" val="0"/>
              </a:ext>
            </a:extLst>
          </a:blip>
          <a:srcRect t="62733"/>
          <a:stretch/>
        </p:blipFill>
        <p:spPr bwMode="auto">
          <a:xfrm>
            <a:off x="-39595" y="289560"/>
            <a:ext cx="9183595" cy="5989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1935480"/>
            <a:ext cx="944880" cy="411480"/>
          </a:xfrm>
          <a:prstGeom prst="rect">
            <a:avLst/>
          </a:prstGeom>
          <a:solidFill>
            <a:srgbClr val="E3E1E1"/>
          </a:solidFill>
        </p:spPr>
        <p:txBody>
          <a:bodyPr wrap="square" rtlCol="0">
            <a:spAutoFit/>
          </a:bodyPr>
          <a:lstStyle/>
          <a:p>
            <a:endParaRPr lang="en-US" dirty="0"/>
          </a:p>
        </p:txBody>
      </p:sp>
    </p:spTree>
    <p:extLst>
      <p:ext uri="{BB962C8B-B14F-4D97-AF65-F5344CB8AC3E}">
        <p14:creationId xmlns:p14="http://schemas.microsoft.com/office/powerpoint/2010/main" val="2989525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2706</TotalTime>
  <Words>427</Words>
  <Application>Microsoft Office PowerPoint</Application>
  <PresentationFormat>On-screen Show (4:3)</PresentationFormat>
  <Paragraphs>70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Bahnschrift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29</cp:revision>
  <cp:lastPrinted>2018-02-25T17:01:37Z</cp:lastPrinted>
  <dcterms:created xsi:type="dcterms:W3CDTF">2018-02-19T16:42:56Z</dcterms:created>
  <dcterms:modified xsi:type="dcterms:W3CDTF">2018-02-25T17:03:50Z</dcterms:modified>
</cp:coreProperties>
</file>