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7"/>
  </p:handoutMasterIdLst>
  <p:sldIdLst>
    <p:sldId id="256" r:id="rId2"/>
    <p:sldId id="265" r:id="rId3"/>
    <p:sldId id="261" r:id="rId4"/>
    <p:sldId id="266" r:id="rId5"/>
    <p:sldId id="271" r:id="rId6"/>
    <p:sldId id="267" r:id="rId7"/>
    <p:sldId id="269" r:id="rId8"/>
    <p:sldId id="268" r:id="rId9"/>
    <p:sldId id="270" r:id="rId10"/>
    <p:sldId id="272" r:id="rId11"/>
    <p:sldId id="26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90" r:id="rId28"/>
    <p:sldId id="289" r:id="rId29"/>
    <p:sldId id="291" r:id="rId30"/>
    <p:sldId id="273" r:id="rId31"/>
    <p:sldId id="292" r:id="rId32"/>
    <p:sldId id="293" r:id="rId33"/>
    <p:sldId id="294" r:id="rId34"/>
    <p:sldId id="295" r:id="rId35"/>
    <p:sldId id="296" r:id="rId36"/>
    <p:sldId id="297" r:id="rId37"/>
    <p:sldId id="298" r:id="rId38"/>
    <p:sldId id="299" r:id="rId39"/>
    <p:sldId id="300" r:id="rId40"/>
    <p:sldId id="301" r:id="rId41"/>
    <p:sldId id="302" r:id="rId42"/>
    <p:sldId id="304" r:id="rId43"/>
    <p:sldId id="303" r:id="rId44"/>
    <p:sldId id="258" r:id="rId45"/>
    <p:sldId id="264"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800"/>
    <a:srgbClr val="A22700"/>
    <a:srgbClr val="621F04"/>
    <a:srgbClr val="FFE0C1"/>
    <a:srgbClr val="000000"/>
    <a:srgbClr val="491703"/>
    <a:srgbClr val="1D3259"/>
    <a:srgbClr val="05589D"/>
    <a:srgbClr val="044B86"/>
    <a:srgbClr val="025B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63" d="100"/>
          <a:sy n="63" d="100"/>
        </p:scale>
        <p:origin x="60"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8C853125-9DA8-4B2B-9BB5-7829C49ABF25}" type="datetimeFigureOut">
              <a:rPr lang="en-US" smtClean="0"/>
              <a:t>2/11/2018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D0649087-F538-41C5-8226-A07E7FC2E150}" type="slidenum">
              <a:rPr lang="en-US" smtClean="0"/>
              <a:t>‹#›</a:t>
            </a:fld>
            <a:endParaRPr lang="en-US"/>
          </a:p>
        </p:txBody>
      </p:sp>
    </p:spTree>
    <p:extLst>
      <p:ext uri="{BB962C8B-B14F-4D97-AF65-F5344CB8AC3E}">
        <p14:creationId xmlns:p14="http://schemas.microsoft.com/office/powerpoint/2010/main" val="42670508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4CA12D-B0BF-4869-8339-342531D96C1B}"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249320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CA12D-B0BF-4869-8339-342531D96C1B}"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295993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CA12D-B0BF-4869-8339-342531D96C1B}"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234600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CA12D-B0BF-4869-8339-342531D96C1B}"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51574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4CA12D-B0BF-4869-8339-342531D96C1B}"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389660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4CA12D-B0BF-4869-8339-342531D96C1B}"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135488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4CA12D-B0BF-4869-8339-342531D96C1B}"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394332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4CA12D-B0BF-4869-8339-342531D96C1B}"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413634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CA12D-B0BF-4869-8339-342531D96C1B}"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60543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4CA12D-B0BF-4869-8339-342531D96C1B}"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8025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4CA12D-B0BF-4869-8339-342531D96C1B}"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15347-6332-4F31-AF1D-6517969419EA}" type="slidenum">
              <a:rPr lang="en-US" smtClean="0"/>
              <a:t>‹#›</a:t>
            </a:fld>
            <a:endParaRPr lang="en-US"/>
          </a:p>
        </p:txBody>
      </p:sp>
    </p:spTree>
    <p:extLst>
      <p:ext uri="{BB962C8B-B14F-4D97-AF65-F5344CB8AC3E}">
        <p14:creationId xmlns:p14="http://schemas.microsoft.com/office/powerpoint/2010/main" val="290574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CA12D-B0BF-4869-8339-342531D96C1B}" type="datetimeFigureOut">
              <a:rPr lang="en-US" smtClean="0"/>
              <a:t>2/11/2018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15347-6332-4F31-AF1D-6517969419EA}" type="slidenum">
              <a:rPr lang="en-US" smtClean="0"/>
              <a:t>‹#›</a:t>
            </a:fld>
            <a:endParaRPr lang="en-US"/>
          </a:p>
        </p:txBody>
      </p:sp>
    </p:spTree>
    <p:extLst>
      <p:ext uri="{BB962C8B-B14F-4D97-AF65-F5344CB8AC3E}">
        <p14:creationId xmlns:p14="http://schemas.microsoft.com/office/powerpoint/2010/main" val="1376233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C3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gn on the side of a building&#10;&#10;Description generated with very high confidence">
            <a:extLst>
              <a:ext uri="{FF2B5EF4-FFF2-40B4-BE49-F238E27FC236}">
                <a16:creationId xmlns:a16="http://schemas.microsoft.com/office/drawing/2014/main" id="{E44418D4-CD7D-4F08-8B45-47EE80675F15}"/>
              </a:ext>
            </a:extLst>
          </p:cNvPr>
          <p:cNvPicPr>
            <a:picLocks noChangeAspect="1"/>
          </p:cNvPicPr>
          <p:nvPr/>
        </p:nvPicPr>
        <p:blipFill rotWithShape="1">
          <a:blip r:embed="rId2">
            <a:extLst>
              <a:ext uri="{28A0092B-C50C-407E-A947-70E740481C1C}">
                <a14:useLocalDpi xmlns:a14="http://schemas.microsoft.com/office/drawing/2010/main" val="0"/>
              </a:ext>
            </a:extLst>
          </a:blip>
          <a:srcRect l="5621" r="53" b="-1"/>
          <a:stretch/>
        </p:blipFill>
        <p:spPr>
          <a:xfrm>
            <a:off x="482600" y="643467"/>
            <a:ext cx="8178799" cy="5571066"/>
          </a:xfrm>
          <a:prstGeom prst="rect">
            <a:avLst/>
          </a:prstGeom>
        </p:spPr>
      </p:pic>
      <p:sp>
        <p:nvSpPr>
          <p:cNvPr id="12" name="Rectangle 11">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ign on the side of a building&#10;&#10;Description generated with very high confidence">
            <a:extLst>
              <a:ext uri="{FF2B5EF4-FFF2-40B4-BE49-F238E27FC236}">
                <a16:creationId xmlns:a16="http://schemas.microsoft.com/office/drawing/2014/main" id="{0E0C5039-C358-4D39-9383-595FCA663284}"/>
              </a:ext>
            </a:extLst>
          </p:cNvPr>
          <p:cNvPicPr>
            <a:picLocks noChangeAspect="1"/>
          </p:cNvPicPr>
          <p:nvPr/>
        </p:nvPicPr>
        <p:blipFill rotWithShape="1">
          <a:blip r:embed="rId2">
            <a:extLst>
              <a:ext uri="{28A0092B-C50C-407E-A947-70E740481C1C}">
                <a14:useLocalDpi xmlns:a14="http://schemas.microsoft.com/office/drawing/2010/main" val="0"/>
              </a:ext>
            </a:extLst>
          </a:blip>
          <a:srcRect l="94247" t="84071" r="53" b="6230"/>
          <a:stretch/>
        </p:blipFill>
        <p:spPr>
          <a:xfrm>
            <a:off x="8125691" y="5652648"/>
            <a:ext cx="494144" cy="540327"/>
          </a:xfrm>
          <a:prstGeom prst="rect">
            <a:avLst/>
          </a:prstGeom>
        </p:spPr>
      </p:pic>
    </p:spTree>
    <p:extLst>
      <p:ext uri="{BB962C8B-B14F-4D97-AF65-F5344CB8AC3E}">
        <p14:creationId xmlns:p14="http://schemas.microsoft.com/office/powerpoint/2010/main" val="3250186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humbs.dreamstime.com/b/rue-de-courrier-de-lampe-panneau-d-affichage-vide-sur-le-mur-de-briques-305129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971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29640" y="731520"/>
            <a:ext cx="5852160" cy="3416320"/>
          </a:xfrm>
          <a:prstGeom prst="rect">
            <a:avLst/>
          </a:prstGeom>
          <a:noFill/>
        </p:spPr>
        <p:txBody>
          <a:bodyPr wrap="square" rtlCol="0">
            <a:spAutoFit/>
          </a:bodyPr>
          <a:lstStyle/>
          <a:p>
            <a:pPr algn="ctr"/>
            <a:r>
              <a:rPr lang="en-US" sz="5400" b="1" dirty="0">
                <a:solidFill>
                  <a:srgbClr val="491703"/>
                </a:solidFill>
              </a:rPr>
              <a:t>The only way we ever fail in our witness is if we fail to witness</a:t>
            </a:r>
            <a:r>
              <a:rPr lang="en-US" sz="5400" b="1" dirty="0" smtClean="0">
                <a:solidFill>
                  <a:srgbClr val="491703"/>
                </a:solidFill>
              </a:rPr>
              <a:t>.</a:t>
            </a:r>
            <a:endParaRPr lang="en-US" sz="5400" dirty="0">
              <a:solidFill>
                <a:srgbClr val="491703"/>
              </a:solidFill>
            </a:endParaRPr>
          </a:p>
        </p:txBody>
      </p:sp>
    </p:spTree>
    <p:extLst>
      <p:ext uri="{BB962C8B-B14F-4D97-AF65-F5344CB8AC3E}">
        <p14:creationId xmlns:p14="http://schemas.microsoft.com/office/powerpoint/2010/main" val="399513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lidesharecdn.com/twowitnesses-160222032704/95/two-witnesses-12-638.jpg?cb=1456112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4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6611" y="1347537"/>
            <a:ext cx="5630778" cy="584775"/>
          </a:xfrm>
          <a:prstGeom prst="rect">
            <a:avLst/>
          </a:prstGeom>
          <a:solidFill>
            <a:schemeClr val="bg1"/>
          </a:solidFill>
        </p:spPr>
        <p:txBody>
          <a:bodyPr wrap="square" rtlCol="0">
            <a:spAutoFit/>
          </a:bodyPr>
          <a:lstStyle/>
          <a:p>
            <a:pPr algn="ctr"/>
            <a:r>
              <a:rPr lang="en-US" sz="3200" b="1" dirty="0" smtClean="0">
                <a:solidFill>
                  <a:srgbClr val="0070C0"/>
                </a:solidFill>
              </a:rPr>
              <a:t>“You shall be witnesses to Me”</a:t>
            </a:r>
            <a:endParaRPr lang="en-US" sz="3200" b="1" dirty="0">
              <a:solidFill>
                <a:srgbClr val="0070C0"/>
              </a:solidFill>
            </a:endParaRPr>
          </a:p>
        </p:txBody>
      </p:sp>
      <p:sp>
        <p:nvSpPr>
          <p:cNvPr id="3" name="TextBox 2"/>
          <p:cNvSpPr txBox="1"/>
          <p:nvPr/>
        </p:nvSpPr>
        <p:spPr>
          <a:xfrm>
            <a:off x="1010653" y="4042611"/>
            <a:ext cx="7676147" cy="2021305"/>
          </a:xfrm>
          <a:prstGeom prst="rect">
            <a:avLst/>
          </a:prstGeom>
          <a:solidFill>
            <a:schemeClr val="bg1"/>
          </a:solidFill>
        </p:spPr>
        <p:txBody>
          <a:bodyPr wrap="square" rtlCol="0">
            <a:spAutoFit/>
          </a:bodyPr>
          <a:lstStyle/>
          <a:p>
            <a:endParaRPr lang="en-US" dirty="0"/>
          </a:p>
        </p:txBody>
      </p:sp>
      <p:pic>
        <p:nvPicPr>
          <p:cNvPr id="6" name="Picture 2" descr="https://image.slidesharecdn.com/twowitnesses-160222032704/95/two-witnesses-13-638.jpg?cb=1456112361"/>
          <p:cNvPicPr>
            <a:picLocks noChangeAspect="1" noChangeArrowheads="1"/>
          </p:cNvPicPr>
          <p:nvPr/>
        </p:nvPicPr>
        <p:blipFill rotWithShape="1">
          <a:blip r:embed="rId3">
            <a:extLst>
              <a:ext uri="{28A0092B-C50C-407E-A947-70E740481C1C}">
                <a14:useLocalDpi xmlns:a14="http://schemas.microsoft.com/office/drawing/2010/main" val="0"/>
              </a:ext>
            </a:extLst>
          </a:blip>
          <a:srcRect l="3952" t="43859" r="4110" b="14386"/>
          <a:stretch/>
        </p:blipFill>
        <p:spPr bwMode="auto">
          <a:xfrm>
            <a:off x="288758" y="3994483"/>
            <a:ext cx="8398042" cy="28635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019800" y="4648200"/>
            <a:ext cx="1066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807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60960"/>
            <a:ext cx="8747760" cy="5016758"/>
          </a:xfrm>
          <a:prstGeom prst="rect">
            <a:avLst/>
          </a:prstGeom>
          <a:noFill/>
        </p:spPr>
        <p:txBody>
          <a:bodyPr wrap="square" rtlCol="0">
            <a:spAutoFit/>
          </a:bodyPr>
          <a:lstStyle/>
          <a:p>
            <a:pPr algn="ctr"/>
            <a:r>
              <a:rPr lang="en-US" sz="4000" dirty="0"/>
              <a:t>34 Then Peter opened his mouth and said: "In truth I perceive that God shows no partiality. 35 But in every nation whoever fears Him and works righteousness is accepted by Him. 36 The word which God sent to the children of Israel, preaching peace through Jesus Christ--He is Lord of all-</a:t>
            </a:r>
            <a:r>
              <a:rPr lang="en-US" sz="4000" dirty="0" smtClean="0"/>
              <a:t>-</a:t>
            </a:r>
            <a:endParaRPr lang="en-US" sz="4000" dirty="0"/>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a:solidFill>
                  <a:schemeClr val="bg1"/>
                </a:solidFill>
              </a:rPr>
              <a:t>Acts </a:t>
            </a:r>
            <a:r>
              <a:rPr lang="en-US" sz="4400" b="1" dirty="0" smtClean="0">
                <a:solidFill>
                  <a:schemeClr val="bg1"/>
                </a:solidFill>
              </a:rPr>
              <a:t>10:34-38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476689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0" y="45720"/>
            <a:ext cx="9144000" cy="5016758"/>
          </a:xfrm>
          <a:prstGeom prst="rect">
            <a:avLst/>
          </a:prstGeom>
          <a:noFill/>
        </p:spPr>
        <p:txBody>
          <a:bodyPr wrap="square" rtlCol="0">
            <a:spAutoFit/>
          </a:bodyPr>
          <a:lstStyle/>
          <a:p>
            <a:pPr algn="ctr"/>
            <a:r>
              <a:rPr lang="en-US" sz="4000" dirty="0" smtClean="0"/>
              <a:t>37</a:t>
            </a:r>
            <a:r>
              <a:rPr lang="en-US" sz="4000" dirty="0"/>
              <a:t> that word you know, which was proclaimed throughout all Judea, and began from Galilee after the baptism which John preached: 38 how God anointed Jesus of Nazareth with the Holy Spirit and with power, who went about doing good and healing all who were oppressed by the devil, for God was with Him. </a:t>
            </a:r>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a:solidFill>
                  <a:schemeClr val="bg1"/>
                </a:solidFill>
              </a:rPr>
              <a:t>Acts </a:t>
            </a:r>
            <a:r>
              <a:rPr lang="en-US" sz="4400" b="1" dirty="0" smtClean="0">
                <a:solidFill>
                  <a:schemeClr val="bg1"/>
                </a:solidFill>
              </a:rPr>
              <a:t>10:34-38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3327233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60960"/>
            <a:ext cx="8747760" cy="5016758"/>
          </a:xfrm>
          <a:prstGeom prst="rect">
            <a:avLst/>
          </a:prstGeom>
          <a:noFill/>
        </p:spPr>
        <p:txBody>
          <a:bodyPr wrap="square" rtlCol="0">
            <a:spAutoFit/>
          </a:bodyPr>
          <a:lstStyle/>
          <a:p>
            <a:pPr algn="ctr"/>
            <a:r>
              <a:rPr lang="en-US" sz="4000" dirty="0" smtClean="0"/>
              <a:t>39</a:t>
            </a:r>
            <a:r>
              <a:rPr lang="en-US" sz="4000" dirty="0"/>
              <a:t> And </a:t>
            </a:r>
            <a:r>
              <a:rPr lang="en-US" sz="4000" b="1" dirty="0"/>
              <a:t>we are witnesses of all things which He did</a:t>
            </a:r>
            <a:r>
              <a:rPr lang="en-US" sz="4000" dirty="0"/>
              <a:t> both in the land of the Jews and in Jerusalem, whom they killed by hanging on a tree </a:t>
            </a:r>
            <a:r>
              <a:rPr lang="en-US" sz="4000" i="1" dirty="0"/>
              <a:t>(what we saw)</a:t>
            </a:r>
            <a:r>
              <a:rPr lang="en-US" sz="4000" dirty="0"/>
              <a:t>. 40 Him God raised up on the third day, and showed Him openly, 41 not to all the people, but to </a:t>
            </a:r>
            <a:r>
              <a:rPr lang="en-US" sz="4000" b="1" dirty="0"/>
              <a:t>witnesses </a:t>
            </a:r>
            <a:r>
              <a:rPr lang="en-US" sz="4000" dirty="0"/>
              <a:t>chosen before by God, </a:t>
            </a:r>
            <a:r>
              <a:rPr lang="en-US" sz="4000" b="1" dirty="0"/>
              <a:t>even to us</a:t>
            </a:r>
            <a:r>
              <a:rPr lang="en-US" sz="4000" dirty="0"/>
              <a:t> who ate and </a:t>
            </a:r>
            <a:r>
              <a:rPr lang="en-US" sz="4000" dirty="0" smtClean="0"/>
              <a:t>drank</a:t>
            </a:r>
            <a:endParaRPr lang="en-US" sz="4000" dirty="0"/>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a:solidFill>
                  <a:schemeClr val="bg1"/>
                </a:solidFill>
              </a:rPr>
              <a:t>Acts </a:t>
            </a:r>
            <a:r>
              <a:rPr lang="en-US" sz="4400" b="1" dirty="0" smtClean="0">
                <a:solidFill>
                  <a:schemeClr val="bg1"/>
                </a:solidFill>
              </a:rPr>
              <a:t>10:34-38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172306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106680"/>
            <a:ext cx="8747760" cy="5016758"/>
          </a:xfrm>
          <a:prstGeom prst="rect">
            <a:avLst/>
          </a:prstGeom>
          <a:noFill/>
        </p:spPr>
        <p:txBody>
          <a:bodyPr wrap="square" rtlCol="0">
            <a:spAutoFit/>
          </a:bodyPr>
          <a:lstStyle/>
          <a:p>
            <a:pPr algn="ctr"/>
            <a:r>
              <a:rPr lang="en-US" sz="4000" dirty="0" smtClean="0"/>
              <a:t>with Him after He arose from the dead. 42 And He commanded us </a:t>
            </a:r>
            <a:r>
              <a:rPr lang="en-US" sz="4000" b="1" dirty="0" smtClean="0"/>
              <a:t>to preach</a:t>
            </a:r>
            <a:r>
              <a:rPr lang="en-US" sz="4000" dirty="0" smtClean="0"/>
              <a:t> to the people, and </a:t>
            </a:r>
            <a:r>
              <a:rPr lang="en-US" sz="4000" b="1" dirty="0" smtClean="0"/>
              <a:t>to testify</a:t>
            </a:r>
            <a:r>
              <a:rPr lang="en-US" sz="4000" dirty="0" smtClean="0"/>
              <a:t> that it is He who was ordained by God to be Judge of the living and the dead. 43 To Him all the prophets witness that, through His name, whoever believes in Him will receive remission of sins.“ </a:t>
            </a:r>
            <a:endParaRPr lang="en-US" sz="4000" dirty="0"/>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a:solidFill>
                  <a:schemeClr val="bg1"/>
                </a:solidFill>
              </a:rPr>
              <a:t>Acts </a:t>
            </a:r>
            <a:r>
              <a:rPr lang="en-US" sz="4400" b="1" dirty="0" smtClean="0">
                <a:solidFill>
                  <a:schemeClr val="bg1"/>
                </a:solidFill>
              </a:rPr>
              <a:t>10:34-38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2829798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106680"/>
            <a:ext cx="8747760" cy="1938992"/>
          </a:xfrm>
          <a:prstGeom prst="rect">
            <a:avLst/>
          </a:prstGeom>
          <a:noFill/>
        </p:spPr>
        <p:txBody>
          <a:bodyPr wrap="square" rtlCol="0">
            <a:spAutoFit/>
          </a:bodyPr>
          <a:lstStyle/>
          <a:p>
            <a:pPr algn="ctr"/>
            <a:r>
              <a:rPr lang="en-US" sz="4000" dirty="0"/>
              <a:t>44 While Peter was still speaking these words, the Holy Spirit fell upon all those who heard the word. </a:t>
            </a:r>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a:solidFill>
                  <a:schemeClr val="bg1"/>
                </a:solidFill>
              </a:rPr>
              <a:t>Acts </a:t>
            </a:r>
            <a:r>
              <a:rPr lang="en-US" sz="4400" b="1" dirty="0" smtClean="0">
                <a:solidFill>
                  <a:schemeClr val="bg1"/>
                </a:solidFill>
              </a:rPr>
              <a:t>10:34-38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2544765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00800"/>
        </a:solidFill>
        <a:effectLst/>
      </p:bgPr>
    </p:bg>
    <p:spTree>
      <p:nvGrpSpPr>
        <p:cNvPr id="1" name=""/>
        <p:cNvGrpSpPr/>
        <p:nvPr/>
      </p:nvGrpSpPr>
      <p:grpSpPr>
        <a:xfrm>
          <a:off x="0" y="0"/>
          <a:ext cx="0" cy="0"/>
          <a:chOff x="0" y="0"/>
          <a:chExt cx="0" cy="0"/>
        </a:xfrm>
      </p:grpSpPr>
      <p:pic>
        <p:nvPicPr>
          <p:cNvPr id="4098" name="Picture 2" descr="https://i.ytimg.com/vi/Vt5k-wiJHP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056"/>
            <a:ext cx="9144000" cy="59109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07891" y="4669971"/>
            <a:ext cx="3116178" cy="584775"/>
          </a:xfrm>
          <a:prstGeom prst="rect">
            <a:avLst/>
          </a:prstGeom>
          <a:solidFill>
            <a:srgbClr val="FFE0C1"/>
          </a:solidFill>
        </p:spPr>
        <p:txBody>
          <a:bodyPr wrap="square" rtlCol="0">
            <a:spAutoFit/>
          </a:bodyPr>
          <a:lstStyle/>
          <a:p>
            <a:pPr algn="ctr"/>
            <a:r>
              <a:rPr lang="en-US" sz="3200" dirty="0" smtClean="0">
                <a:latin typeface="Arial Black" panose="020B0A04020102020204" pitchFamily="34" charset="0"/>
              </a:rPr>
              <a:t>CHAPTER 26</a:t>
            </a:r>
            <a:endParaRPr lang="en-US" sz="3200" dirty="0">
              <a:latin typeface="Arial Black" panose="020B0A04020102020204" pitchFamily="34" charset="0"/>
            </a:endParaRPr>
          </a:p>
        </p:txBody>
      </p:sp>
    </p:spTree>
    <p:extLst>
      <p:ext uri="{BB962C8B-B14F-4D97-AF65-F5344CB8AC3E}">
        <p14:creationId xmlns:p14="http://schemas.microsoft.com/office/powerpoint/2010/main" val="310327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37"/>
          <a:stretch/>
        </p:blipFill>
        <p:spPr>
          <a:xfrm>
            <a:off x="0" y="-1"/>
            <a:ext cx="9144000" cy="6856195"/>
          </a:xfrm>
          <a:prstGeom prst="rect">
            <a:avLst/>
          </a:prstGeom>
        </p:spPr>
      </p:pic>
      <p:sp>
        <p:nvSpPr>
          <p:cNvPr id="3" name="Rectangle 2"/>
          <p:cNvSpPr/>
          <p:nvPr/>
        </p:nvSpPr>
        <p:spPr>
          <a:xfrm>
            <a:off x="0" y="0"/>
            <a:ext cx="9143999" cy="923330"/>
          </a:xfrm>
          <a:prstGeom prst="rect">
            <a:avLst/>
          </a:prstGeom>
          <a:noFill/>
        </p:spPr>
        <p:txBody>
          <a:bodyPr wrap="squar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ACTS 26: 6-8 </a:t>
            </a:r>
            <a:r>
              <a:rPr lang="en-US" sz="3600" b="1" spc="50" dirty="0" smtClean="0">
                <a:ln w="0"/>
                <a:solidFill>
                  <a:schemeClr val="bg2"/>
                </a:solidFill>
                <a:effectLst>
                  <a:innerShdw blurRad="63500" dist="50800" dir="13500000">
                    <a:srgbClr val="000000">
                      <a:alpha val="50000"/>
                    </a:srgbClr>
                  </a:innerShdw>
                </a:effectLst>
              </a:rPr>
              <a:t>NKJV</a:t>
            </a:r>
            <a:endParaRPr lang="en-US" sz="3600" b="1" cap="none" spc="50" dirty="0">
              <a:ln w="0"/>
              <a:solidFill>
                <a:schemeClr val="bg2"/>
              </a:solidFill>
              <a:effectLst>
                <a:innerShdw blurRad="63500" dist="50800" dir="13500000">
                  <a:srgbClr val="000000">
                    <a:alpha val="50000"/>
                  </a:srgbClr>
                </a:innerShdw>
              </a:effectLst>
            </a:endParaRPr>
          </a:p>
        </p:txBody>
      </p:sp>
      <p:sp>
        <p:nvSpPr>
          <p:cNvPr id="4" name="TextBox 3"/>
          <p:cNvSpPr txBox="1"/>
          <p:nvPr/>
        </p:nvSpPr>
        <p:spPr>
          <a:xfrm>
            <a:off x="320842" y="1422285"/>
            <a:ext cx="8422105" cy="4770537"/>
          </a:xfrm>
          <a:prstGeom prst="rect">
            <a:avLst/>
          </a:prstGeom>
          <a:noFill/>
        </p:spPr>
        <p:txBody>
          <a:bodyPr wrap="square" rtlCol="0">
            <a:spAutoFit/>
          </a:bodyPr>
          <a:lstStyle/>
          <a:p>
            <a:pPr algn="ctr"/>
            <a:r>
              <a:rPr lang="en-US" sz="3800" b="1" baseline="30000" dirty="0" smtClean="0"/>
              <a:t>6</a:t>
            </a:r>
            <a:r>
              <a:rPr lang="en-US" sz="3800" b="1" dirty="0"/>
              <a:t> And now I stand and am judged for the hope of the promise made by God to our fathers. </a:t>
            </a:r>
            <a:r>
              <a:rPr lang="en-US" sz="3800" baseline="30000" dirty="0" smtClean="0"/>
              <a:t>7</a:t>
            </a:r>
            <a:r>
              <a:rPr lang="en-US" sz="3800" dirty="0"/>
              <a:t> To this </a:t>
            </a:r>
            <a:r>
              <a:rPr lang="en-US" sz="3800" i="1" dirty="0"/>
              <a:t>promise</a:t>
            </a:r>
            <a:r>
              <a:rPr lang="en-US" sz="3800" dirty="0"/>
              <a:t> our twelve tribes, earnestly serving </a:t>
            </a:r>
            <a:r>
              <a:rPr lang="en-US" sz="3800" i="1" dirty="0"/>
              <a:t>God</a:t>
            </a:r>
            <a:r>
              <a:rPr lang="en-US" sz="3800" dirty="0"/>
              <a:t> night and day, hope to attain. For this hope's sake, King Agrippa, I am accused by the Jews. </a:t>
            </a:r>
            <a:r>
              <a:rPr lang="en-US" sz="3800" b="1" baseline="30000" dirty="0" smtClean="0"/>
              <a:t>8</a:t>
            </a:r>
            <a:r>
              <a:rPr lang="en-US" sz="3800" b="1" dirty="0"/>
              <a:t> Why should it be thought incredible by you that God raises the dead? </a:t>
            </a:r>
          </a:p>
        </p:txBody>
      </p:sp>
    </p:spTree>
    <p:extLst>
      <p:ext uri="{BB962C8B-B14F-4D97-AF65-F5344CB8AC3E}">
        <p14:creationId xmlns:p14="http://schemas.microsoft.com/office/powerpoint/2010/main" val="27849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37"/>
          <a:stretch/>
        </p:blipFill>
        <p:spPr>
          <a:xfrm>
            <a:off x="0" y="-1"/>
            <a:ext cx="9144000" cy="6856195"/>
          </a:xfrm>
          <a:prstGeom prst="rect">
            <a:avLst/>
          </a:prstGeom>
        </p:spPr>
      </p:pic>
      <p:sp>
        <p:nvSpPr>
          <p:cNvPr id="3" name="Rectangle 2"/>
          <p:cNvSpPr/>
          <p:nvPr/>
        </p:nvSpPr>
        <p:spPr>
          <a:xfrm>
            <a:off x="0" y="0"/>
            <a:ext cx="9143999" cy="923330"/>
          </a:xfrm>
          <a:prstGeom prst="rect">
            <a:avLst/>
          </a:prstGeom>
          <a:noFill/>
        </p:spPr>
        <p:txBody>
          <a:bodyPr wrap="squar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ACTS 26: 12-18 </a:t>
            </a:r>
            <a:r>
              <a:rPr lang="en-US" sz="3600" b="1" spc="50" dirty="0" smtClean="0">
                <a:ln w="0"/>
                <a:solidFill>
                  <a:schemeClr val="bg2"/>
                </a:solidFill>
                <a:effectLst>
                  <a:innerShdw blurRad="63500" dist="50800" dir="13500000">
                    <a:srgbClr val="000000">
                      <a:alpha val="50000"/>
                    </a:srgbClr>
                  </a:innerShdw>
                </a:effectLst>
              </a:rPr>
              <a:t>NKJV</a:t>
            </a:r>
            <a:endParaRPr lang="en-US" sz="3600" b="1" cap="none" spc="50" dirty="0">
              <a:ln w="0"/>
              <a:solidFill>
                <a:schemeClr val="bg2"/>
              </a:solidFill>
              <a:effectLst>
                <a:innerShdw blurRad="63500" dist="50800" dir="13500000">
                  <a:srgbClr val="000000">
                    <a:alpha val="50000"/>
                  </a:srgbClr>
                </a:innerShdw>
              </a:effectLst>
            </a:endParaRPr>
          </a:p>
        </p:txBody>
      </p:sp>
      <p:sp>
        <p:nvSpPr>
          <p:cNvPr id="4" name="TextBox 3"/>
          <p:cNvSpPr txBox="1"/>
          <p:nvPr/>
        </p:nvSpPr>
        <p:spPr>
          <a:xfrm>
            <a:off x="320842" y="1486453"/>
            <a:ext cx="8422105" cy="4185761"/>
          </a:xfrm>
          <a:prstGeom prst="rect">
            <a:avLst/>
          </a:prstGeom>
          <a:noFill/>
        </p:spPr>
        <p:txBody>
          <a:bodyPr wrap="square" rtlCol="0">
            <a:spAutoFit/>
          </a:bodyPr>
          <a:lstStyle/>
          <a:p>
            <a:pPr algn="ctr"/>
            <a:r>
              <a:rPr lang="en-US" sz="3800" b="1" baseline="30000" dirty="0"/>
              <a:t>12</a:t>
            </a:r>
            <a:r>
              <a:rPr lang="en-US" sz="3800" b="1" dirty="0"/>
              <a:t> "While thus occupied, as I journeyed to Damascus with authority and commission from the chief priests, </a:t>
            </a:r>
            <a:r>
              <a:rPr lang="en-US" sz="3800" b="1" baseline="30000" dirty="0"/>
              <a:t>13</a:t>
            </a:r>
            <a:r>
              <a:rPr lang="en-US" sz="3800" b="1" dirty="0"/>
              <a:t> at midday, O king, along the road I saw a light from heaven, brighter than the sun, shining around me and those who journeyed with me. </a:t>
            </a:r>
          </a:p>
        </p:txBody>
      </p:sp>
    </p:spTree>
    <p:extLst>
      <p:ext uri="{BB962C8B-B14F-4D97-AF65-F5344CB8AC3E}">
        <p14:creationId xmlns:p14="http://schemas.microsoft.com/office/powerpoint/2010/main" val="23839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bcmooresville.org/clientimages/48439/images/a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926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37"/>
          <a:stretch/>
        </p:blipFill>
        <p:spPr>
          <a:xfrm>
            <a:off x="0" y="-1"/>
            <a:ext cx="9144000" cy="6856195"/>
          </a:xfrm>
          <a:prstGeom prst="rect">
            <a:avLst/>
          </a:prstGeom>
        </p:spPr>
      </p:pic>
      <p:sp>
        <p:nvSpPr>
          <p:cNvPr id="3" name="Rectangle 2"/>
          <p:cNvSpPr/>
          <p:nvPr/>
        </p:nvSpPr>
        <p:spPr>
          <a:xfrm>
            <a:off x="0" y="0"/>
            <a:ext cx="9143999" cy="923330"/>
          </a:xfrm>
          <a:prstGeom prst="rect">
            <a:avLst/>
          </a:prstGeom>
          <a:noFill/>
        </p:spPr>
        <p:txBody>
          <a:bodyPr wrap="squar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ACTS 26: 12-18 </a:t>
            </a:r>
            <a:r>
              <a:rPr lang="en-US" sz="3600" b="1" spc="50" dirty="0" smtClean="0">
                <a:ln w="0"/>
                <a:solidFill>
                  <a:schemeClr val="bg2"/>
                </a:solidFill>
                <a:effectLst>
                  <a:innerShdw blurRad="63500" dist="50800" dir="13500000">
                    <a:srgbClr val="000000">
                      <a:alpha val="50000"/>
                    </a:srgbClr>
                  </a:innerShdw>
                </a:effectLst>
              </a:rPr>
              <a:t>NKJV</a:t>
            </a:r>
            <a:endParaRPr lang="en-US" sz="3600" b="1" cap="none" spc="50" dirty="0">
              <a:ln w="0"/>
              <a:solidFill>
                <a:schemeClr val="bg2"/>
              </a:solidFill>
              <a:effectLst>
                <a:innerShdw blurRad="63500" dist="50800" dir="13500000">
                  <a:srgbClr val="000000">
                    <a:alpha val="50000"/>
                  </a:srgbClr>
                </a:innerShdw>
              </a:effectLst>
            </a:endParaRPr>
          </a:p>
        </p:txBody>
      </p:sp>
      <p:sp>
        <p:nvSpPr>
          <p:cNvPr id="4" name="TextBox 3"/>
          <p:cNvSpPr txBox="1"/>
          <p:nvPr/>
        </p:nvSpPr>
        <p:spPr>
          <a:xfrm>
            <a:off x="320842" y="1470411"/>
            <a:ext cx="8422105" cy="3600986"/>
          </a:xfrm>
          <a:prstGeom prst="rect">
            <a:avLst/>
          </a:prstGeom>
          <a:noFill/>
        </p:spPr>
        <p:txBody>
          <a:bodyPr wrap="square" rtlCol="0">
            <a:spAutoFit/>
          </a:bodyPr>
          <a:lstStyle/>
          <a:p>
            <a:pPr algn="ctr"/>
            <a:r>
              <a:rPr lang="en-US" sz="3800" b="1" baseline="30000" dirty="0" smtClean="0"/>
              <a:t>14</a:t>
            </a:r>
            <a:r>
              <a:rPr lang="en-US" sz="3800" b="1" dirty="0"/>
              <a:t> And when we all had fallen to the ground, I heard a voice speaking to me and saying in the Hebrew language, 'Saul, Saul, why are you persecuting Me? </a:t>
            </a:r>
            <a:r>
              <a:rPr lang="en-US" sz="3800" b="1" i="1" dirty="0"/>
              <a:t>It is</a:t>
            </a:r>
            <a:r>
              <a:rPr lang="en-US" sz="3800" b="1" dirty="0"/>
              <a:t> hard for you to kick against the goads.'</a:t>
            </a:r>
          </a:p>
        </p:txBody>
      </p:sp>
    </p:spTree>
    <p:extLst>
      <p:ext uri="{BB962C8B-B14F-4D97-AF65-F5344CB8AC3E}">
        <p14:creationId xmlns:p14="http://schemas.microsoft.com/office/powerpoint/2010/main" val="170547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37"/>
          <a:stretch/>
        </p:blipFill>
        <p:spPr>
          <a:xfrm>
            <a:off x="0" y="-1"/>
            <a:ext cx="9144000" cy="6856195"/>
          </a:xfrm>
          <a:prstGeom prst="rect">
            <a:avLst/>
          </a:prstGeom>
        </p:spPr>
      </p:pic>
      <p:sp>
        <p:nvSpPr>
          <p:cNvPr id="3" name="Rectangle 2"/>
          <p:cNvSpPr/>
          <p:nvPr/>
        </p:nvSpPr>
        <p:spPr>
          <a:xfrm>
            <a:off x="0" y="0"/>
            <a:ext cx="9143999" cy="923330"/>
          </a:xfrm>
          <a:prstGeom prst="rect">
            <a:avLst/>
          </a:prstGeom>
          <a:noFill/>
        </p:spPr>
        <p:txBody>
          <a:bodyPr wrap="squar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ACTS 26: 15-16 </a:t>
            </a:r>
            <a:r>
              <a:rPr lang="en-US" sz="3600" b="1" spc="50" dirty="0" smtClean="0">
                <a:ln w="0"/>
                <a:solidFill>
                  <a:schemeClr val="bg2"/>
                </a:solidFill>
                <a:effectLst>
                  <a:innerShdw blurRad="63500" dist="50800" dir="13500000">
                    <a:srgbClr val="000000">
                      <a:alpha val="50000"/>
                    </a:srgbClr>
                  </a:innerShdw>
                </a:effectLst>
              </a:rPr>
              <a:t>NKJV</a:t>
            </a:r>
            <a:endParaRPr lang="en-US" sz="3600" b="1" cap="none" spc="50" dirty="0">
              <a:ln w="0"/>
              <a:solidFill>
                <a:schemeClr val="bg2"/>
              </a:solidFill>
              <a:effectLst>
                <a:innerShdw blurRad="63500" dist="50800" dir="13500000">
                  <a:srgbClr val="000000">
                    <a:alpha val="50000"/>
                  </a:srgbClr>
                </a:innerShdw>
              </a:effectLst>
            </a:endParaRPr>
          </a:p>
        </p:txBody>
      </p:sp>
      <p:sp>
        <p:nvSpPr>
          <p:cNvPr id="4" name="TextBox 3"/>
          <p:cNvSpPr txBox="1"/>
          <p:nvPr/>
        </p:nvSpPr>
        <p:spPr>
          <a:xfrm>
            <a:off x="320842" y="1470411"/>
            <a:ext cx="8422105" cy="4770537"/>
          </a:xfrm>
          <a:prstGeom prst="rect">
            <a:avLst/>
          </a:prstGeom>
          <a:noFill/>
        </p:spPr>
        <p:txBody>
          <a:bodyPr wrap="square" rtlCol="0">
            <a:spAutoFit/>
          </a:bodyPr>
          <a:lstStyle/>
          <a:p>
            <a:pPr algn="ctr"/>
            <a:r>
              <a:rPr lang="en-US" sz="3800" b="1" baseline="30000" dirty="0"/>
              <a:t>15</a:t>
            </a:r>
            <a:r>
              <a:rPr lang="en-US" sz="3800" b="1" dirty="0"/>
              <a:t> So I said, 'Who are You, Lord?' And He said, 'I am Jesus, whom you are persecuting. </a:t>
            </a:r>
            <a:r>
              <a:rPr lang="en-US" sz="3800" b="1" baseline="30000" dirty="0"/>
              <a:t>16</a:t>
            </a:r>
            <a:r>
              <a:rPr lang="en-US" sz="3800" b="1" dirty="0"/>
              <a:t> But rise and stand on your feet; for I have appeared to you for this purpose, to make you a minister and a witness both of the things which you have seen and of the things which I will yet reveal to you. </a:t>
            </a:r>
            <a:endParaRPr lang="en-US" sz="3800" dirty="0"/>
          </a:p>
        </p:txBody>
      </p:sp>
    </p:spTree>
    <p:extLst>
      <p:ext uri="{BB962C8B-B14F-4D97-AF65-F5344CB8AC3E}">
        <p14:creationId xmlns:p14="http://schemas.microsoft.com/office/powerpoint/2010/main" val="35234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37"/>
          <a:stretch/>
        </p:blipFill>
        <p:spPr>
          <a:xfrm>
            <a:off x="0" y="-1"/>
            <a:ext cx="9144000" cy="6856195"/>
          </a:xfrm>
          <a:prstGeom prst="rect">
            <a:avLst/>
          </a:prstGeom>
        </p:spPr>
      </p:pic>
      <p:sp>
        <p:nvSpPr>
          <p:cNvPr id="3" name="Rectangle 2"/>
          <p:cNvSpPr/>
          <p:nvPr/>
        </p:nvSpPr>
        <p:spPr>
          <a:xfrm>
            <a:off x="0" y="0"/>
            <a:ext cx="9143999" cy="923330"/>
          </a:xfrm>
          <a:prstGeom prst="rect">
            <a:avLst/>
          </a:prstGeom>
          <a:noFill/>
        </p:spPr>
        <p:txBody>
          <a:bodyPr wrap="squar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ACTS 26: 17-18 </a:t>
            </a:r>
            <a:r>
              <a:rPr lang="en-US" sz="3600" b="1" spc="50" dirty="0" smtClean="0">
                <a:ln w="0"/>
                <a:solidFill>
                  <a:schemeClr val="bg2"/>
                </a:solidFill>
                <a:effectLst>
                  <a:innerShdw blurRad="63500" dist="50800" dir="13500000">
                    <a:srgbClr val="000000">
                      <a:alpha val="50000"/>
                    </a:srgbClr>
                  </a:innerShdw>
                </a:effectLst>
              </a:rPr>
              <a:t>NKJV</a:t>
            </a:r>
            <a:endParaRPr lang="en-US" sz="3600" b="1" cap="none" spc="50" dirty="0">
              <a:ln w="0"/>
              <a:solidFill>
                <a:schemeClr val="bg2"/>
              </a:solidFill>
              <a:effectLst>
                <a:innerShdw blurRad="63500" dist="50800" dir="13500000">
                  <a:srgbClr val="000000">
                    <a:alpha val="50000"/>
                  </a:srgbClr>
                </a:innerShdw>
              </a:effectLst>
            </a:endParaRPr>
          </a:p>
        </p:txBody>
      </p:sp>
      <p:sp>
        <p:nvSpPr>
          <p:cNvPr id="4" name="TextBox 3"/>
          <p:cNvSpPr txBox="1"/>
          <p:nvPr/>
        </p:nvSpPr>
        <p:spPr>
          <a:xfrm>
            <a:off x="320842" y="1318011"/>
            <a:ext cx="8422105" cy="5355312"/>
          </a:xfrm>
          <a:prstGeom prst="rect">
            <a:avLst/>
          </a:prstGeom>
          <a:noFill/>
        </p:spPr>
        <p:txBody>
          <a:bodyPr wrap="square" rtlCol="0">
            <a:spAutoFit/>
          </a:bodyPr>
          <a:lstStyle/>
          <a:p>
            <a:pPr algn="ctr"/>
            <a:r>
              <a:rPr lang="en-US" sz="3800" b="1" baseline="30000" dirty="0"/>
              <a:t>17</a:t>
            </a:r>
            <a:r>
              <a:rPr lang="en-US" sz="3800" b="1" dirty="0"/>
              <a:t> I will deliver you from the </a:t>
            </a:r>
            <a:r>
              <a:rPr lang="en-US" sz="3800" b="1" i="1" dirty="0"/>
              <a:t>Jewish</a:t>
            </a:r>
            <a:r>
              <a:rPr lang="en-US" sz="3800" b="1" dirty="0"/>
              <a:t> people, as well as </a:t>
            </a:r>
            <a:r>
              <a:rPr lang="en-US" sz="3800" b="1" i="1" dirty="0"/>
              <a:t>from</a:t>
            </a:r>
            <a:r>
              <a:rPr lang="en-US" sz="3800" b="1" dirty="0"/>
              <a:t> the Gentiles, to whom I now send you, </a:t>
            </a:r>
            <a:r>
              <a:rPr lang="en-US" sz="3800" b="1" baseline="30000" dirty="0"/>
              <a:t>18</a:t>
            </a:r>
            <a:r>
              <a:rPr lang="en-US" sz="3800" b="1" dirty="0"/>
              <a:t> to open their eyes, </a:t>
            </a:r>
            <a:r>
              <a:rPr lang="en-US" sz="3800" b="1" i="1" dirty="0"/>
              <a:t>in order</a:t>
            </a:r>
            <a:r>
              <a:rPr lang="en-US" sz="3800" b="1" dirty="0"/>
              <a:t> to turn </a:t>
            </a:r>
            <a:r>
              <a:rPr lang="en-US" sz="3800" b="1" i="1" dirty="0"/>
              <a:t>them</a:t>
            </a:r>
            <a:r>
              <a:rPr lang="en-US" sz="3800" b="1" dirty="0"/>
              <a:t> from darkness to light, and </a:t>
            </a:r>
            <a:r>
              <a:rPr lang="en-US" sz="3800" b="1" i="1" dirty="0"/>
              <a:t>from</a:t>
            </a:r>
            <a:r>
              <a:rPr lang="en-US" sz="3800" b="1" dirty="0"/>
              <a:t> the power of Satan to God, that they may receive forgiveness of sins and an inheritance among those who are sanctified by faith in Me.' </a:t>
            </a:r>
          </a:p>
        </p:txBody>
      </p:sp>
    </p:spTree>
    <p:extLst>
      <p:ext uri="{BB962C8B-B14F-4D97-AF65-F5344CB8AC3E}">
        <p14:creationId xmlns:p14="http://schemas.microsoft.com/office/powerpoint/2010/main" val="1598418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97" b="14842"/>
          <a:stretch/>
        </p:blipFill>
        <p:spPr>
          <a:xfrm>
            <a:off x="0" y="0"/>
            <a:ext cx="9200514" cy="6858000"/>
          </a:xfrm>
          <a:prstGeom prst="rect">
            <a:avLst/>
          </a:prstGeom>
        </p:spPr>
      </p:pic>
      <p:sp>
        <p:nvSpPr>
          <p:cNvPr id="3" name="TextBox 2"/>
          <p:cNvSpPr txBox="1"/>
          <p:nvPr/>
        </p:nvSpPr>
        <p:spPr>
          <a:xfrm>
            <a:off x="513347" y="561473"/>
            <a:ext cx="8261685" cy="5940088"/>
          </a:xfrm>
          <a:prstGeom prst="rect">
            <a:avLst/>
          </a:prstGeom>
          <a:noFill/>
        </p:spPr>
        <p:txBody>
          <a:bodyPr wrap="square" rtlCol="0">
            <a:spAutoFit/>
          </a:bodyPr>
          <a:lstStyle/>
          <a:p>
            <a:pPr algn="ctr"/>
            <a:r>
              <a:rPr lang="en-US" sz="3800" baseline="30000" dirty="0"/>
              <a:t>13</a:t>
            </a:r>
            <a:r>
              <a:rPr lang="en-US" sz="3800" dirty="0"/>
              <a:t> They brought him who formerly was blind to the Pharisees. </a:t>
            </a:r>
            <a:r>
              <a:rPr lang="en-US" sz="3800" baseline="30000" dirty="0"/>
              <a:t>14</a:t>
            </a:r>
            <a:r>
              <a:rPr lang="en-US" sz="3800" dirty="0"/>
              <a:t> Now it was a Sabbath when Jesus made the clay and opened his eyes. </a:t>
            </a:r>
            <a:r>
              <a:rPr lang="en-US" sz="3800" baseline="30000" dirty="0"/>
              <a:t>15</a:t>
            </a:r>
            <a:r>
              <a:rPr lang="en-US" sz="3800" dirty="0"/>
              <a:t> Then the Pharisees also asked him again how he had received his sight. He said to them, </a:t>
            </a:r>
            <a:r>
              <a:rPr lang="en-US" sz="3800" b="1" dirty="0"/>
              <a:t>"He put clay on my eyes, and I washed, and I see."</a:t>
            </a:r>
            <a:r>
              <a:rPr lang="en-US" sz="3800" dirty="0"/>
              <a:t> </a:t>
            </a:r>
            <a:r>
              <a:rPr lang="en-US" sz="3800" baseline="30000" dirty="0"/>
              <a:t>16</a:t>
            </a:r>
            <a:r>
              <a:rPr lang="en-US" sz="3800" dirty="0"/>
              <a:t> Therefore some of the Pharisees said, "This Man is not from God, because He does not keep the Sabbath</a:t>
            </a:r>
            <a:r>
              <a:rPr lang="en-US" sz="3800" dirty="0" smtClean="0"/>
              <a:t>."</a:t>
            </a:r>
            <a:endParaRPr lang="en-US" sz="3800" dirty="0"/>
          </a:p>
        </p:txBody>
      </p:sp>
      <p:sp>
        <p:nvSpPr>
          <p:cNvPr id="4" name="Rectangle 3"/>
          <p:cNvSpPr/>
          <p:nvPr/>
        </p:nvSpPr>
        <p:spPr>
          <a:xfrm>
            <a:off x="3076442" y="-116760"/>
            <a:ext cx="3047629" cy="707886"/>
          </a:xfrm>
          <a:prstGeom prst="rect">
            <a:avLst/>
          </a:prstGeom>
          <a:solidFill>
            <a:srgbClr val="A22700">
              <a:alpha val="61176"/>
            </a:srgbClr>
          </a:solidFill>
        </p:spPr>
        <p:txBody>
          <a:bodyPr wrap="none" lIns="91440" tIns="45720" rIns="91440" bIns="4572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JOHN 9:13-33</a:t>
            </a:r>
            <a:endParaRPr lang="en-US" sz="4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3675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97" b="14842"/>
          <a:stretch/>
        </p:blipFill>
        <p:spPr>
          <a:xfrm>
            <a:off x="0" y="0"/>
            <a:ext cx="9200514" cy="6858000"/>
          </a:xfrm>
          <a:prstGeom prst="rect">
            <a:avLst/>
          </a:prstGeom>
        </p:spPr>
      </p:pic>
      <p:sp>
        <p:nvSpPr>
          <p:cNvPr id="3" name="TextBox 2"/>
          <p:cNvSpPr txBox="1"/>
          <p:nvPr/>
        </p:nvSpPr>
        <p:spPr>
          <a:xfrm>
            <a:off x="513347" y="497305"/>
            <a:ext cx="8261685" cy="5940088"/>
          </a:xfrm>
          <a:prstGeom prst="rect">
            <a:avLst/>
          </a:prstGeom>
          <a:noFill/>
        </p:spPr>
        <p:txBody>
          <a:bodyPr wrap="square" rtlCol="0">
            <a:spAutoFit/>
          </a:bodyPr>
          <a:lstStyle/>
          <a:p>
            <a:pPr algn="ctr"/>
            <a:r>
              <a:rPr lang="en-US" sz="3800" dirty="0" smtClean="0"/>
              <a:t>Others </a:t>
            </a:r>
            <a:r>
              <a:rPr lang="en-US" sz="3800" dirty="0"/>
              <a:t>said, "How can a man who is a sinner do such signs?" And there was a division among them. </a:t>
            </a:r>
            <a:r>
              <a:rPr lang="en-US" sz="3800" baseline="30000" dirty="0"/>
              <a:t>17</a:t>
            </a:r>
            <a:r>
              <a:rPr lang="en-US" sz="3800" dirty="0"/>
              <a:t> They said to the blind man again, </a:t>
            </a:r>
            <a:r>
              <a:rPr lang="en-US" sz="3800" b="1" dirty="0"/>
              <a:t>"What do you say about Him because He opened your eyes?" He said, "He is a prophet."</a:t>
            </a:r>
            <a:r>
              <a:rPr lang="en-US" sz="3800" dirty="0"/>
              <a:t> </a:t>
            </a:r>
            <a:r>
              <a:rPr lang="en-US" sz="3800" baseline="30000" dirty="0"/>
              <a:t>18</a:t>
            </a:r>
            <a:r>
              <a:rPr lang="en-US" sz="3800" dirty="0"/>
              <a:t> But the Jews did not believe concerning him, that he had been blind and received his sight, until they called the parents of him who had received his sight. </a:t>
            </a:r>
          </a:p>
        </p:txBody>
      </p:sp>
      <p:sp>
        <p:nvSpPr>
          <p:cNvPr id="4" name="Rectangle 3"/>
          <p:cNvSpPr/>
          <p:nvPr/>
        </p:nvSpPr>
        <p:spPr>
          <a:xfrm>
            <a:off x="3076442" y="-116760"/>
            <a:ext cx="3047629" cy="707886"/>
          </a:xfrm>
          <a:prstGeom prst="rect">
            <a:avLst/>
          </a:prstGeom>
          <a:solidFill>
            <a:srgbClr val="A22700">
              <a:alpha val="61176"/>
            </a:srgbClr>
          </a:solidFill>
        </p:spPr>
        <p:txBody>
          <a:bodyPr wrap="none" lIns="91440" tIns="45720" rIns="91440" bIns="4572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JOHN 9:13-33</a:t>
            </a:r>
            <a:endParaRPr lang="en-US" sz="4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7186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97" b="14842"/>
          <a:stretch/>
        </p:blipFill>
        <p:spPr>
          <a:xfrm>
            <a:off x="0" y="0"/>
            <a:ext cx="9200514" cy="6858000"/>
          </a:xfrm>
          <a:prstGeom prst="rect">
            <a:avLst/>
          </a:prstGeom>
        </p:spPr>
      </p:pic>
      <p:sp>
        <p:nvSpPr>
          <p:cNvPr id="3" name="TextBox 2"/>
          <p:cNvSpPr txBox="1"/>
          <p:nvPr/>
        </p:nvSpPr>
        <p:spPr>
          <a:xfrm>
            <a:off x="513347" y="577515"/>
            <a:ext cx="8261685" cy="5355312"/>
          </a:xfrm>
          <a:prstGeom prst="rect">
            <a:avLst/>
          </a:prstGeom>
          <a:noFill/>
        </p:spPr>
        <p:txBody>
          <a:bodyPr wrap="square" rtlCol="0">
            <a:spAutoFit/>
          </a:bodyPr>
          <a:lstStyle/>
          <a:p>
            <a:pPr algn="ctr"/>
            <a:r>
              <a:rPr lang="en-US" sz="3800" baseline="30000" dirty="0" smtClean="0"/>
              <a:t>19</a:t>
            </a:r>
            <a:r>
              <a:rPr lang="en-US" sz="3800" dirty="0"/>
              <a:t> And they asked them, saying, "Is this your son, who you say was born blind? How then does he now see?" </a:t>
            </a:r>
            <a:r>
              <a:rPr lang="en-US" sz="3800" baseline="30000" dirty="0"/>
              <a:t>20</a:t>
            </a:r>
            <a:r>
              <a:rPr lang="en-US" sz="3800" dirty="0"/>
              <a:t> His parents answered them and said, "We know that this is our son, and that he was born blind; </a:t>
            </a:r>
            <a:r>
              <a:rPr lang="en-US" sz="3800" baseline="30000" dirty="0"/>
              <a:t>21</a:t>
            </a:r>
            <a:r>
              <a:rPr lang="en-US" sz="3800" dirty="0"/>
              <a:t> but by what means he now sees we do not know, or who opened his eyes we do not know. He is of age; ask him. He will speak for himself</a:t>
            </a:r>
            <a:r>
              <a:rPr lang="en-US" sz="3800" dirty="0" smtClean="0"/>
              <a:t>."</a:t>
            </a:r>
            <a:endParaRPr lang="en-US" sz="3800" dirty="0"/>
          </a:p>
        </p:txBody>
      </p:sp>
      <p:sp>
        <p:nvSpPr>
          <p:cNvPr id="4" name="Rectangle 3"/>
          <p:cNvSpPr/>
          <p:nvPr/>
        </p:nvSpPr>
        <p:spPr>
          <a:xfrm>
            <a:off x="3076442" y="-116760"/>
            <a:ext cx="3047629" cy="707886"/>
          </a:xfrm>
          <a:prstGeom prst="rect">
            <a:avLst/>
          </a:prstGeom>
          <a:solidFill>
            <a:srgbClr val="A22700">
              <a:alpha val="61176"/>
            </a:srgbClr>
          </a:solidFill>
        </p:spPr>
        <p:txBody>
          <a:bodyPr wrap="none" lIns="91440" tIns="45720" rIns="91440" bIns="4572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JOHN 9:13-33</a:t>
            </a:r>
            <a:endParaRPr lang="en-US" sz="4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9870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97" b="14842"/>
          <a:stretch/>
        </p:blipFill>
        <p:spPr>
          <a:xfrm>
            <a:off x="0" y="0"/>
            <a:ext cx="9200514" cy="6858000"/>
          </a:xfrm>
          <a:prstGeom prst="rect">
            <a:avLst/>
          </a:prstGeom>
        </p:spPr>
      </p:pic>
      <p:sp>
        <p:nvSpPr>
          <p:cNvPr id="3" name="TextBox 2"/>
          <p:cNvSpPr txBox="1"/>
          <p:nvPr/>
        </p:nvSpPr>
        <p:spPr>
          <a:xfrm>
            <a:off x="433137" y="593557"/>
            <a:ext cx="8373979" cy="5355312"/>
          </a:xfrm>
          <a:prstGeom prst="rect">
            <a:avLst/>
          </a:prstGeom>
          <a:noFill/>
        </p:spPr>
        <p:txBody>
          <a:bodyPr wrap="square" rtlCol="0">
            <a:spAutoFit/>
          </a:bodyPr>
          <a:lstStyle/>
          <a:p>
            <a:pPr algn="ctr"/>
            <a:r>
              <a:rPr lang="en-US" sz="3800" baseline="30000" dirty="0" smtClean="0"/>
              <a:t>22</a:t>
            </a:r>
            <a:r>
              <a:rPr lang="en-US" sz="3800" dirty="0"/>
              <a:t> His parents said these </a:t>
            </a:r>
            <a:r>
              <a:rPr lang="en-US" sz="3800" i="1" dirty="0"/>
              <a:t>things</a:t>
            </a:r>
            <a:r>
              <a:rPr lang="en-US" sz="3800" dirty="0"/>
              <a:t> because they feared the Jews, for the Jews had agreed already that if anyone confessed </a:t>
            </a:r>
            <a:r>
              <a:rPr lang="en-US" sz="3800" i="1" dirty="0"/>
              <a:t>that</a:t>
            </a:r>
            <a:r>
              <a:rPr lang="en-US" sz="3800" dirty="0"/>
              <a:t> He </a:t>
            </a:r>
            <a:r>
              <a:rPr lang="en-US" sz="3800" i="1" dirty="0"/>
              <a:t>was</a:t>
            </a:r>
            <a:r>
              <a:rPr lang="en-US" sz="3800" dirty="0"/>
              <a:t> Christ, he would be put out of the synagogue. </a:t>
            </a:r>
            <a:r>
              <a:rPr lang="en-US" sz="3800" baseline="30000" dirty="0"/>
              <a:t>23</a:t>
            </a:r>
            <a:r>
              <a:rPr lang="en-US" sz="3800" dirty="0"/>
              <a:t> Therefore his parents said, "He is of age; ask him." </a:t>
            </a:r>
            <a:r>
              <a:rPr lang="en-US" sz="3800" baseline="30000" dirty="0"/>
              <a:t>24</a:t>
            </a:r>
            <a:r>
              <a:rPr lang="en-US" sz="3800" dirty="0"/>
              <a:t> So they again called the man who was blind, and said to him, "Give God the glory! We know that this Man is a sinner</a:t>
            </a:r>
            <a:r>
              <a:rPr lang="en-US" sz="3800" dirty="0" smtClean="0"/>
              <a:t>."</a:t>
            </a:r>
            <a:endParaRPr lang="en-US" sz="3800" dirty="0"/>
          </a:p>
        </p:txBody>
      </p:sp>
      <p:sp>
        <p:nvSpPr>
          <p:cNvPr id="4" name="Rectangle 3"/>
          <p:cNvSpPr/>
          <p:nvPr/>
        </p:nvSpPr>
        <p:spPr>
          <a:xfrm>
            <a:off x="3076442" y="-116760"/>
            <a:ext cx="3047629" cy="707886"/>
          </a:xfrm>
          <a:prstGeom prst="rect">
            <a:avLst/>
          </a:prstGeom>
          <a:solidFill>
            <a:srgbClr val="A22700">
              <a:alpha val="61176"/>
            </a:srgbClr>
          </a:solidFill>
        </p:spPr>
        <p:txBody>
          <a:bodyPr wrap="none" lIns="91440" tIns="45720" rIns="91440" bIns="4572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JOHN 9:13-33</a:t>
            </a:r>
            <a:endParaRPr lang="en-US" sz="4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3893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97" b="14842"/>
          <a:stretch/>
        </p:blipFill>
        <p:spPr>
          <a:xfrm>
            <a:off x="0" y="0"/>
            <a:ext cx="9200514" cy="6858000"/>
          </a:xfrm>
          <a:prstGeom prst="rect">
            <a:avLst/>
          </a:prstGeom>
        </p:spPr>
      </p:pic>
      <p:sp>
        <p:nvSpPr>
          <p:cNvPr id="3" name="TextBox 2"/>
          <p:cNvSpPr txBox="1"/>
          <p:nvPr/>
        </p:nvSpPr>
        <p:spPr>
          <a:xfrm>
            <a:off x="401053" y="577515"/>
            <a:ext cx="8454190" cy="5355312"/>
          </a:xfrm>
          <a:prstGeom prst="rect">
            <a:avLst/>
          </a:prstGeom>
          <a:noFill/>
        </p:spPr>
        <p:txBody>
          <a:bodyPr wrap="square" rtlCol="0">
            <a:spAutoFit/>
          </a:bodyPr>
          <a:lstStyle/>
          <a:p>
            <a:pPr algn="ctr"/>
            <a:r>
              <a:rPr lang="en-US" sz="3800" baseline="30000" dirty="0" smtClean="0"/>
              <a:t>25</a:t>
            </a:r>
            <a:r>
              <a:rPr lang="en-US" sz="3800" dirty="0"/>
              <a:t> He answered and said, </a:t>
            </a:r>
            <a:r>
              <a:rPr lang="en-US" sz="3800" b="1" dirty="0"/>
              <a:t>"Whether He is a sinner </a:t>
            </a:r>
            <a:r>
              <a:rPr lang="en-US" sz="3800" b="1" i="1" dirty="0"/>
              <a:t>or not</a:t>
            </a:r>
            <a:r>
              <a:rPr lang="en-US" sz="3800" b="1" dirty="0"/>
              <a:t> I do not know. One thing I know: that though I was blind, now I see."</a:t>
            </a:r>
            <a:r>
              <a:rPr lang="en-US" sz="3800" dirty="0"/>
              <a:t> </a:t>
            </a:r>
            <a:r>
              <a:rPr lang="en-US" sz="3800" baseline="30000" dirty="0"/>
              <a:t>26</a:t>
            </a:r>
            <a:r>
              <a:rPr lang="en-US" sz="3800" dirty="0"/>
              <a:t> Then they said to him again, "What did He do to you? How did He open your eyes?" </a:t>
            </a:r>
            <a:r>
              <a:rPr lang="en-US" sz="3800" baseline="30000" dirty="0"/>
              <a:t>27</a:t>
            </a:r>
            <a:r>
              <a:rPr lang="en-US" sz="3800" dirty="0"/>
              <a:t> He answered them, </a:t>
            </a:r>
            <a:r>
              <a:rPr lang="en-US" sz="3800" b="1" dirty="0"/>
              <a:t>"I told you already, and you did not listen. Why do you want to hear </a:t>
            </a:r>
            <a:r>
              <a:rPr lang="en-US" sz="3800" b="1" i="1" dirty="0"/>
              <a:t>it</a:t>
            </a:r>
            <a:r>
              <a:rPr lang="en-US" sz="3800" b="1" dirty="0"/>
              <a:t> again? Do you also want to become His disciples</a:t>
            </a:r>
            <a:r>
              <a:rPr lang="en-US" sz="3800" b="1" dirty="0" smtClean="0"/>
              <a:t>?"</a:t>
            </a:r>
            <a:endParaRPr lang="en-US" sz="3800" dirty="0"/>
          </a:p>
        </p:txBody>
      </p:sp>
      <p:sp>
        <p:nvSpPr>
          <p:cNvPr id="4" name="Rectangle 3"/>
          <p:cNvSpPr/>
          <p:nvPr/>
        </p:nvSpPr>
        <p:spPr>
          <a:xfrm>
            <a:off x="3076442" y="-116760"/>
            <a:ext cx="3047629" cy="707886"/>
          </a:xfrm>
          <a:prstGeom prst="rect">
            <a:avLst/>
          </a:prstGeom>
          <a:solidFill>
            <a:srgbClr val="A22700">
              <a:alpha val="61176"/>
            </a:srgbClr>
          </a:solidFill>
        </p:spPr>
        <p:txBody>
          <a:bodyPr wrap="none" lIns="91440" tIns="45720" rIns="91440" bIns="4572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JOHN 9:13-33</a:t>
            </a:r>
            <a:endParaRPr lang="en-US" sz="4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6435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97" b="14842"/>
          <a:stretch/>
        </p:blipFill>
        <p:spPr>
          <a:xfrm>
            <a:off x="0" y="0"/>
            <a:ext cx="9200514" cy="6858000"/>
          </a:xfrm>
          <a:prstGeom prst="rect">
            <a:avLst/>
          </a:prstGeom>
        </p:spPr>
      </p:pic>
      <p:sp>
        <p:nvSpPr>
          <p:cNvPr id="3" name="TextBox 2"/>
          <p:cNvSpPr txBox="1"/>
          <p:nvPr/>
        </p:nvSpPr>
        <p:spPr>
          <a:xfrm>
            <a:off x="513347" y="625641"/>
            <a:ext cx="8261685" cy="5355312"/>
          </a:xfrm>
          <a:prstGeom prst="rect">
            <a:avLst/>
          </a:prstGeom>
          <a:noFill/>
        </p:spPr>
        <p:txBody>
          <a:bodyPr wrap="square" rtlCol="0">
            <a:spAutoFit/>
          </a:bodyPr>
          <a:lstStyle/>
          <a:p>
            <a:pPr algn="ctr"/>
            <a:r>
              <a:rPr lang="en-US" sz="3800" baseline="30000" dirty="0" smtClean="0"/>
              <a:t>28</a:t>
            </a:r>
            <a:r>
              <a:rPr lang="en-US" sz="3800" dirty="0"/>
              <a:t> Then they reviled him and said, "You are His disciple, but we are Moses' disciples. </a:t>
            </a:r>
            <a:r>
              <a:rPr lang="en-US" sz="3800" baseline="30000" dirty="0"/>
              <a:t>29 </a:t>
            </a:r>
            <a:r>
              <a:rPr lang="en-US" sz="3800" dirty="0"/>
              <a:t> We know that God spoke to Moses; </a:t>
            </a:r>
            <a:r>
              <a:rPr lang="en-US" sz="3800" i="1" dirty="0"/>
              <a:t>as for</a:t>
            </a:r>
            <a:r>
              <a:rPr lang="en-US" sz="3800" dirty="0"/>
              <a:t> this </a:t>
            </a:r>
            <a:r>
              <a:rPr lang="en-US" sz="3800" i="1" dirty="0"/>
              <a:t>fellow,</a:t>
            </a:r>
            <a:r>
              <a:rPr lang="en-US" sz="3800" dirty="0"/>
              <a:t> we do not know where He is from." </a:t>
            </a:r>
            <a:r>
              <a:rPr lang="en-US" sz="3800" baseline="30000" dirty="0"/>
              <a:t>30 </a:t>
            </a:r>
            <a:r>
              <a:rPr lang="en-US" sz="3800" dirty="0"/>
              <a:t> The man answered and said to them, </a:t>
            </a:r>
            <a:r>
              <a:rPr lang="en-US" sz="3800" b="1" dirty="0"/>
              <a:t>"Why, this is a marvelous thing, that you do not know where He is from; yet He has opened my eyes! </a:t>
            </a:r>
            <a:endParaRPr lang="en-US" sz="3800" dirty="0"/>
          </a:p>
        </p:txBody>
      </p:sp>
      <p:sp>
        <p:nvSpPr>
          <p:cNvPr id="4" name="Rectangle 3"/>
          <p:cNvSpPr/>
          <p:nvPr/>
        </p:nvSpPr>
        <p:spPr>
          <a:xfrm>
            <a:off x="3076442" y="-116760"/>
            <a:ext cx="3047629" cy="707886"/>
          </a:xfrm>
          <a:prstGeom prst="rect">
            <a:avLst/>
          </a:prstGeom>
          <a:solidFill>
            <a:srgbClr val="A22700">
              <a:alpha val="61176"/>
            </a:srgbClr>
          </a:solidFill>
        </p:spPr>
        <p:txBody>
          <a:bodyPr wrap="none" lIns="91440" tIns="45720" rIns="91440" bIns="4572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JOHN 9:13-33</a:t>
            </a:r>
            <a:endParaRPr lang="en-US" sz="4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22336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97" b="14842"/>
          <a:stretch/>
        </p:blipFill>
        <p:spPr>
          <a:xfrm>
            <a:off x="0" y="0"/>
            <a:ext cx="9200514" cy="6858000"/>
          </a:xfrm>
          <a:prstGeom prst="rect">
            <a:avLst/>
          </a:prstGeom>
        </p:spPr>
      </p:pic>
      <p:sp>
        <p:nvSpPr>
          <p:cNvPr id="3" name="TextBox 2"/>
          <p:cNvSpPr txBox="1"/>
          <p:nvPr/>
        </p:nvSpPr>
        <p:spPr>
          <a:xfrm>
            <a:off x="513347" y="657725"/>
            <a:ext cx="8261685" cy="4770537"/>
          </a:xfrm>
          <a:prstGeom prst="rect">
            <a:avLst/>
          </a:prstGeom>
          <a:noFill/>
        </p:spPr>
        <p:txBody>
          <a:bodyPr wrap="square" rtlCol="0">
            <a:spAutoFit/>
          </a:bodyPr>
          <a:lstStyle/>
          <a:p>
            <a:pPr algn="ctr"/>
            <a:r>
              <a:rPr lang="en-US" sz="3800" b="1" baseline="30000" dirty="0" smtClean="0"/>
              <a:t>31 </a:t>
            </a:r>
            <a:r>
              <a:rPr lang="en-US" sz="3800" b="1" dirty="0"/>
              <a:t> Now we know that God does not hear sinners; but if anyone is a worshiper of God and does His will, He hears him. </a:t>
            </a:r>
            <a:r>
              <a:rPr lang="en-US" sz="3800" b="1" baseline="30000" dirty="0"/>
              <a:t>32 </a:t>
            </a:r>
            <a:r>
              <a:rPr lang="en-US" sz="3800" b="1" dirty="0"/>
              <a:t> Since the world began it has been unheard of that anyone opened the eyes of one who was born blind. </a:t>
            </a:r>
            <a:r>
              <a:rPr lang="en-US" sz="3800" b="1" baseline="30000" dirty="0"/>
              <a:t>33 </a:t>
            </a:r>
            <a:r>
              <a:rPr lang="en-US" sz="3800" b="1" dirty="0"/>
              <a:t> If this Man were not from God, He could do nothing</a:t>
            </a:r>
            <a:r>
              <a:rPr lang="en-US" sz="3800" b="1" dirty="0" smtClean="0"/>
              <a:t>."</a:t>
            </a:r>
            <a:endParaRPr lang="en-US" sz="3800" dirty="0"/>
          </a:p>
        </p:txBody>
      </p:sp>
      <p:sp>
        <p:nvSpPr>
          <p:cNvPr id="4" name="Rectangle 3"/>
          <p:cNvSpPr/>
          <p:nvPr/>
        </p:nvSpPr>
        <p:spPr>
          <a:xfrm>
            <a:off x="3076442" y="-116760"/>
            <a:ext cx="3047629" cy="707886"/>
          </a:xfrm>
          <a:prstGeom prst="rect">
            <a:avLst/>
          </a:prstGeom>
          <a:solidFill>
            <a:srgbClr val="A22700">
              <a:alpha val="61176"/>
            </a:srgbClr>
          </a:solidFill>
        </p:spPr>
        <p:txBody>
          <a:bodyPr wrap="none" lIns="91440" tIns="45720" rIns="91440" bIns="4572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JOHN 9:13-33</a:t>
            </a:r>
            <a:endParaRPr lang="en-US" sz="4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8763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03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256421"/>
            <a:ext cx="2117558" cy="601579"/>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7002824" y="6232357"/>
            <a:ext cx="2117558" cy="60157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70747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52"/>
          <a:stretch/>
        </p:blipFill>
        <p:spPr bwMode="auto">
          <a:xfrm>
            <a:off x="0" y="3737810"/>
            <a:ext cx="9128749" cy="31201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b="61675"/>
          <a:stretch/>
        </p:blipFill>
        <p:spPr bwMode="auto">
          <a:xfrm>
            <a:off x="15251" y="0"/>
            <a:ext cx="9128749" cy="3898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463" y="112295"/>
            <a:ext cx="8791074" cy="4770537"/>
          </a:xfrm>
          <a:prstGeom prst="rect">
            <a:avLst/>
          </a:prstGeom>
          <a:noFill/>
        </p:spPr>
        <p:txBody>
          <a:bodyPr wrap="square" rtlCol="0">
            <a:spAutoFit/>
          </a:bodyPr>
          <a:lstStyle/>
          <a:p>
            <a:pPr algn="ctr"/>
            <a:r>
              <a:rPr lang="en-US" sz="3800" b="1" baseline="30000" dirty="0"/>
              <a:t>1</a:t>
            </a:r>
            <a:r>
              <a:rPr lang="en-US" sz="3800" b="1" dirty="0"/>
              <a:t> After this, I heard what sounded like a vast crowd in heaven shouting, “Praise the </a:t>
            </a:r>
            <a:r>
              <a:rPr lang="en-US" sz="3800" b="1" cap="small" dirty="0"/>
              <a:t>LORD</a:t>
            </a:r>
            <a:r>
              <a:rPr lang="en-US" sz="3800" b="1" dirty="0"/>
              <a:t>! Salvation and glory and power belong to our God. </a:t>
            </a:r>
            <a:r>
              <a:rPr lang="en-US" sz="3800" b="1" baseline="30000" dirty="0"/>
              <a:t>2</a:t>
            </a:r>
            <a:r>
              <a:rPr lang="en-US" sz="3800" b="1" dirty="0"/>
              <a:t> His judgments are true and just. He has punished the great prostitute who corrupted the earth with her immorality. He has avenged the murder of his servants</a:t>
            </a:r>
            <a:r>
              <a:rPr lang="en-US" sz="3800" b="1" dirty="0" smtClean="0"/>
              <a:t>.”</a:t>
            </a:r>
            <a:endParaRPr lang="en-US" sz="3800" b="1" dirty="0"/>
          </a:p>
        </p:txBody>
      </p:sp>
      <p:sp>
        <p:nvSpPr>
          <p:cNvPr id="4" name="TextBox 3"/>
          <p:cNvSpPr txBox="1"/>
          <p:nvPr/>
        </p:nvSpPr>
        <p:spPr>
          <a:xfrm>
            <a:off x="0" y="5422231"/>
            <a:ext cx="9128749" cy="707886"/>
          </a:xfrm>
          <a:prstGeom prst="rect">
            <a:avLst/>
          </a:prstGeom>
          <a:noFill/>
        </p:spPr>
        <p:txBody>
          <a:bodyPr wrap="square" rtlCol="0">
            <a:spAutoFit/>
          </a:bodyPr>
          <a:lstStyle/>
          <a:p>
            <a:pPr algn="ctr"/>
            <a:r>
              <a:rPr lang="en-US" sz="4000" b="1" dirty="0" smtClean="0">
                <a:solidFill>
                  <a:srgbClr val="100800"/>
                </a:solidFill>
              </a:rPr>
              <a:t>REVELATION 19:1-10</a:t>
            </a:r>
            <a:endParaRPr lang="en-US" sz="4000" b="1" dirty="0">
              <a:solidFill>
                <a:srgbClr val="100800"/>
              </a:solidFill>
            </a:endParaRPr>
          </a:p>
        </p:txBody>
      </p:sp>
    </p:spTree>
    <p:extLst>
      <p:ext uri="{BB962C8B-B14F-4D97-AF65-F5344CB8AC3E}">
        <p14:creationId xmlns:p14="http://schemas.microsoft.com/office/powerpoint/2010/main" val="2206041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52"/>
          <a:stretch/>
        </p:blipFill>
        <p:spPr bwMode="auto">
          <a:xfrm>
            <a:off x="0" y="3737810"/>
            <a:ext cx="9128749" cy="31201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b="61675"/>
          <a:stretch/>
        </p:blipFill>
        <p:spPr bwMode="auto">
          <a:xfrm>
            <a:off x="15251" y="0"/>
            <a:ext cx="9128749" cy="3898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463" y="112295"/>
            <a:ext cx="8791074" cy="4185761"/>
          </a:xfrm>
          <a:prstGeom prst="rect">
            <a:avLst/>
          </a:prstGeom>
          <a:noFill/>
        </p:spPr>
        <p:txBody>
          <a:bodyPr wrap="square" rtlCol="0">
            <a:spAutoFit/>
          </a:bodyPr>
          <a:lstStyle/>
          <a:p>
            <a:pPr algn="ctr"/>
            <a:r>
              <a:rPr lang="en-US" sz="3800" b="1" baseline="30000" dirty="0" smtClean="0"/>
              <a:t>3</a:t>
            </a:r>
            <a:r>
              <a:rPr lang="en-US" sz="3800" b="1" dirty="0"/>
              <a:t> And again their voices rang out: “Praise the </a:t>
            </a:r>
            <a:r>
              <a:rPr lang="en-US" sz="3800" b="1" cap="small" dirty="0"/>
              <a:t>LORD</a:t>
            </a:r>
            <a:r>
              <a:rPr lang="en-US" sz="3800" b="1" dirty="0"/>
              <a:t>! The smoke from that city ascends forever and ever!” </a:t>
            </a:r>
            <a:r>
              <a:rPr lang="en-US" sz="3800" b="1" baseline="30000" dirty="0"/>
              <a:t>4</a:t>
            </a:r>
            <a:r>
              <a:rPr lang="en-US" sz="3800" b="1" dirty="0"/>
              <a:t> Then the twenty-four elders and the four living beings fell down and worshiped God, who was sitting on the throne. They cried out, “Amen! Praise the </a:t>
            </a:r>
            <a:r>
              <a:rPr lang="en-US" sz="3800" b="1" cap="small" dirty="0"/>
              <a:t>LORD</a:t>
            </a:r>
            <a:r>
              <a:rPr lang="en-US" sz="3800" b="1" dirty="0" smtClean="0"/>
              <a:t>!”</a:t>
            </a:r>
            <a:endParaRPr lang="en-US" sz="3800" b="1" dirty="0"/>
          </a:p>
        </p:txBody>
      </p:sp>
      <p:sp>
        <p:nvSpPr>
          <p:cNvPr id="5" name="TextBox 4"/>
          <p:cNvSpPr txBox="1"/>
          <p:nvPr/>
        </p:nvSpPr>
        <p:spPr>
          <a:xfrm>
            <a:off x="0" y="5422231"/>
            <a:ext cx="9128749" cy="707886"/>
          </a:xfrm>
          <a:prstGeom prst="rect">
            <a:avLst/>
          </a:prstGeom>
          <a:noFill/>
        </p:spPr>
        <p:txBody>
          <a:bodyPr wrap="square" rtlCol="0">
            <a:spAutoFit/>
          </a:bodyPr>
          <a:lstStyle/>
          <a:p>
            <a:pPr algn="ctr"/>
            <a:r>
              <a:rPr lang="en-US" sz="4000" b="1" dirty="0" smtClean="0">
                <a:solidFill>
                  <a:srgbClr val="100800"/>
                </a:solidFill>
              </a:rPr>
              <a:t>REVELATION 19:1-10</a:t>
            </a:r>
            <a:endParaRPr lang="en-US" sz="4000" b="1" dirty="0">
              <a:solidFill>
                <a:srgbClr val="100800"/>
              </a:solidFill>
            </a:endParaRPr>
          </a:p>
        </p:txBody>
      </p:sp>
    </p:spTree>
    <p:extLst>
      <p:ext uri="{BB962C8B-B14F-4D97-AF65-F5344CB8AC3E}">
        <p14:creationId xmlns:p14="http://schemas.microsoft.com/office/powerpoint/2010/main" val="1988382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52"/>
          <a:stretch/>
        </p:blipFill>
        <p:spPr bwMode="auto">
          <a:xfrm>
            <a:off x="0" y="3737810"/>
            <a:ext cx="9128749" cy="31201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b="61675"/>
          <a:stretch/>
        </p:blipFill>
        <p:spPr bwMode="auto">
          <a:xfrm>
            <a:off x="15251" y="0"/>
            <a:ext cx="9128749" cy="3898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463" y="48127"/>
            <a:ext cx="8791074" cy="4770537"/>
          </a:xfrm>
          <a:prstGeom prst="rect">
            <a:avLst/>
          </a:prstGeom>
          <a:noFill/>
        </p:spPr>
        <p:txBody>
          <a:bodyPr wrap="square" rtlCol="0">
            <a:spAutoFit/>
          </a:bodyPr>
          <a:lstStyle/>
          <a:p>
            <a:pPr algn="ctr"/>
            <a:r>
              <a:rPr lang="en-US" sz="3800" b="1" baseline="30000" dirty="0" smtClean="0"/>
              <a:t>5</a:t>
            </a:r>
            <a:r>
              <a:rPr lang="en-US" sz="3800" b="1" dirty="0"/>
              <a:t> And from the throne came a voice that said, “Praise our God, all his servants, all who fear him, from the least to the greatest.” </a:t>
            </a:r>
            <a:r>
              <a:rPr lang="en-US" sz="3800" b="1" baseline="30000" dirty="0"/>
              <a:t>6</a:t>
            </a:r>
            <a:r>
              <a:rPr lang="en-US" sz="3800" b="1" dirty="0"/>
              <a:t> Then I heard again what sounded like the shout of a vast crowd or the roar of mighty ocean waves or the crash of loud thunder: “Praise the </a:t>
            </a:r>
            <a:r>
              <a:rPr lang="en-US" sz="3800" b="1" cap="small" dirty="0"/>
              <a:t>LORD</a:t>
            </a:r>
            <a:r>
              <a:rPr lang="en-US" sz="3800" b="1" dirty="0"/>
              <a:t>! For the Lord our God, the Almighty, reigns. </a:t>
            </a:r>
          </a:p>
        </p:txBody>
      </p:sp>
      <p:sp>
        <p:nvSpPr>
          <p:cNvPr id="5" name="TextBox 4"/>
          <p:cNvSpPr txBox="1"/>
          <p:nvPr/>
        </p:nvSpPr>
        <p:spPr>
          <a:xfrm>
            <a:off x="0" y="5422231"/>
            <a:ext cx="9128749" cy="707886"/>
          </a:xfrm>
          <a:prstGeom prst="rect">
            <a:avLst/>
          </a:prstGeom>
          <a:noFill/>
        </p:spPr>
        <p:txBody>
          <a:bodyPr wrap="square" rtlCol="0">
            <a:spAutoFit/>
          </a:bodyPr>
          <a:lstStyle/>
          <a:p>
            <a:pPr algn="ctr"/>
            <a:r>
              <a:rPr lang="en-US" sz="4000" b="1" dirty="0" smtClean="0">
                <a:solidFill>
                  <a:srgbClr val="100800"/>
                </a:solidFill>
              </a:rPr>
              <a:t>REVELATION 19:1-10</a:t>
            </a:r>
            <a:endParaRPr lang="en-US" sz="4000" b="1" dirty="0">
              <a:solidFill>
                <a:srgbClr val="100800"/>
              </a:solidFill>
            </a:endParaRPr>
          </a:p>
        </p:txBody>
      </p:sp>
    </p:spTree>
    <p:extLst>
      <p:ext uri="{BB962C8B-B14F-4D97-AF65-F5344CB8AC3E}">
        <p14:creationId xmlns:p14="http://schemas.microsoft.com/office/powerpoint/2010/main" val="2615385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52"/>
          <a:stretch/>
        </p:blipFill>
        <p:spPr bwMode="auto">
          <a:xfrm>
            <a:off x="0" y="3737810"/>
            <a:ext cx="9128749" cy="31201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b="61675"/>
          <a:stretch/>
        </p:blipFill>
        <p:spPr bwMode="auto">
          <a:xfrm>
            <a:off x="15251" y="0"/>
            <a:ext cx="9128749" cy="3898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463" y="112295"/>
            <a:ext cx="8791074" cy="4185761"/>
          </a:xfrm>
          <a:prstGeom prst="rect">
            <a:avLst/>
          </a:prstGeom>
          <a:noFill/>
        </p:spPr>
        <p:txBody>
          <a:bodyPr wrap="square" rtlCol="0">
            <a:spAutoFit/>
          </a:bodyPr>
          <a:lstStyle/>
          <a:p>
            <a:pPr algn="ctr"/>
            <a:r>
              <a:rPr lang="en-US" sz="3800" b="1" baseline="30000" dirty="0" smtClean="0"/>
              <a:t>7</a:t>
            </a:r>
            <a:r>
              <a:rPr lang="en-US" sz="3800" b="1" dirty="0"/>
              <a:t> Let us be glad and rejoice, and let us give honor to him. For the time has come for the wedding feast of the Lamb, and his bride has prepared herself. </a:t>
            </a:r>
            <a:r>
              <a:rPr lang="en-US" sz="3800" b="1" baseline="30000" dirty="0"/>
              <a:t>8</a:t>
            </a:r>
            <a:r>
              <a:rPr lang="en-US" sz="3800" b="1" dirty="0"/>
              <a:t> She has been given the finest of pure white linen to wear.” For the fine linen represents the good deeds of God’s holy people. </a:t>
            </a:r>
          </a:p>
        </p:txBody>
      </p:sp>
      <p:sp>
        <p:nvSpPr>
          <p:cNvPr id="5" name="TextBox 4"/>
          <p:cNvSpPr txBox="1"/>
          <p:nvPr/>
        </p:nvSpPr>
        <p:spPr>
          <a:xfrm>
            <a:off x="0" y="5422231"/>
            <a:ext cx="9128749" cy="707886"/>
          </a:xfrm>
          <a:prstGeom prst="rect">
            <a:avLst/>
          </a:prstGeom>
          <a:noFill/>
        </p:spPr>
        <p:txBody>
          <a:bodyPr wrap="square" rtlCol="0">
            <a:spAutoFit/>
          </a:bodyPr>
          <a:lstStyle/>
          <a:p>
            <a:pPr algn="ctr"/>
            <a:r>
              <a:rPr lang="en-US" sz="4000" b="1" dirty="0" smtClean="0">
                <a:solidFill>
                  <a:srgbClr val="100800"/>
                </a:solidFill>
              </a:rPr>
              <a:t>REVELATION 19:1-10</a:t>
            </a:r>
            <a:endParaRPr lang="en-US" sz="4000" b="1" dirty="0">
              <a:solidFill>
                <a:srgbClr val="100800"/>
              </a:solidFill>
            </a:endParaRPr>
          </a:p>
        </p:txBody>
      </p:sp>
    </p:spTree>
    <p:extLst>
      <p:ext uri="{BB962C8B-B14F-4D97-AF65-F5344CB8AC3E}">
        <p14:creationId xmlns:p14="http://schemas.microsoft.com/office/powerpoint/2010/main" val="2427505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52"/>
          <a:stretch/>
        </p:blipFill>
        <p:spPr bwMode="auto">
          <a:xfrm>
            <a:off x="0" y="3737810"/>
            <a:ext cx="9128749" cy="31201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b="61675"/>
          <a:stretch/>
        </p:blipFill>
        <p:spPr bwMode="auto">
          <a:xfrm>
            <a:off x="15251" y="0"/>
            <a:ext cx="9128749" cy="3898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463" y="144379"/>
            <a:ext cx="8791074" cy="4185761"/>
          </a:xfrm>
          <a:prstGeom prst="rect">
            <a:avLst/>
          </a:prstGeom>
          <a:noFill/>
        </p:spPr>
        <p:txBody>
          <a:bodyPr wrap="square" rtlCol="0">
            <a:spAutoFit/>
          </a:bodyPr>
          <a:lstStyle/>
          <a:p>
            <a:pPr algn="ctr"/>
            <a:r>
              <a:rPr lang="en-US" sz="3800" b="1" baseline="30000" dirty="0" smtClean="0"/>
              <a:t>9</a:t>
            </a:r>
            <a:r>
              <a:rPr lang="en-US" sz="3800" b="1" dirty="0"/>
              <a:t> And the angel said to me, “Write this: Blessed are those who are invited to the wedding feast of the Lamb.” And he added, “These are true words that come from God.” </a:t>
            </a:r>
            <a:r>
              <a:rPr lang="en-US" sz="3800" b="1" baseline="30000" dirty="0"/>
              <a:t>10</a:t>
            </a:r>
            <a:r>
              <a:rPr lang="en-US" sz="3800" b="1" dirty="0"/>
              <a:t> Then I fell down at his feet to worship him, but he said, “No, don’t worship me. </a:t>
            </a:r>
          </a:p>
        </p:txBody>
      </p:sp>
      <p:sp>
        <p:nvSpPr>
          <p:cNvPr id="5" name="TextBox 4"/>
          <p:cNvSpPr txBox="1"/>
          <p:nvPr/>
        </p:nvSpPr>
        <p:spPr>
          <a:xfrm>
            <a:off x="0" y="5422231"/>
            <a:ext cx="9128749" cy="707886"/>
          </a:xfrm>
          <a:prstGeom prst="rect">
            <a:avLst/>
          </a:prstGeom>
          <a:noFill/>
        </p:spPr>
        <p:txBody>
          <a:bodyPr wrap="square" rtlCol="0">
            <a:spAutoFit/>
          </a:bodyPr>
          <a:lstStyle/>
          <a:p>
            <a:pPr algn="ctr"/>
            <a:r>
              <a:rPr lang="en-US" sz="4000" b="1" dirty="0" smtClean="0">
                <a:solidFill>
                  <a:srgbClr val="100800"/>
                </a:solidFill>
              </a:rPr>
              <a:t>REVELATION 19:1-10</a:t>
            </a:r>
            <a:endParaRPr lang="en-US" sz="4000" b="1" dirty="0">
              <a:solidFill>
                <a:srgbClr val="100800"/>
              </a:solidFill>
            </a:endParaRPr>
          </a:p>
        </p:txBody>
      </p:sp>
    </p:spTree>
    <p:extLst>
      <p:ext uri="{BB962C8B-B14F-4D97-AF65-F5344CB8AC3E}">
        <p14:creationId xmlns:p14="http://schemas.microsoft.com/office/powerpoint/2010/main" val="3604171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52"/>
          <a:stretch/>
        </p:blipFill>
        <p:spPr bwMode="auto">
          <a:xfrm>
            <a:off x="0" y="3737810"/>
            <a:ext cx="9128749" cy="31201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pinimg.com/originals/4f/5a/8e/4f5a8e1db67a42f60a535e5aa4c13c14.jpg"/>
          <p:cNvPicPr>
            <a:picLocks noChangeAspect="1" noChangeArrowheads="1"/>
          </p:cNvPicPr>
          <p:nvPr/>
        </p:nvPicPr>
        <p:blipFill rotWithShape="1">
          <a:blip r:embed="rId2">
            <a:extLst>
              <a:ext uri="{28A0092B-C50C-407E-A947-70E740481C1C}">
                <a14:useLocalDpi xmlns:a14="http://schemas.microsoft.com/office/drawing/2010/main" val="0"/>
              </a:ext>
            </a:extLst>
          </a:blip>
          <a:srcRect b="61675"/>
          <a:stretch/>
        </p:blipFill>
        <p:spPr bwMode="auto">
          <a:xfrm>
            <a:off x="15251" y="0"/>
            <a:ext cx="9128749" cy="3898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463" y="112295"/>
            <a:ext cx="8791074" cy="3016210"/>
          </a:xfrm>
          <a:prstGeom prst="rect">
            <a:avLst/>
          </a:prstGeom>
          <a:noFill/>
        </p:spPr>
        <p:txBody>
          <a:bodyPr wrap="square" rtlCol="0">
            <a:spAutoFit/>
          </a:bodyPr>
          <a:lstStyle/>
          <a:p>
            <a:pPr algn="ctr"/>
            <a:r>
              <a:rPr lang="en-US" sz="3800" b="1" dirty="0" smtClean="0"/>
              <a:t>I </a:t>
            </a:r>
            <a:r>
              <a:rPr lang="en-US" sz="3800" b="1" dirty="0"/>
              <a:t>am a servant of God, just like you and your brothers and sisters who testify about their faith in Jesus.</a:t>
            </a:r>
            <a:r>
              <a:rPr lang="en-US" sz="3800" dirty="0"/>
              <a:t> Worship only God. </a:t>
            </a:r>
            <a:r>
              <a:rPr lang="en-US" sz="3800" b="1" dirty="0"/>
              <a:t>For the essence of prophecy is to give a clear witness for Jesus.” </a:t>
            </a:r>
            <a:endParaRPr lang="en-US" sz="3800" dirty="0"/>
          </a:p>
        </p:txBody>
      </p:sp>
      <p:sp>
        <p:nvSpPr>
          <p:cNvPr id="5" name="TextBox 4"/>
          <p:cNvSpPr txBox="1"/>
          <p:nvPr/>
        </p:nvSpPr>
        <p:spPr>
          <a:xfrm>
            <a:off x="0" y="5422231"/>
            <a:ext cx="9128749" cy="707886"/>
          </a:xfrm>
          <a:prstGeom prst="rect">
            <a:avLst/>
          </a:prstGeom>
          <a:noFill/>
        </p:spPr>
        <p:txBody>
          <a:bodyPr wrap="square" rtlCol="0">
            <a:spAutoFit/>
          </a:bodyPr>
          <a:lstStyle/>
          <a:p>
            <a:pPr algn="ctr"/>
            <a:r>
              <a:rPr lang="en-US" sz="4000" b="1" dirty="0" smtClean="0">
                <a:solidFill>
                  <a:srgbClr val="100800"/>
                </a:solidFill>
              </a:rPr>
              <a:t>REVELATION 19:1-10</a:t>
            </a:r>
            <a:endParaRPr lang="en-US" sz="4000" b="1" dirty="0">
              <a:solidFill>
                <a:srgbClr val="100800"/>
              </a:solidFill>
            </a:endParaRPr>
          </a:p>
        </p:txBody>
      </p:sp>
    </p:spTree>
    <p:extLst>
      <p:ext uri="{BB962C8B-B14F-4D97-AF65-F5344CB8AC3E}">
        <p14:creationId xmlns:p14="http://schemas.microsoft.com/office/powerpoint/2010/main" val="1703940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78608"/>
            <a:ext cx="8747760" cy="4770537"/>
          </a:xfrm>
          <a:prstGeom prst="rect">
            <a:avLst/>
          </a:prstGeom>
          <a:noFill/>
        </p:spPr>
        <p:txBody>
          <a:bodyPr wrap="square" rtlCol="0">
            <a:spAutoFit/>
          </a:bodyPr>
          <a:lstStyle/>
          <a:p>
            <a:pPr algn="ctr"/>
            <a:r>
              <a:rPr lang="en-US" sz="3800" b="1" baseline="30000" dirty="0"/>
              <a:t>1</a:t>
            </a:r>
            <a:r>
              <a:rPr lang="en-US" sz="3800" b="1" dirty="0"/>
              <a:t> And he showed me a pure river of water of life, clear as crystal, proceeding from the throne of God and of the Lamb. </a:t>
            </a:r>
            <a:r>
              <a:rPr lang="en-US" sz="3800" b="1" baseline="30000" dirty="0"/>
              <a:t>2</a:t>
            </a:r>
            <a:r>
              <a:rPr lang="en-US" sz="3800" b="1" dirty="0"/>
              <a:t> In the middle of its street, and on either side of the river, </a:t>
            </a:r>
            <a:r>
              <a:rPr lang="en-US" sz="3800" b="1" i="1" dirty="0"/>
              <a:t>was</a:t>
            </a:r>
            <a:r>
              <a:rPr lang="en-US" sz="3800" b="1" dirty="0"/>
              <a:t> the tree of life, which bore twelve fruits, each </a:t>
            </a:r>
            <a:r>
              <a:rPr lang="en-US" sz="3800" b="1" i="1" dirty="0"/>
              <a:t>tree</a:t>
            </a:r>
            <a:r>
              <a:rPr lang="en-US" sz="3800" b="1" dirty="0"/>
              <a:t> yielding its fruit every month. The leaves of the tree </a:t>
            </a:r>
            <a:r>
              <a:rPr lang="en-US" sz="3800" b="1" i="1" dirty="0"/>
              <a:t>were</a:t>
            </a:r>
            <a:r>
              <a:rPr lang="en-US" sz="3800" b="1" dirty="0"/>
              <a:t> for the healing of the nations. </a:t>
            </a:r>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smtClean="0">
                <a:solidFill>
                  <a:schemeClr val="bg1"/>
                </a:solidFill>
              </a:rPr>
              <a:t>REVELATION 22:1-14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510807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78608"/>
            <a:ext cx="8747760" cy="4770537"/>
          </a:xfrm>
          <a:prstGeom prst="rect">
            <a:avLst/>
          </a:prstGeom>
          <a:noFill/>
        </p:spPr>
        <p:txBody>
          <a:bodyPr wrap="square" rtlCol="0">
            <a:spAutoFit/>
          </a:bodyPr>
          <a:lstStyle/>
          <a:p>
            <a:pPr algn="ctr"/>
            <a:r>
              <a:rPr lang="en-US" sz="3800" b="1" baseline="30000" dirty="0" smtClean="0"/>
              <a:t>3</a:t>
            </a:r>
            <a:r>
              <a:rPr lang="en-US" sz="3800" b="1" dirty="0"/>
              <a:t> And there shall be no more curse, but the throne of God and of the Lamb shall be in it, and His servants shall serve Him. </a:t>
            </a:r>
            <a:r>
              <a:rPr lang="en-US" sz="3800" b="1" baseline="30000" dirty="0"/>
              <a:t>4</a:t>
            </a:r>
            <a:r>
              <a:rPr lang="en-US" sz="3800" b="1" dirty="0"/>
              <a:t> They shall see His face, and His name </a:t>
            </a:r>
            <a:r>
              <a:rPr lang="en-US" sz="3800" b="1" i="1" dirty="0"/>
              <a:t>shall be</a:t>
            </a:r>
            <a:r>
              <a:rPr lang="en-US" sz="3800" b="1" dirty="0"/>
              <a:t> on their foreheads. </a:t>
            </a:r>
            <a:r>
              <a:rPr lang="en-US" sz="3800" b="1" baseline="30000" dirty="0"/>
              <a:t>5</a:t>
            </a:r>
            <a:r>
              <a:rPr lang="en-US" sz="3800" b="1" dirty="0"/>
              <a:t> There shall be no night there: They need no lamp nor light of the sun, for the Lord God gives them light. </a:t>
            </a:r>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smtClean="0">
                <a:solidFill>
                  <a:schemeClr val="bg1"/>
                </a:solidFill>
              </a:rPr>
              <a:t>REVELATION 22:1-14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3474793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78608"/>
            <a:ext cx="8747760" cy="4770537"/>
          </a:xfrm>
          <a:prstGeom prst="rect">
            <a:avLst/>
          </a:prstGeom>
          <a:noFill/>
        </p:spPr>
        <p:txBody>
          <a:bodyPr wrap="square" rtlCol="0">
            <a:spAutoFit/>
          </a:bodyPr>
          <a:lstStyle/>
          <a:p>
            <a:pPr algn="ctr"/>
            <a:r>
              <a:rPr lang="en-US" sz="3800" b="1" dirty="0" smtClean="0"/>
              <a:t>And </a:t>
            </a:r>
            <a:r>
              <a:rPr lang="en-US" sz="3800" b="1" dirty="0"/>
              <a:t>they shall reign forever and ever. </a:t>
            </a:r>
            <a:r>
              <a:rPr lang="en-US" sz="3800" b="1" baseline="30000" dirty="0"/>
              <a:t>6</a:t>
            </a:r>
            <a:r>
              <a:rPr lang="en-US" sz="3800" b="1" dirty="0"/>
              <a:t> Then he said to me, "These words </a:t>
            </a:r>
            <a:r>
              <a:rPr lang="en-US" sz="3800" b="1" i="1" dirty="0"/>
              <a:t>are</a:t>
            </a:r>
            <a:r>
              <a:rPr lang="en-US" sz="3800" b="1" dirty="0"/>
              <a:t> faithful and true." And the Lord God of the holy prophets sent His angel to show His servants the things which must shortly take place. </a:t>
            </a:r>
            <a:r>
              <a:rPr lang="en-US" sz="3800" b="1" baseline="30000" dirty="0"/>
              <a:t>7</a:t>
            </a:r>
            <a:r>
              <a:rPr lang="en-US" sz="3800" b="1" dirty="0"/>
              <a:t> "Behold, I am coming quickly! Blessed </a:t>
            </a:r>
            <a:r>
              <a:rPr lang="en-US" sz="3800" b="1" i="1" dirty="0"/>
              <a:t>is</a:t>
            </a:r>
            <a:r>
              <a:rPr lang="en-US" sz="3800" b="1" dirty="0"/>
              <a:t> he who keeps the words of the prophecy of this book</a:t>
            </a:r>
            <a:r>
              <a:rPr lang="en-US" sz="3800" b="1" dirty="0" smtClean="0"/>
              <a:t>."</a:t>
            </a:r>
            <a:endParaRPr lang="en-US" sz="3800" b="1" dirty="0"/>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smtClean="0">
                <a:solidFill>
                  <a:schemeClr val="bg1"/>
                </a:solidFill>
              </a:rPr>
              <a:t>REVELATION 22:1-14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35122952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78608"/>
            <a:ext cx="8747760" cy="4770537"/>
          </a:xfrm>
          <a:prstGeom prst="rect">
            <a:avLst/>
          </a:prstGeom>
          <a:noFill/>
        </p:spPr>
        <p:txBody>
          <a:bodyPr wrap="square" rtlCol="0">
            <a:spAutoFit/>
          </a:bodyPr>
          <a:lstStyle/>
          <a:p>
            <a:pPr algn="ctr"/>
            <a:r>
              <a:rPr lang="en-US" sz="3800" b="1" baseline="30000" dirty="0" smtClean="0"/>
              <a:t>8</a:t>
            </a:r>
            <a:r>
              <a:rPr lang="en-US" sz="3800" b="1" dirty="0"/>
              <a:t> Now I, John, saw and heard these things. </a:t>
            </a:r>
            <a:r>
              <a:rPr lang="en-US" sz="3800" b="1" u="sng" dirty="0"/>
              <a:t>And when I heard and saw, I fell down to worship before the feet of the angel who showed me these things</a:t>
            </a:r>
            <a:r>
              <a:rPr lang="en-US" sz="3800" b="1" dirty="0"/>
              <a:t>. </a:t>
            </a:r>
            <a:r>
              <a:rPr lang="en-US" sz="3800" b="1" baseline="30000" dirty="0"/>
              <a:t>9</a:t>
            </a:r>
            <a:r>
              <a:rPr lang="en-US" sz="3800" b="1" dirty="0"/>
              <a:t> Then he said to me, "See </a:t>
            </a:r>
            <a:r>
              <a:rPr lang="en-US" sz="3800" b="1" i="1" dirty="0"/>
              <a:t>that you do</a:t>
            </a:r>
            <a:r>
              <a:rPr lang="en-US" sz="3800" b="1" dirty="0"/>
              <a:t> not </a:t>
            </a:r>
            <a:r>
              <a:rPr lang="en-US" sz="3800" b="1" i="1" dirty="0"/>
              <a:t>do that.</a:t>
            </a:r>
            <a:r>
              <a:rPr lang="en-US" sz="3800" b="1" dirty="0"/>
              <a:t> For I am your fellow servant, and of your brethren the prophets, and of those who keep the words of this book. Worship God</a:t>
            </a:r>
            <a:r>
              <a:rPr lang="en-US" sz="3800" b="1" dirty="0" smtClean="0"/>
              <a:t>."</a:t>
            </a:r>
            <a:endParaRPr lang="en-US" sz="3800" b="1" dirty="0"/>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smtClean="0">
                <a:solidFill>
                  <a:schemeClr val="bg1"/>
                </a:solidFill>
              </a:rPr>
              <a:t>REVELATION 22:1-14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319191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3259"/>
        </a:solidFill>
        <a:effectLst/>
      </p:bgPr>
    </p:bg>
    <p:spTree>
      <p:nvGrpSpPr>
        <p:cNvPr id="1" name=""/>
        <p:cNvGrpSpPr/>
        <p:nvPr/>
      </p:nvGrpSpPr>
      <p:grpSpPr>
        <a:xfrm>
          <a:off x="0" y="0"/>
          <a:ext cx="0" cy="0"/>
          <a:chOff x="0" y="0"/>
          <a:chExt cx="0" cy="0"/>
        </a:xfrm>
      </p:grpSpPr>
      <p:pic>
        <p:nvPicPr>
          <p:cNvPr id="3074" name="Picture 2" descr="http://holyspiritempowers.com/wp-content/uploads/2012/08/holy-spirit-doe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1741"/>
            <a:ext cx="9144000" cy="50292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holyspiritempowers.com/wp-content/uploads/2012/08/holy-spirit-does2.png"/>
          <p:cNvPicPr>
            <a:picLocks noChangeAspect="1" noChangeArrowheads="1"/>
          </p:cNvPicPr>
          <p:nvPr/>
        </p:nvPicPr>
        <p:blipFill rotWithShape="1">
          <a:blip r:embed="rId2">
            <a:extLst>
              <a:ext uri="{28A0092B-C50C-407E-A947-70E740481C1C}">
                <a14:useLocalDpi xmlns:a14="http://schemas.microsoft.com/office/drawing/2010/main" val="0"/>
              </a:ext>
            </a:extLst>
          </a:blip>
          <a:srcRect l="34515" t="50081" r="37189" b="45563"/>
          <a:stretch/>
        </p:blipFill>
        <p:spPr bwMode="auto">
          <a:xfrm>
            <a:off x="6943725" y="2409825"/>
            <a:ext cx="1981199" cy="561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58025" y="2352675"/>
            <a:ext cx="1743075" cy="461665"/>
          </a:xfrm>
          <a:prstGeom prst="rect">
            <a:avLst/>
          </a:prstGeom>
          <a:noFill/>
        </p:spPr>
        <p:txBody>
          <a:bodyPr wrap="square" rtlCol="0">
            <a:spAutoFit/>
          </a:bodyPr>
          <a:lstStyle/>
          <a:p>
            <a:pPr algn="ctr"/>
            <a:r>
              <a:rPr lang="en-US" sz="2300" dirty="0" smtClean="0">
                <a:solidFill>
                  <a:schemeClr val="bg1"/>
                </a:solidFill>
                <a:latin typeface="Baskerville Old Face" panose="02020602080505020303" pitchFamily="18" charset="0"/>
              </a:rPr>
              <a:t>GUIDES</a:t>
            </a:r>
            <a:endParaRPr lang="en-US" sz="2300" dirty="0">
              <a:solidFill>
                <a:schemeClr val="bg1"/>
              </a:solidFill>
              <a:latin typeface="Baskerville Old Face" panose="02020602080505020303" pitchFamily="18" charset="0"/>
            </a:endParaRPr>
          </a:p>
        </p:txBody>
      </p:sp>
      <p:sp>
        <p:nvSpPr>
          <p:cNvPr id="5" name="TextBox 4"/>
          <p:cNvSpPr txBox="1"/>
          <p:nvPr/>
        </p:nvSpPr>
        <p:spPr>
          <a:xfrm>
            <a:off x="6943725" y="2657475"/>
            <a:ext cx="1981199" cy="400110"/>
          </a:xfrm>
          <a:prstGeom prst="rect">
            <a:avLst/>
          </a:prstGeom>
          <a:noFill/>
        </p:spPr>
        <p:txBody>
          <a:bodyPr wrap="square" rtlCol="0">
            <a:spAutoFit/>
          </a:bodyPr>
          <a:lstStyle/>
          <a:p>
            <a:pPr algn="ctr"/>
            <a:r>
              <a:rPr lang="en-US" sz="2000" dirty="0" smtClean="0">
                <a:solidFill>
                  <a:srgbClr val="FFFF00"/>
                </a:solidFill>
                <a:latin typeface="Baskerville Old Face" panose="02020602080505020303" pitchFamily="18" charset="0"/>
              </a:rPr>
              <a:t>Romans 8:14</a:t>
            </a:r>
            <a:endParaRPr lang="en-US" sz="20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5307940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30482"/>
            <a:ext cx="8747760" cy="5355312"/>
          </a:xfrm>
          <a:prstGeom prst="rect">
            <a:avLst/>
          </a:prstGeom>
          <a:noFill/>
        </p:spPr>
        <p:txBody>
          <a:bodyPr wrap="square" rtlCol="0">
            <a:spAutoFit/>
          </a:bodyPr>
          <a:lstStyle/>
          <a:p>
            <a:pPr algn="ctr"/>
            <a:r>
              <a:rPr lang="en-US" sz="3800" b="1" baseline="30000" dirty="0" smtClean="0"/>
              <a:t>10</a:t>
            </a:r>
            <a:r>
              <a:rPr lang="en-US" sz="3800" b="1" dirty="0"/>
              <a:t> And he said to me, "Do not seal the words of the prophecy of this book, for the time is at hand. </a:t>
            </a:r>
            <a:r>
              <a:rPr lang="en-US" sz="3800" b="1" baseline="30000" dirty="0"/>
              <a:t>11</a:t>
            </a:r>
            <a:r>
              <a:rPr lang="en-US" sz="3800" b="1" dirty="0"/>
              <a:t> He who is unjust, let him be unjust still; he who is filthy, let him be filthy still; he who is righteous, let him be righteous still; he who is holy, let him be holy still." </a:t>
            </a:r>
            <a:r>
              <a:rPr lang="en-US" sz="3800" b="1" baseline="30000" dirty="0"/>
              <a:t>12</a:t>
            </a:r>
            <a:r>
              <a:rPr lang="en-US" sz="3800" b="1" dirty="0"/>
              <a:t> "And behold, I am coming quickly, and My reward </a:t>
            </a:r>
            <a:r>
              <a:rPr lang="en-US" sz="3800" b="1" i="1" dirty="0"/>
              <a:t>is</a:t>
            </a:r>
            <a:r>
              <a:rPr lang="en-US" sz="3800" b="1" dirty="0"/>
              <a:t> with Me, to give to every one according to his work. </a:t>
            </a:r>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smtClean="0">
                <a:solidFill>
                  <a:schemeClr val="bg1"/>
                </a:solidFill>
              </a:rPr>
              <a:t>REVELATION 22:1-14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3701518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78608"/>
            <a:ext cx="8747760" cy="3600986"/>
          </a:xfrm>
          <a:prstGeom prst="rect">
            <a:avLst/>
          </a:prstGeom>
          <a:noFill/>
        </p:spPr>
        <p:txBody>
          <a:bodyPr wrap="square" rtlCol="0">
            <a:spAutoFit/>
          </a:bodyPr>
          <a:lstStyle/>
          <a:p>
            <a:pPr algn="ctr"/>
            <a:r>
              <a:rPr lang="en-US" sz="3800" b="1" baseline="30000" dirty="0" smtClean="0"/>
              <a:t>13</a:t>
            </a:r>
            <a:r>
              <a:rPr lang="en-US" sz="3800" b="1" dirty="0"/>
              <a:t> I am the Alpha and the Omega, </a:t>
            </a:r>
            <a:r>
              <a:rPr lang="en-US" sz="3800" b="1" i="1" dirty="0"/>
              <a:t>the</a:t>
            </a:r>
            <a:r>
              <a:rPr lang="en-US" sz="3800" b="1" dirty="0"/>
              <a:t> Beginning and </a:t>
            </a:r>
            <a:r>
              <a:rPr lang="en-US" sz="3800" b="1" i="1" dirty="0"/>
              <a:t>the</a:t>
            </a:r>
            <a:r>
              <a:rPr lang="en-US" sz="3800" b="1" dirty="0"/>
              <a:t> End, the First and the Last." </a:t>
            </a:r>
            <a:r>
              <a:rPr lang="en-US" sz="3800" b="1" baseline="30000" dirty="0"/>
              <a:t>14</a:t>
            </a:r>
            <a:r>
              <a:rPr lang="en-US" sz="3800" b="1" dirty="0"/>
              <a:t> Blessed </a:t>
            </a:r>
            <a:r>
              <a:rPr lang="en-US" sz="3800" b="1" i="1" dirty="0"/>
              <a:t>are</a:t>
            </a:r>
            <a:r>
              <a:rPr lang="en-US" sz="3800" b="1" dirty="0"/>
              <a:t> those who do what He commands, that they may have the right to the tree of life, and may enter through the gates into the city.</a:t>
            </a:r>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smtClean="0">
                <a:solidFill>
                  <a:schemeClr val="bg1"/>
                </a:solidFill>
              </a:rPr>
              <a:t>REVELATION 22:1-14 </a:t>
            </a:r>
            <a:r>
              <a:rPr lang="en-US" sz="3200" dirty="0"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2496526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michelecushatt.com/wp-content/uploads/2016/01/16590151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5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074" y="553452"/>
            <a:ext cx="8658319" cy="646331"/>
          </a:xfrm>
          <a:prstGeom prst="rect">
            <a:avLst/>
          </a:prstGeom>
          <a:noFill/>
        </p:spPr>
        <p:txBody>
          <a:bodyPr wrap="square" rtlCol="0">
            <a:spAutoFit/>
          </a:bodyPr>
          <a:lstStyle/>
          <a:p>
            <a:pPr algn="ctr"/>
            <a:r>
              <a:rPr lang="en-US" sz="3600" b="1" dirty="0"/>
              <a:t>Someone is waiting for you to share</a:t>
            </a:r>
            <a:endParaRPr lang="en-US" sz="3600" dirty="0"/>
          </a:p>
        </p:txBody>
      </p:sp>
    </p:spTree>
    <p:extLst>
      <p:ext uri="{BB962C8B-B14F-4D97-AF65-F5344CB8AC3E}">
        <p14:creationId xmlns:p14="http://schemas.microsoft.com/office/powerpoint/2010/main" val="1044040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dn.playbuzz.com/cdn/d4ca7c16-3713-4c39-aa52-a9ab52eb0610/aeb6063c-d4d5-489f-8bb6-e3e87bf1cdff.jpg"/>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r="10274"/>
          <a:stretch/>
        </p:blipFill>
        <p:spPr bwMode="auto">
          <a:xfrm>
            <a:off x="-48126" y="0"/>
            <a:ext cx="919212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5681" y="818147"/>
            <a:ext cx="8658319" cy="646331"/>
          </a:xfrm>
          <a:prstGeom prst="rect">
            <a:avLst/>
          </a:prstGeom>
          <a:noFill/>
        </p:spPr>
        <p:txBody>
          <a:bodyPr wrap="square" rtlCol="0">
            <a:spAutoFit/>
          </a:bodyPr>
          <a:lstStyle/>
          <a:p>
            <a:pPr algn="ctr"/>
            <a:r>
              <a:rPr lang="en-US" sz="3600" b="1" dirty="0"/>
              <a:t>Someone is waiting for you to share</a:t>
            </a:r>
            <a:endParaRPr lang="en-US" sz="3600" dirty="0"/>
          </a:p>
        </p:txBody>
      </p:sp>
    </p:spTree>
    <p:extLst>
      <p:ext uri="{BB962C8B-B14F-4D97-AF65-F5344CB8AC3E}">
        <p14:creationId xmlns:p14="http://schemas.microsoft.com/office/powerpoint/2010/main" val="1575646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00800"/>
        </a:solidFill>
        <a:effectLst/>
      </p:bgPr>
    </p:bg>
    <p:spTree>
      <p:nvGrpSpPr>
        <p:cNvPr id="1" name=""/>
        <p:cNvGrpSpPr/>
        <p:nvPr/>
      </p:nvGrpSpPr>
      <p:grpSpPr>
        <a:xfrm>
          <a:off x="0" y="0"/>
          <a:ext cx="0" cy="0"/>
          <a:chOff x="0" y="0"/>
          <a:chExt cx="0" cy="0"/>
        </a:xfrm>
      </p:grpSpPr>
      <p:pic>
        <p:nvPicPr>
          <p:cNvPr id="1026" name="Picture 2" descr="https://cdn-images-1.medium.com/max/1600/1*UvzR1gTmQxkGDhlIRhHue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566" y="72189"/>
            <a:ext cx="883286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Wait too long and their gone!</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65516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0793" b="5111"/>
          <a:stretch/>
        </p:blipFill>
        <p:spPr>
          <a:xfrm>
            <a:off x="0" y="0"/>
            <a:ext cx="9159297" cy="6858000"/>
          </a:xfrm>
          <a:prstGeom prst="rect">
            <a:avLst/>
          </a:prstGeom>
        </p:spPr>
      </p:pic>
      <p:sp>
        <p:nvSpPr>
          <p:cNvPr id="3" name="TextBox 2"/>
          <p:cNvSpPr txBox="1"/>
          <p:nvPr/>
        </p:nvSpPr>
        <p:spPr>
          <a:xfrm>
            <a:off x="1146629" y="1585671"/>
            <a:ext cx="4412343" cy="3785652"/>
          </a:xfrm>
          <a:prstGeom prst="rect">
            <a:avLst/>
          </a:prstGeom>
          <a:noFill/>
        </p:spPr>
        <p:txBody>
          <a:bodyPr wrap="square" rtlCol="0">
            <a:spAutoFit/>
          </a:bodyPr>
          <a:lstStyle/>
          <a:p>
            <a:pPr algn="r"/>
            <a:r>
              <a:rPr lang="en-US" sz="4800" b="1" dirty="0">
                <a:latin typeface="Gabriola" panose="04040605051002020D02" pitchFamily="82" charset="0"/>
              </a:rPr>
              <a:t>The servant whose Lord finds him doing what He </a:t>
            </a:r>
            <a:r>
              <a:rPr lang="en-US" sz="4800" b="1" dirty="0" smtClean="0">
                <a:latin typeface="Gabriola" panose="04040605051002020D02" pitchFamily="82" charset="0"/>
              </a:rPr>
              <a:t>has been  </a:t>
            </a:r>
            <a:r>
              <a:rPr lang="en-US" sz="4800" b="1" dirty="0">
                <a:latin typeface="Gabriola" panose="04040605051002020D02" pitchFamily="82" charset="0"/>
              </a:rPr>
              <a:t>commanded to </a:t>
            </a:r>
            <a:r>
              <a:rPr lang="en-US" sz="4800" b="1" dirty="0" smtClean="0">
                <a:latin typeface="Gabriola" panose="04040605051002020D02" pitchFamily="82" charset="0"/>
              </a:rPr>
              <a:t>do, </a:t>
            </a:r>
            <a:r>
              <a:rPr lang="en-US" sz="4800" b="1" dirty="0">
                <a:latin typeface="Gabriola" panose="04040605051002020D02" pitchFamily="82" charset="0"/>
              </a:rPr>
              <a:t>will be rewarded</a:t>
            </a:r>
            <a:r>
              <a:rPr lang="en-US" sz="4800" dirty="0">
                <a:latin typeface="Gabriola" panose="04040605051002020D02" pitchFamily="82" charset="0"/>
              </a:rPr>
              <a:t>. </a:t>
            </a:r>
          </a:p>
        </p:txBody>
      </p:sp>
      <p:sp>
        <p:nvSpPr>
          <p:cNvPr id="4" name="TextBox 3"/>
          <p:cNvSpPr txBox="1"/>
          <p:nvPr/>
        </p:nvSpPr>
        <p:spPr>
          <a:xfrm>
            <a:off x="6589486" y="5429379"/>
            <a:ext cx="1901371" cy="646331"/>
          </a:xfrm>
          <a:prstGeom prst="rect">
            <a:avLst/>
          </a:prstGeom>
          <a:noFill/>
        </p:spPr>
        <p:txBody>
          <a:bodyPr wrap="square" rtlCol="0">
            <a:spAutoFit/>
          </a:bodyPr>
          <a:lstStyle/>
          <a:p>
            <a:pPr algn="ctr"/>
            <a:r>
              <a:rPr lang="en-US" sz="3600" dirty="0" smtClean="0">
                <a:latin typeface="appleberry" pitchFamily="2" charset="0"/>
              </a:rPr>
              <a:t>JESUS</a:t>
            </a:r>
          </a:p>
        </p:txBody>
      </p:sp>
      <p:sp>
        <p:nvSpPr>
          <p:cNvPr id="5" name="TextBox 4"/>
          <p:cNvSpPr txBox="1"/>
          <p:nvPr/>
        </p:nvSpPr>
        <p:spPr>
          <a:xfrm rot="176641">
            <a:off x="1378856" y="725714"/>
            <a:ext cx="3947885" cy="523220"/>
          </a:xfrm>
          <a:prstGeom prst="rect">
            <a:avLst/>
          </a:prstGeom>
          <a:noFill/>
        </p:spPr>
        <p:txBody>
          <a:bodyPr wrap="square" rtlCol="0">
            <a:spAutoFit/>
          </a:bodyPr>
          <a:lstStyle/>
          <a:p>
            <a:pPr algn="ctr"/>
            <a:r>
              <a:rPr lang="en-US" sz="2800" dirty="0" smtClean="0">
                <a:latin typeface="appleberry" pitchFamily="2" charset="0"/>
              </a:rPr>
              <a:t>MATTHEW 24:46</a:t>
            </a:r>
            <a:endParaRPr lang="en-US" sz="2800" dirty="0">
              <a:latin typeface="appleberry" pitchFamily="2" charset="0"/>
            </a:endParaRPr>
          </a:p>
        </p:txBody>
      </p:sp>
    </p:spTree>
    <p:extLst>
      <p:ext uri="{BB962C8B-B14F-4D97-AF65-F5344CB8AC3E}">
        <p14:creationId xmlns:p14="http://schemas.microsoft.com/office/powerpoint/2010/main" val="2286652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slideplayer.com/20/5966678/slides/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18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45720"/>
            <a:ext cx="8747760" cy="5016758"/>
          </a:xfrm>
          <a:prstGeom prst="rect">
            <a:avLst/>
          </a:prstGeom>
          <a:noFill/>
        </p:spPr>
        <p:txBody>
          <a:bodyPr wrap="square" rtlCol="0">
            <a:spAutoFit/>
          </a:bodyPr>
          <a:lstStyle/>
          <a:p>
            <a:pPr algn="ctr"/>
            <a:r>
              <a:rPr lang="en-US" sz="4000" baseline="30000" dirty="0"/>
              <a:t>4</a:t>
            </a:r>
            <a:r>
              <a:rPr lang="en-US" sz="4000" dirty="0"/>
              <a:t> Once when he was eating with them, he commanded them, “Do not leave Jerusalem until the Father sends you the gift he promised, as I told you before. </a:t>
            </a:r>
            <a:r>
              <a:rPr lang="en-US" sz="4000" baseline="30000" dirty="0"/>
              <a:t>5</a:t>
            </a:r>
            <a:r>
              <a:rPr lang="en-US" sz="4000" dirty="0"/>
              <a:t> John baptized with water, but in just a few days you will be baptized with the Holy Spirit.” </a:t>
            </a:r>
            <a:r>
              <a:rPr lang="en-US" sz="4000" baseline="30000" dirty="0" smtClean="0"/>
              <a:t>6</a:t>
            </a:r>
            <a:r>
              <a:rPr lang="en-US" sz="4000" dirty="0"/>
              <a:t> So when the apostles were with Jesus, they kept asking him, </a:t>
            </a:r>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a:solidFill>
                  <a:schemeClr val="bg1"/>
                </a:solidFill>
              </a:rPr>
              <a:t>Acts 1:4-8 </a:t>
            </a:r>
            <a:r>
              <a:rPr lang="en-US" sz="3200" dirty="0">
                <a:solidFill>
                  <a:schemeClr val="bg1"/>
                </a:solidFill>
              </a:rPr>
              <a:t>NLT</a:t>
            </a:r>
          </a:p>
        </p:txBody>
      </p:sp>
    </p:spTree>
    <p:extLst>
      <p:ext uri="{BB962C8B-B14F-4D97-AF65-F5344CB8AC3E}">
        <p14:creationId xmlns:p14="http://schemas.microsoft.com/office/powerpoint/2010/main" val="236707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45720"/>
            <a:ext cx="8747760" cy="4401205"/>
          </a:xfrm>
          <a:prstGeom prst="rect">
            <a:avLst/>
          </a:prstGeom>
          <a:noFill/>
        </p:spPr>
        <p:txBody>
          <a:bodyPr wrap="square" rtlCol="0">
            <a:spAutoFit/>
          </a:bodyPr>
          <a:lstStyle/>
          <a:p>
            <a:pPr algn="ctr"/>
            <a:r>
              <a:rPr lang="en-US" sz="4000" dirty="0" smtClean="0"/>
              <a:t>“</a:t>
            </a:r>
            <a:r>
              <a:rPr lang="en-US" sz="4000" dirty="0"/>
              <a:t>Lord, has the time come for you to free Israel and restore our kingdom?” </a:t>
            </a:r>
            <a:r>
              <a:rPr lang="en-US" sz="4000" baseline="30000" dirty="0"/>
              <a:t>7</a:t>
            </a:r>
            <a:r>
              <a:rPr lang="en-US" sz="4000" dirty="0"/>
              <a:t> He replied, “The Father alone has the authority to set those dates and times, and they are not for you to know. </a:t>
            </a:r>
            <a:r>
              <a:rPr lang="en-US" sz="4000" baseline="30000" dirty="0" smtClean="0"/>
              <a:t>8 </a:t>
            </a:r>
            <a:r>
              <a:rPr lang="en-US" sz="4000" dirty="0"/>
              <a:t>But you will receive power when the Holy Spirit comes upon you. </a:t>
            </a:r>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a:solidFill>
                  <a:schemeClr val="bg1"/>
                </a:solidFill>
              </a:rPr>
              <a:t>Acts 1:4-8 </a:t>
            </a:r>
            <a:r>
              <a:rPr lang="en-US" sz="3200" dirty="0">
                <a:solidFill>
                  <a:schemeClr val="bg1"/>
                </a:solidFill>
              </a:rPr>
              <a:t>NLT</a:t>
            </a:r>
          </a:p>
        </p:txBody>
      </p:sp>
    </p:spTree>
    <p:extLst>
      <p:ext uri="{BB962C8B-B14F-4D97-AF65-F5344CB8AC3E}">
        <p14:creationId xmlns:p14="http://schemas.microsoft.com/office/powerpoint/2010/main" val="108737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4"/>
          <a:stretch/>
        </p:blipFill>
        <p:spPr>
          <a:xfrm>
            <a:off x="0" y="3307080"/>
            <a:ext cx="9144000" cy="3550920"/>
          </a:xfrm>
          <a:prstGeom prst="rect">
            <a:avLst/>
          </a:prstGeom>
        </p:spPr>
      </p:pic>
      <p:sp>
        <p:nvSpPr>
          <p:cNvPr id="3" name="TextBox 2"/>
          <p:cNvSpPr txBox="1"/>
          <p:nvPr/>
        </p:nvSpPr>
        <p:spPr>
          <a:xfrm>
            <a:off x="198120" y="335280"/>
            <a:ext cx="8747760" cy="2554545"/>
          </a:xfrm>
          <a:prstGeom prst="rect">
            <a:avLst/>
          </a:prstGeom>
          <a:noFill/>
        </p:spPr>
        <p:txBody>
          <a:bodyPr wrap="square" rtlCol="0">
            <a:spAutoFit/>
          </a:bodyPr>
          <a:lstStyle/>
          <a:p>
            <a:pPr algn="ctr"/>
            <a:r>
              <a:rPr lang="en-US" sz="4000" dirty="0" smtClean="0"/>
              <a:t>And </a:t>
            </a:r>
            <a:r>
              <a:rPr lang="en-US" sz="4000" b="1" dirty="0" smtClean="0"/>
              <a:t>you will be my witnesses</a:t>
            </a:r>
            <a:r>
              <a:rPr lang="en-US" sz="4000" dirty="0" smtClean="0"/>
              <a:t>, </a:t>
            </a:r>
            <a:r>
              <a:rPr lang="en-US" sz="4000" b="1" dirty="0" smtClean="0"/>
              <a:t>telling people about me everywhere</a:t>
            </a:r>
            <a:r>
              <a:rPr lang="en-US" sz="4000" dirty="0" smtClean="0"/>
              <a:t>—in Jerusalem, throughout Judea, in Samaria, and to the ends of the earth.” </a:t>
            </a:r>
            <a:endParaRPr lang="en-US" sz="4000" dirty="0"/>
          </a:p>
        </p:txBody>
      </p:sp>
      <p:sp>
        <p:nvSpPr>
          <p:cNvPr id="4" name="TextBox 3"/>
          <p:cNvSpPr txBox="1"/>
          <p:nvPr/>
        </p:nvSpPr>
        <p:spPr>
          <a:xfrm>
            <a:off x="198120" y="6096000"/>
            <a:ext cx="8945880" cy="769441"/>
          </a:xfrm>
          <a:prstGeom prst="rect">
            <a:avLst/>
          </a:prstGeom>
          <a:noFill/>
        </p:spPr>
        <p:txBody>
          <a:bodyPr wrap="square" rtlCol="0">
            <a:spAutoFit/>
          </a:bodyPr>
          <a:lstStyle/>
          <a:p>
            <a:pPr algn="ctr"/>
            <a:r>
              <a:rPr lang="en-US" sz="4400" b="1" dirty="0">
                <a:solidFill>
                  <a:schemeClr val="bg1"/>
                </a:solidFill>
              </a:rPr>
              <a:t>Acts 1:4-8 </a:t>
            </a:r>
            <a:r>
              <a:rPr lang="en-US" sz="3200" dirty="0">
                <a:solidFill>
                  <a:schemeClr val="bg1"/>
                </a:solidFill>
              </a:rPr>
              <a:t>NLT</a:t>
            </a:r>
          </a:p>
        </p:txBody>
      </p:sp>
    </p:spTree>
    <p:extLst>
      <p:ext uri="{BB962C8B-B14F-4D97-AF65-F5344CB8AC3E}">
        <p14:creationId xmlns:p14="http://schemas.microsoft.com/office/powerpoint/2010/main" val="4057531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08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6570"/>
          <a:stretch/>
        </p:blipFill>
        <p:spPr>
          <a:xfrm>
            <a:off x="475225" y="0"/>
            <a:ext cx="8196335" cy="6858000"/>
          </a:xfrm>
          <a:prstGeom prst="rect">
            <a:avLst/>
          </a:prstGeom>
        </p:spPr>
      </p:pic>
    </p:spTree>
    <p:extLst>
      <p:ext uri="{BB962C8B-B14F-4D97-AF65-F5344CB8AC3E}">
        <p14:creationId xmlns:p14="http://schemas.microsoft.com/office/powerpoint/2010/main" val="3836374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1111</TotalTime>
  <Words>322</Words>
  <Application>Microsoft Office PowerPoint</Application>
  <PresentationFormat>On-screen Show (4:3)</PresentationFormat>
  <Paragraphs>75</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appleberry</vt:lpstr>
      <vt:lpstr>Arial</vt:lpstr>
      <vt:lpstr>Arial Black</vt:lpstr>
      <vt:lpstr>Baskerville Old Face</vt:lpstr>
      <vt:lpstr>Calibri</vt:lpstr>
      <vt:lpstr>Calibri Light</vt:lpstr>
      <vt:lpstr>Gabriola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22</cp:revision>
  <cp:lastPrinted>2018-02-11T16:23:34Z</cp:lastPrinted>
  <dcterms:created xsi:type="dcterms:W3CDTF">2018-02-01T15:13:44Z</dcterms:created>
  <dcterms:modified xsi:type="dcterms:W3CDTF">2018-02-11T16:33:17Z</dcterms:modified>
</cp:coreProperties>
</file>