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32"/>
  </p:handoutMasterIdLst>
  <p:sldIdLst>
    <p:sldId id="256" r:id="rId2"/>
    <p:sldId id="258" r:id="rId3"/>
    <p:sldId id="259" r:id="rId4"/>
    <p:sldId id="260" r:id="rId5"/>
    <p:sldId id="261" r:id="rId6"/>
    <p:sldId id="281" r:id="rId7"/>
    <p:sldId id="257" r:id="rId8"/>
    <p:sldId id="263" r:id="rId9"/>
    <p:sldId id="262" r:id="rId10"/>
    <p:sldId id="264" r:id="rId11"/>
    <p:sldId id="266" r:id="rId12"/>
    <p:sldId id="282" r:id="rId13"/>
    <p:sldId id="267" r:id="rId14"/>
    <p:sldId id="269" r:id="rId15"/>
    <p:sldId id="270" r:id="rId16"/>
    <p:sldId id="271" r:id="rId17"/>
    <p:sldId id="283" r:id="rId18"/>
    <p:sldId id="272" r:id="rId19"/>
    <p:sldId id="273" r:id="rId20"/>
    <p:sldId id="274" r:id="rId21"/>
    <p:sldId id="275" r:id="rId22"/>
    <p:sldId id="284" r:id="rId23"/>
    <p:sldId id="277" r:id="rId24"/>
    <p:sldId id="276" r:id="rId25"/>
    <p:sldId id="286" r:id="rId26"/>
    <p:sldId id="287" r:id="rId27"/>
    <p:sldId id="278" r:id="rId28"/>
    <p:sldId id="279" r:id="rId29"/>
    <p:sldId id="285" r:id="rId30"/>
    <p:sldId id="280" r:id="rId31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9" autoAdjust="0"/>
    <p:restoredTop sz="94660"/>
  </p:normalViewPr>
  <p:slideViewPr>
    <p:cSldViewPr snapToGrid="0">
      <p:cViewPr varScale="1">
        <p:scale>
          <a:sx n="64" d="100"/>
          <a:sy n="64" d="100"/>
        </p:scale>
        <p:origin x="90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8AAA53F-7ED4-4D94-947C-0A3A46742399}" type="datetimeFigureOut">
              <a:rPr lang="en-US" smtClean="0"/>
              <a:t>11/5/2017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FA75FC8-3485-4F11-A488-C9750BE09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199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37D73-CB83-4FF3-9CB3-60F15843D659}" type="datetimeFigureOut">
              <a:rPr lang="en-US" smtClean="0"/>
              <a:t>11/5/2017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5F169-3F44-47AB-BF3C-D4C2676EB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478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37D73-CB83-4FF3-9CB3-60F15843D659}" type="datetimeFigureOut">
              <a:rPr lang="en-US" smtClean="0"/>
              <a:t>11/5/2017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5F169-3F44-47AB-BF3C-D4C2676EB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03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37D73-CB83-4FF3-9CB3-60F15843D659}" type="datetimeFigureOut">
              <a:rPr lang="en-US" smtClean="0"/>
              <a:t>11/5/2017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5F169-3F44-47AB-BF3C-D4C2676EB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175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37D73-CB83-4FF3-9CB3-60F15843D659}" type="datetimeFigureOut">
              <a:rPr lang="en-US" smtClean="0"/>
              <a:t>11/5/2017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5F169-3F44-47AB-BF3C-D4C2676EB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382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37D73-CB83-4FF3-9CB3-60F15843D659}" type="datetimeFigureOut">
              <a:rPr lang="en-US" smtClean="0"/>
              <a:t>11/5/2017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5F169-3F44-47AB-BF3C-D4C2676EB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907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37D73-CB83-4FF3-9CB3-60F15843D659}" type="datetimeFigureOut">
              <a:rPr lang="en-US" smtClean="0"/>
              <a:t>11/5/2017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5F169-3F44-47AB-BF3C-D4C2676EB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071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37D73-CB83-4FF3-9CB3-60F15843D659}" type="datetimeFigureOut">
              <a:rPr lang="en-US" smtClean="0"/>
              <a:t>11/5/2017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5F169-3F44-47AB-BF3C-D4C2676EB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7604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37D73-CB83-4FF3-9CB3-60F15843D659}" type="datetimeFigureOut">
              <a:rPr lang="en-US" smtClean="0"/>
              <a:t>11/5/2017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5F169-3F44-47AB-BF3C-D4C2676EB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229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37D73-CB83-4FF3-9CB3-60F15843D659}" type="datetimeFigureOut">
              <a:rPr lang="en-US" smtClean="0"/>
              <a:t>11/5/2017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5F169-3F44-47AB-BF3C-D4C2676EB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788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37D73-CB83-4FF3-9CB3-60F15843D659}" type="datetimeFigureOut">
              <a:rPr lang="en-US" smtClean="0"/>
              <a:t>11/5/2017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5F169-3F44-47AB-BF3C-D4C2676EB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588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37D73-CB83-4FF3-9CB3-60F15843D659}" type="datetimeFigureOut">
              <a:rPr lang="en-US" smtClean="0"/>
              <a:t>11/5/2017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5F169-3F44-47AB-BF3C-D4C2676EB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435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D37D73-CB83-4FF3-9CB3-60F15843D659}" type="datetimeFigureOut">
              <a:rPr lang="en-US" smtClean="0"/>
              <a:t>11/5/2017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45F169-3F44-47AB-BF3C-D4C2676EB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72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unset in the background&#10;&#10;Description generated with very high confidence">
            <a:extLst>
              <a:ext uri="{FF2B5EF4-FFF2-40B4-BE49-F238E27FC236}">
                <a16:creationId xmlns:a16="http://schemas.microsoft.com/office/drawing/2014/main" id="{C91EA1D5-E74F-4665-82C2-43F2F41A8D4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48" r="7152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3026CAE-BEE2-4C44-A983-55F4794D7EC6}"/>
              </a:ext>
            </a:extLst>
          </p:cNvPr>
          <p:cNvSpPr/>
          <p:nvPr/>
        </p:nvSpPr>
        <p:spPr>
          <a:xfrm>
            <a:off x="748346" y="5167436"/>
            <a:ext cx="76472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>
                <a:ln>
                  <a:solidFill>
                    <a:srgbClr val="FFC000"/>
                  </a:solidFill>
                </a:ln>
                <a:solidFill>
                  <a:schemeClr val="bg1"/>
                </a:solidFill>
                <a:effectLst/>
              </a:rPr>
              <a:t>The Ultimate Relationship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A679006-A1F4-4CD8-A25F-18DB98D825DF}"/>
              </a:ext>
            </a:extLst>
          </p:cNvPr>
          <p:cNvSpPr/>
          <p:nvPr/>
        </p:nvSpPr>
        <p:spPr>
          <a:xfrm>
            <a:off x="2158572" y="5774655"/>
            <a:ext cx="482683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Leviticus 1-5, Ephesians 5:18-23</a:t>
            </a:r>
          </a:p>
        </p:txBody>
      </p:sp>
    </p:spTree>
    <p:extLst>
      <p:ext uri="{BB962C8B-B14F-4D97-AF65-F5344CB8AC3E}">
        <p14:creationId xmlns:p14="http://schemas.microsoft.com/office/powerpoint/2010/main" val="7681941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2086876-0CF2-4E60-938E-7616462D70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6451"/>
            <a:ext cx="9144000" cy="515154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31BF679-E610-4138-930F-72CF1A27DD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053"/>
          <a:stretch/>
        </p:blipFill>
        <p:spPr>
          <a:xfrm>
            <a:off x="0" y="-210589"/>
            <a:ext cx="9144000" cy="252152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7A45402-7990-468F-80D2-94383119AED5}"/>
              </a:ext>
            </a:extLst>
          </p:cNvPr>
          <p:cNvSpPr/>
          <p:nvPr/>
        </p:nvSpPr>
        <p:spPr>
          <a:xfrm>
            <a:off x="0" y="1408615"/>
            <a:ext cx="9144000" cy="184665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8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“Whatever good anyone does, </a:t>
            </a:r>
          </a:p>
          <a:p>
            <a:pPr algn="ctr"/>
            <a:r>
              <a:rPr lang="en-US" sz="38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w</a:t>
            </a:r>
            <a:r>
              <a:rPr lang="en-US" sz="38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hatever sacrifice one makes for another</a:t>
            </a:r>
          </a:p>
          <a:p>
            <a:pPr algn="ctr"/>
            <a:r>
              <a:rPr lang="en-US" sz="38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they will receive the same from the Lord.</a:t>
            </a:r>
            <a:endParaRPr lang="en-US" sz="38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D7DABF9-5BF1-47D7-B728-BCE67398C5D4}"/>
              </a:ext>
            </a:extLst>
          </p:cNvPr>
          <p:cNvSpPr/>
          <p:nvPr/>
        </p:nvSpPr>
        <p:spPr>
          <a:xfrm>
            <a:off x="2556726" y="48780"/>
            <a:ext cx="366478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Ephesians 6:8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1FD6226-272E-44F9-A38E-0F0B10385FCE}"/>
              </a:ext>
            </a:extLst>
          </p:cNvPr>
          <p:cNvCxnSpPr/>
          <p:nvPr/>
        </p:nvCxnSpPr>
        <p:spPr>
          <a:xfrm>
            <a:off x="2387600" y="2618169"/>
            <a:ext cx="1569156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88084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2086876-0CF2-4E60-938E-7616462D70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6451"/>
            <a:ext cx="9144000" cy="515154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31BF679-E610-4138-930F-72CF1A27DD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053"/>
          <a:stretch/>
        </p:blipFill>
        <p:spPr>
          <a:xfrm>
            <a:off x="0" y="-210589"/>
            <a:ext cx="9144000" cy="2521527"/>
          </a:xfrm>
          <a:prstGeom prst="rect">
            <a:avLst/>
          </a:prstGeom>
        </p:spPr>
      </p:pic>
      <p:pic>
        <p:nvPicPr>
          <p:cNvPr id="3" name="Picture 2" descr="A sunset in the background&#10;&#10;Description generated with very high confidence">
            <a:extLst>
              <a:ext uri="{FF2B5EF4-FFF2-40B4-BE49-F238E27FC236}">
                <a16:creationId xmlns:a16="http://schemas.microsoft.com/office/drawing/2014/main" id="{CCD7DF71-9D21-4569-8E9C-657C908710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69368"/>
            <a:ext cx="9144000" cy="328863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B40FCB0-ADB3-404B-8F82-945901077D17}"/>
              </a:ext>
            </a:extLst>
          </p:cNvPr>
          <p:cNvSpPr/>
          <p:nvPr/>
        </p:nvSpPr>
        <p:spPr>
          <a:xfrm>
            <a:off x="813162" y="353291"/>
            <a:ext cx="7056220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0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If You </a:t>
            </a:r>
            <a:r>
              <a:rPr lang="en-US" sz="4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L</a:t>
            </a:r>
            <a:r>
              <a:rPr lang="en-US" sz="40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ove </a:t>
            </a:r>
            <a:r>
              <a:rPr lang="en-US" sz="4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</a:t>
            </a:r>
            <a:r>
              <a:rPr lang="en-US" sz="40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e</a:t>
            </a:r>
          </a:p>
          <a:p>
            <a:r>
              <a:rPr lang="en-US" sz="4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  Feed My Lambs</a:t>
            </a:r>
          </a:p>
          <a:p>
            <a:r>
              <a:rPr lang="en-US" sz="40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     Tend My Sheep</a:t>
            </a:r>
          </a:p>
          <a:p>
            <a:r>
              <a:rPr lang="en-US" sz="4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        Feed My Sheep</a:t>
            </a:r>
            <a:endParaRPr lang="en-US" sz="54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496FA34-DD23-429D-97DC-60152B017AA0}"/>
              </a:ext>
            </a:extLst>
          </p:cNvPr>
          <p:cNvSpPr txBox="1"/>
          <p:nvPr/>
        </p:nvSpPr>
        <p:spPr>
          <a:xfrm>
            <a:off x="3740728" y="2741637"/>
            <a:ext cx="3484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>
                <a:solidFill>
                  <a:schemeClr val="bg1"/>
                </a:solidFill>
              </a:rPr>
              <a:t>JOHN  21:15</a:t>
            </a:r>
          </a:p>
        </p:txBody>
      </p:sp>
    </p:spTree>
    <p:extLst>
      <p:ext uri="{BB962C8B-B14F-4D97-AF65-F5344CB8AC3E}">
        <p14:creationId xmlns:p14="http://schemas.microsoft.com/office/powerpoint/2010/main" val="10995712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2086876-0CF2-4E60-938E-7616462D70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6451"/>
            <a:ext cx="9144000" cy="515154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31BF679-E610-4138-930F-72CF1A27DD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053"/>
          <a:stretch/>
        </p:blipFill>
        <p:spPr>
          <a:xfrm>
            <a:off x="0" y="-210589"/>
            <a:ext cx="9144000" cy="252152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B40FCB0-ADB3-404B-8F82-945901077D17}"/>
              </a:ext>
            </a:extLst>
          </p:cNvPr>
          <p:cNvSpPr/>
          <p:nvPr/>
        </p:nvSpPr>
        <p:spPr>
          <a:xfrm>
            <a:off x="813162" y="353291"/>
            <a:ext cx="7056220" cy="40010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Colossians 3:24 </a:t>
            </a:r>
            <a:r>
              <a:rPr lang="en-US" sz="2800" b="1" dirty="0">
                <a:solidFill>
                  <a:schemeClr val="bg1"/>
                </a:solidFill>
              </a:rPr>
              <a:t>(NLT) </a:t>
            </a:r>
            <a:r>
              <a:rPr lang="en-US" sz="4000" dirty="0">
                <a:solidFill>
                  <a:schemeClr val="bg1"/>
                </a:solidFill>
              </a:rPr>
              <a:t/>
            </a:r>
            <a:br>
              <a:rPr lang="en-US" sz="4000" dirty="0">
                <a:solidFill>
                  <a:schemeClr val="bg1"/>
                </a:solidFill>
              </a:rPr>
            </a:br>
            <a:r>
              <a:rPr lang="en-US" sz="4000" baseline="30000" dirty="0">
                <a:solidFill>
                  <a:schemeClr val="bg1"/>
                </a:solidFill>
              </a:rPr>
              <a:t>24 </a:t>
            </a:r>
            <a:r>
              <a:rPr lang="en-US" sz="4000" dirty="0">
                <a:solidFill>
                  <a:schemeClr val="bg1"/>
                </a:solidFill>
              </a:rPr>
              <a:t> Remember that the Lord will give you an inheritance as your reward, and that the Master you are serving is Christ. </a:t>
            </a:r>
            <a:br>
              <a:rPr lang="en-US" sz="4000" dirty="0">
                <a:solidFill>
                  <a:schemeClr val="bg1"/>
                </a:solidFill>
              </a:rPr>
            </a:br>
            <a:endParaRPr lang="en-US" sz="5400" b="1" spc="50" dirty="0">
              <a:ln w="0"/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328402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7A57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icture containing text&#10;&#10;Description generated with high confidence">
            <a:extLst>
              <a:ext uri="{FF2B5EF4-FFF2-40B4-BE49-F238E27FC236}">
                <a16:creationId xmlns:a16="http://schemas.microsoft.com/office/drawing/2014/main" id="{3B0C634D-B1B5-444A-A253-C69A0D42AC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00" y="689102"/>
            <a:ext cx="8178799" cy="5479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3533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2086876-0CF2-4E60-938E-7616462D70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6451"/>
            <a:ext cx="9144000" cy="515154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31BF679-E610-4138-930F-72CF1A27DD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053"/>
          <a:stretch/>
        </p:blipFill>
        <p:spPr>
          <a:xfrm>
            <a:off x="0" y="-210589"/>
            <a:ext cx="9144000" cy="2521527"/>
          </a:xfrm>
          <a:prstGeom prst="rect">
            <a:avLst/>
          </a:prstGeom>
        </p:spPr>
      </p:pic>
      <p:pic>
        <p:nvPicPr>
          <p:cNvPr id="3" name="Picture 2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90A5E2D1-AE8C-4046-9433-893BA1D64B8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59" b="10289"/>
          <a:stretch/>
        </p:blipFill>
        <p:spPr>
          <a:xfrm>
            <a:off x="1439988" y="86092"/>
            <a:ext cx="6318557" cy="3959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9602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2086876-0CF2-4E60-938E-7616462D70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6451"/>
            <a:ext cx="9144000" cy="515154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31BF679-E610-4138-930F-72CF1A27DD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053"/>
          <a:stretch/>
        </p:blipFill>
        <p:spPr>
          <a:xfrm>
            <a:off x="0" y="-210589"/>
            <a:ext cx="9144000" cy="252152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7A45402-7990-468F-80D2-94383119AED5}"/>
              </a:ext>
            </a:extLst>
          </p:cNvPr>
          <p:cNvSpPr/>
          <p:nvPr/>
        </p:nvSpPr>
        <p:spPr>
          <a:xfrm>
            <a:off x="0" y="1408615"/>
            <a:ext cx="9144000" cy="30162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8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“Wives subm</a:t>
            </a:r>
            <a:r>
              <a:rPr lang="en-US" sz="38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it </a:t>
            </a:r>
            <a:r>
              <a:rPr lang="en-US" sz="3800" b="1" spc="50" dirty="0">
                <a:ln w="0"/>
                <a:solidFill>
                  <a:srgbClr val="FFFF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(sacrifice) </a:t>
            </a:r>
            <a:r>
              <a:rPr lang="en-US" sz="38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for your husbands as unto the Lord and husbands</a:t>
            </a:r>
          </a:p>
          <a:p>
            <a:pPr algn="ctr"/>
            <a:r>
              <a:rPr lang="en-US" sz="38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see to it that you love your wives</a:t>
            </a:r>
          </a:p>
          <a:p>
            <a:pPr algn="ctr"/>
            <a:r>
              <a:rPr lang="en-US" sz="38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as Christ loved the church and gave</a:t>
            </a:r>
          </a:p>
          <a:p>
            <a:pPr algn="ctr"/>
            <a:r>
              <a:rPr lang="en-US" sz="3800" b="1" spc="50" dirty="0">
                <a:ln w="0"/>
                <a:solidFill>
                  <a:srgbClr val="FFFF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(sacrificed) </a:t>
            </a:r>
            <a:r>
              <a:rPr lang="en-US" sz="38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himself for her. </a:t>
            </a:r>
            <a:endParaRPr lang="en-US" sz="38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D7DABF9-5BF1-47D7-B728-BCE67398C5D4}"/>
              </a:ext>
            </a:extLst>
          </p:cNvPr>
          <p:cNvSpPr/>
          <p:nvPr/>
        </p:nvSpPr>
        <p:spPr>
          <a:xfrm>
            <a:off x="1993271" y="48780"/>
            <a:ext cx="479169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Ephesians 5:24-25</a:t>
            </a:r>
          </a:p>
        </p:txBody>
      </p:sp>
    </p:spTree>
    <p:extLst>
      <p:ext uri="{BB962C8B-B14F-4D97-AF65-F5344CB8AC3E}">
        <p14:creationId xmlns:p14="http://schemas.microsoft.com/office/powerpoint/2010/main" val="20591426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2086876-0CF2-4E60-938E-7616462D70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6451"/>
            <a:ext cx="9144000" cy="515154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31BF679-E610-4138-930F-72CF1A27DD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053"/>
          <a:stretch/>
        </p:blipFill>
        <p:spPr>
          <a:xfrm>
            <a:off x="0" y="-210589"/>
            <a:ext cx="9144000" cy="252152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7A45402-7990-468F-80D2-94383119AED5}"/>
              </a:ext>
            </a:extLst>
          </p:cNvPr>
          <p:cNvSpPr/>
          <p:nvPr/>
        </p:nvSpPr>
        <p:spPr>
          <a:xfrm>
            <a:off x="0" y="1139146"/>
            <a:ext cx="9144000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Five major sacrifices are described. </a:t>
            </a:r>
          </a:p>
          <a:p>
            <a:pPr algn="ctr"/>
            <a:r>
              <a:rPr lang="en-US" sz="3600" b="1" dirty="0">
                <a:solidFill>
                  <a:schemeClr val="bg1"/>
                </a:solidFill>
              </a:rPr>
              <a:t>The burnt offering</a:t>
            </a:r>
            <a:r>
              <a:rPr lang="en-US" sz="3600" dirty="0">
                <a:solidFill>
                  <a:schemeClr val="bg1"/>
                </a:solidFill>
              </a:rPr>
              <a:t> (1:1-17; 6:8-13); </a:t>
            </a:r>
          </a:p>
          <a:p>
            <a:pPr algn="ctr"/>
            <a:r>
              <a:rPr lang="en-US" sz="3600" b="1" dirty="0">
                <a:solidFill>
                  <a:schemeClr val="bg1"/>
                </a:solidFill>
              </a:rPr>
              <a:t>The grain offering</a:t>
            </a:r>
            <a:r>
              <a:rPr lang="en-US" sz="3600" dirty="0">
                <a:solidFill>
                  <a:schemeClr val="bg1"/>
                </a:solidFill>
              </a:rPr>
              <a:t> (2:1-16; 6:14-23); </a:t>
            </a:r>
          </a:p>
          <a:p>
            <a:pPr algn="ctr"/>
            <a:r>
              <a:rPr lang="en-US" sz="3600" b="1" dirty="0">
                <a:solidFill>
                  <a:schemeClr val="bg1"/>
                </a:solidFill>
              </a:rPr>
              <a:t>The peace offering </a:t>
            </a:r>
            <a:r>
              <a:rPr lang="en-US" sz="3600" dirty="0">
                <a:solidFill>
                  <a:schemeClr val="bg1"/>
                </a:solidFill>
              </a:rPr>
              <a:t>(3:1-17; 7:11-36); </a:t>
            </a:r>
          </a:p>
          <a:p>
            <a:pPr algn="ctr"/>
            <a:r>
              <a:rPr lang="en-US" sz="3600" b="1" dirty="0">
                <a:solidFill>
                  <a:schemeClr val="bg1"/>
                </a:solidFill>
              </a:rPr>
              <a:t>The sin offering</a:t>
            </a:r>
            <a:r>
              <a:rPr lang="en-US" sz="3600" dirty="0">
                <a:solidFill>
                  <a:schemeClr val="bg1"/>
                </a:solidFill>
              </a:rPr>
              <a:t> (4:1-5:13; 6:24-30); and </a:t>
            </a:r>
          </a:p>
          <a:p>
            <a:pPr algn="ctr"/>
            <a:r>
              <a:rPr lang="en-US" sz="3600" b="1" dirty="0">
                <a:solidFill>
                  <a:schemeClr val="bg1"/>
                </a:solidFill>
              </a:rPr>
              <a:t>The guilt offering</a:t>
            </a:r>
            <a:r>
              <a:rPr lang="en-US" sz="3600" dirty="0">
                <a:solidFill>
                  <a:schemeClr val="bg1"/>
                </a:solidFill>
              </a:rPr>
              <a:t> (5:14-6:7; 7:1-10). </a:t>
            </a:r>
            <a:endParaRPr lang="en-US" sz="3600" b="1" cap="none" spc="50" dirty="0">
              <a:ln w="0"/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D7DABF9-5BF1-47D7-B728-BCE67398C5D4}"/>
              </a:ext>
            </a:extLst>
          </p:cNvPr>
          <p:cNvSpPr/>
          <p:nvPr/>
        </p:nvSpPr>
        <p:spPr>
          <a:xfrm>
            <a:off x="1550654" y="48780"/>
            <a:ext cx="567693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Leviticus chapters 1-5</a:t>
            </a:r>
          </a:p>
        </p:txBody>
      </p:sp>
    </p:spTree>
    <p:extLst>
      <p:ext uri="{BB962C8B-B14F-4D97-AF65-F5344CB8AC3E}">
        <p14:creationId xmlns:p14="http://schemas.microsoft.com/office/powerpoint/2010/main" val="42076766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2086876-0CF2-4E60-938E-7616462D70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6451"/>
            <a:ext cx="9144000" cy="515154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31BF679-E610-4138-930F-72CF1A27DD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053"/>
          <a:stretch/>
        </p:blipFill>
        <p:spPr>
          <a:xfrm>
            <a:off x="0" y="-210589"/>
            <a:ext cx="9144000" cy="252152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7A45402-7990-468F-80D2-94383119AED5}"/>
              </a:ext>
            </a:extLst>
          </p:cNvPr>
          <p:cNvSpPr/>
          <p:nvPr/>
        </p:nvSpPr>
        <p:spPr>
          <a:xfrm>
            <a:off x="0" y="1139146"/>
            <a:ext cx="9144000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Five major sacrifices are described. </a:t>
            </a:r>
          </a:p>
          <a:p>
            <a:pPr algn="ctr"/>
            <a:r>
              <a:rPr lang="en-US" sz="3600" b="1" dirty="0">
                <a:solidFill>
                  <a:schemeClr val="bg1"/>
                </a:solidFill>
              </a:rPr>
              <a:t>The burnt offering</a:t>
            </a:r>
            <a:r>
              <a:rPr lang="en-US" sz="3600" dirty="0">
                <a:solidFill>
                  <a:schemeClr val="bg1"/>
                </a:solidFill>
              </a:rPr>
              <a:t> (1:1-17; 6:8-13); </a:t>
            </a:r>
          </a:p>
          <a:p>
            <a:pPr algn="ctr"/>
            <a:r>
              <a:rPr lang="en-US" sz="3600" b="1" dirty="0">
                <a:solidFill>
                  <a:schemeClr val="bg1"/>
                </a:solidFill>
              </a:rPr>
              <a:t>The grain offering</a:t>
            </a:r>
            <a:r>
              <a:rPr lang="en-US" sz="3600" dirty="0">
                <a:solidFill>
                  <a:schemeClr val="bg1"/>
                </a:solidFill>
              </a:rPr>
              <a:t> (2:1-16; 6:14-23); </a:t>
            </a:r>
          </a:p>
          <a:p>
            <a:pPr algn="ctr"/>
            <a:r>
              <a:rPr lang="en-US" sz="3600" b="1" dirty="0">
                <a:solidFill>
                  <a:schemeClr val="bg1"/>
                </a:solidFill>
              </a:rPr>
              <a:t>The peace offering </a:t>
            </a:r>
            <a:r>
              <a:rPr lang="en-US" sz="3600" dirty="0">
                <a:solidFill>
                  <a:schemeClr val="bg1"/>
                </a:solidFill>
              </a:rPr>
              <a:t>(3:1-17; 7:11-36); </a:t>
            </a:r>
          </a:p>
          <a:p>
            <a:pPr algn="ctr"/>
            <a:r>
              <a:rPr lang="en-US" sz="3600" b="1" dirty="0">
                <a:solidFill>
                  <a:schemeClr val="bg1"/>
                </a:solidFill>
              </a:rPr>
              <a:t>The sin offering</a:t>
            </a:r>
            <a:r>
              <a:rPr lang="en-US" sz="3600" dirty="0">
                <a:solidFill>
                  <a:schemeClr val="bg1"/>
                </a:solidFill>
              </a:rPr>
              <a:t> (4:1-5:13; 6:24-30); and </a:t>
            </a:r>
          </a:p>
          <a:p>
            <a:pPr algn="ctr"/>
            <a:r>
              <a:rPr lang="en-US" sz="3600" b="1" dirty="0">
                <a:solidFill>
                  <a:schemeClr val="bg1"/>
                </a:solidFill>
              </a:rPr>
              <a:t>The guilt offering</a:t>
            </a:r>
            <a:r>
              <a:rPr lang="en-US" sz="3600" dirty="0">
                <a:solidFill>
                  <a:schemeClr val="bg1"/>
                </a:solidFill>
              </a:rPr>
              <a:t> (5:14-6:7; 7:1-10). </a:t>
            </a:r>
            <a:endParaRPr lang="en-US" sz="3600" b="1" cap="none" spc="50" dirty="0">
              <a:ln w="0"/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D7DABF9-5BF1-47D7-B728-BCE67398C5D4}"/>
              </a:ext>
            </a:extLst>
          </p:cNvPr>
          <p:cNvSpPr/>
          <p:nvPr/>
        </p:nvSpPr>
        <p:spPr>
          <a:xfrm>
            <a:off x="1550654" y="48780"/>
            <a:ext cx="567693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Leviticus chapters 1-5</a:t>
            </a:r>
          </a:p>
        </p:txBody>
      </p:sp>
    </p:spTree>
    <p:extLst>
      <p:ext uri="{BB962C8B-B14F-4D97-AF65-F5344CB8AC3E}">
        <p14:creationId xmlns:p14="http://schemas.microsoft.com/office/powerpoint/2010/main" val="15900423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2086876-0CF2-4E60-938E-7616462D70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6451"/>
            <a:ext cx="9144000" cy="515154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31BF679-E610-4138-930F-72CF1A27DD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053"/>
          <a:stretch/>
        </p:blipFill>
        <p:spPr>
          <a:xfrm>
            <a:off x="0" y="-210589"/>
            <a:ext cx="9144000" cy="252152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7A45402-7990-468F-80D2-94383119AED5}"/>
              </a:ext>
            </a:extLst>
          </p:cNvPr>
          <p:cNvSpPr/>
          <p:nvPr/>
        </p:nvSpPr>
        <p:spPr>
          <a:xfrm>
            <a:off x="0" y="1139146"/>
            <a:ext cx="9144000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Five major sacrifices are described. </a:t>
            </a:r>
          </a:p>
          <a:p>
            <a:pPr algn="ctr"/>
            <a:r>
              <a:rPr lang="en-US" sz="3600" b="1" dirty="0">
                <a:solidFill>
                  <a:schemeClr val="bg1"/>
                </a:solidFill>
              </a:rPr>
              <a:t>Each of these offerings pertains to a facet of our relationship with God and how we are to relate to God and each other. </a:t>
            </a:r>
            <a:endParaRPr lang="en-US" sz="3600" b="1" cap="none" spc="50" dirty="0">
              <a:ln w="0"/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D7DABF9-5BF1-47D7-B728-BCE67398C5D4}"/>
              </a:ext>
            </a:extLst>
          </p:cNvPr>
          <p:cNvSpPr/>
          <p:nvPr/>
        </p:nvSpPr>
        <p:spPr>
          <a:xfrm>
            <a:off x="1550654" y="48780"/>
            <a:ext cx="567693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Leviticus chapters 1-5</a:t>
            </a:r>
          </a:p>
        </p:txBody>
      </p:sp>
    </p:spTree>
    <p:extLst>
      <p:ext uri="{BB962C8B-B14F-4D97-AF65-F5344CB8AC3E}">
        <p14:creationId xmlns:p14="http://schemas.microsoft.com/office/powerpoint/2010/main" val="32496457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2086876-0CF2-4E60-938E-7616462D70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6451"/>
            <a:ext cx="9144000" cy="515154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31BF679-E610-4138-930F-72CF1A27DD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053"/>
          <a:stretch/>
        </p:blipFill>
        <p:spPr>
          <a:xfrm>
            <a:off x="0" y="-177338"/>
            <a:ext cx="9144000" cy="252152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7A45402-7990-468F-80D2-94383119AED5}"/>
              </a:ext>
            </a:extLst>
          </p:cNvPr>
          <p:cNvSpPr/>
          <p:nvPr/>
        </p:nvSpPr>
        <p:spPr>
          <a:xfrm>
            <a:off x="0" y="1139146"/>
            <a:ext cx="91440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50" dirty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“Show family affection to one another </a:t>
            </a:r>
          </a:p>
          <a:p>
            <a:pPr algn="ctr"/>
            <a:r>
              <a:rPr lang="en-US" sz="3600" b="1" spc="50" dirty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With brotherly love. Outdo one another</a:t>
            </a:r>
          </a:p>
          <a:p>
            <a:pPr algn="ctr"/>
            <a:r>
              <a:rPr lang="en-US" sz="3600" b="1" spc="50" dirty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i</a:t>
            </a:r>
            <a:r>
              <a:rPr lang="en-US" sz="3600" b="1" cap="none" spc="50" dirty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n showing honor.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D7DABF9-5BF1-47D7-B728-BCE67398C5D4}"/>
              </a:ext>
            </a:extLst>
          </p:cNvPr>
          <p:cNvSpPr/>
          <p:nvPr/>
        </p:nvSpPr>
        <p:spPr>
          <a:xfrm>
            <a:off x="2494024" y="48780"/>
            <a:ext cx="379020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Romans 12:10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C3E55FF-8CAA-4825-92C1-C0C0BD84D893}"/>
              </a:ext>
            </a:extLst>
          </p:cNvPr>
          <p:cNvCxnSpPr>
            <a:cxnSpLocks/>
          </p:cNvCxnSpPr>
          <p:nvPr/>
        </p:nvCxnSpPr>
        <p:spPr>
          <a:xfrm>
            <a:off x="3424843" y="2887930"/>
            <a:ext cx="2842953" cy="27066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03516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posing for a photo&#10;&#10;Description generated with very high confidence">
            <a:extLst>
              <a:ext uri="{FF2B5EF4-FFF2-40B4-BE49-F238E27FC236}">
                <a16:creationId xmlns:a16="http://schemas.microsoft.com/office/drawing/2014/main" id="{954233FC-D4B2-45A8-9DB8-06C0C823CF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68249"/>
            <a:ext cx="9144000" cy="41897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AA09F35-7F85-4209-A1BC-64CE015ABF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668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4064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2086876-0CF2-4E60-938E-7616462D70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6451"/>
            <a:ext cx="9144000" cy="515154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31BF679-E610-4138-930F-72CF1A27DD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053"/>
          <a:stretch/>
        </p:blipFill>
        <p:spPr>
          <a:xfrm>
            <a:off x="0" y="-199506"/>
            <a:ext cx="9144000" cy="252152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D7DABF9-5BF1-47D7-B728-BCE67398C5D4}"/>
              </a:ext>
            </a:extLst>
          </p:cNvPr>
          <p:cNvSpPr/>
          <p:nvPr/>
        </p:nvSpPr>
        <p:spPr>
          <a:xfrm>
            <a:off x="2494024" y="48780"/>
            <a:ext cx="379020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Romans 12:10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39A128C-ABE1-4BA9-AEA5-A760EF0785D2}"/>
              </a:ext>
            </a:extLst>
          </p:cNvPr>
          <p:cNvSpPr txBox="1"/>
          <p:nvPr/>
        </p:nvSpPr>
        <p:spPr>
          <a:xfrm>
            <a:off x="362989" y="1011382"/>
            <a:ext cx="8418021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THE MESSAGE</a:t>
            </a:r>
          </a:p>
          <a:p>
            <a:pPr algn="ctr"/>
            <a:r>
              <a:rPr lang="en-US" sz="3600" b="1" dirty="0">
                <a:solidFill>
                  <a:schemeClr val="bg1"/>
                </a:solidFill>
              </a:rPr>
              <a:t>“Be good friends who loves deeply; practicing playing second fiddle.”</a:t>
            </a:r>
          </a:p>
          <a:p>
            <a:pPr algn="ctr"/>
            <a:endParaRPr lang="en-US" sz="2000" b="1" dirty="0">
              <a:solidFill>
                <a:schemeClr val="bg1"/>
              </a:solidFill>
            </a:endParaRPr>
          </a:p>
          <a:p>
            <a:pPr algn="ctr"/>
            <a:r>
              <a:rPr lang="en-US" sz="2800" b="1" dirty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GOD’S WORD</a:t>
            </a:r>
          </a:p>
          <a:p>
            <a:pPr algn="ctr"/>
            <a:r>
              <a:rPr lang="en-US" sz="3600" b="1" dirty="0">
                <a:solidFill>
                  <a:schemeClr val="bg1"/>
                </a:solidFill>
              </a:rPr>
              <a:t>“Be devoted to each other like a loving family. Excel in showing respect for each other.”</a:t>
            </a:r>
            <a:endParaRPr lang="en-US" sz="3600" dirty="0">
              <a:solidFill>
                <a:schemeClr val="bg1"/>
              </a:solidFill>
            </a:endParaRPr>
          </a:p>
          <a:p>
            <a:pPr algn="ctr"/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3308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2086876-0CF2-4E60-938E-7616462D70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6451"/>
            <a:ext cx="9144000" cy="515154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31BF679-E610-4138-930F-72CF1A27DD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053"/>
          <a:stretch/>
        </p:blipFill>
        <p:spPr>
          <a:xfrm>
            <a:off x="0" y="-199506"/>
            <a:ext cx="9144000" cy="252152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D7DABF9-5BF1-47D7-B728-BCE67398C5D4}"/>
              </a:ext>
            </a:extLst>
          </p:cNvPr>
          <p:cNvSpPr/>
          <p:nvPr/>
        </p:nvSpPr>
        <p:spPr>
          <a:xfrm>
            <a:off x="1549216" y="48780"/>
            <a:ext cx="567982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LEVITICAL SACRIFICES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39A128C-ABE1-4BA9-AEA5-A760EF0785D2}"/>
              </a:ext>
            </a:extLst>
          </p:cNvPr>
          <p:cNvSpPr txBox="1"/>
          <p:nvPr/>
        </p:nvSpPr>
        <p:spPr>
          <a:xfrm>
            <a:off x="362989" y="1184564"/>
            <a:ext cx="8418021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THE BURNT </a:t>
            </a:r>
            <a:r>
              <a:rPr lang="en-US" sz="2800" b="1" dirty="0" smtClean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OFFERING</a:t>
            </a:r>
          </a:p>
          <a:p>
            <a:pPr algn="ctr"/>
            <a:r>
              <a:rPr lang="en-US" sz="2600" b="1" dirty="0" smtClean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Leviticus 6:8-13</a:t>
            </a:r>
            <a:endParaRPr lang="en-US" sz="2600" b="1" dirty="0">
              <a:solidFill>
                <a:schemeClr val="bg1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algn="ctr"/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1440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2086876-0CF2-4E60-938E-7616462D70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6451"/>
            <a:ext cx="9144000" cy="515154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31BF679-E610-4138-930F-72CF1A27DD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053"/>
          <a:stretch/>
        </p:blipFill>
        <p:spPr>
          <a:xfrm>
            <a:off x="0" y="-199506"/>
            <a:ext cx="9144000" cy="252152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D7DABF9-5BF1-47D7-B728-BCE67398C5D4}"/>
              </a:ext>
            </a:extLst>
          </p:cNvPr>
          <p:cNvSpPr/>
          <p:nvPr/>
        </p:nvSpPr>
        <p:spPr>
          <a:xfrm>
            <a:off x="1549216" y="48780"/>
            <a:ext cx="567982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LEVITICAL SACRIFICES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39A128C-ABE1-4BA9-AEA5-A760EF0785D2}"/>
              </a:ext>
            </a:extLst>
          </p:cNvPr>
          <p:cNvSpPr txBox="1"/>
          <p:nvPr/>
        </p:nvSpPr>
        <p:spPr>
          <a:xfrm>
            <a:off x="362989" y="1184564"/>
            <a:ext cx="841802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THE BURNT OFFERING</a:t>
            </a:r>
          </a:p>
          <a:p>
            <a:pPr algn="ctr"/>
            <a:endParaRPr lang="en-US" sz="2000" b="1" dirty="0">
              <a:solidFill>
                <a:schemeClr val="bg1"/>
              </a:solidFill>
            </a:endParaRPr>
          </a:p>
          <a:p>
            <a:pPr algn="ctr"/>
            <a:r>
              <a:rPr lang="en-US" sz="2800" b="1" dirty="0" smtClean="0">
                <a:solidFill>
                  <a:srgbClr val="FFFF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 perpetual fire shall burn on the altar; </a:t>
            </a:r>
          </a:p>
          <a:p>
            <a:pPr algn="ctr"/>
            <a:r>
              <a:rPr lang="en-US" sz="2800" b="1" dirty="0" smtClean="0">
                <a:solidFill>
                  <a:srgbClr val="FFFF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it shall never go out.</a:t>
            </a:r>
          </a:p>
          <a:p>
            <a:pPr algn="ctr"/>
            <a:r>
              <a:rPr lang="en-US" sz="2800" b="1" dirty="0" smtClean="0">
                <a:solidFill>
                  <a:srgbClr val="FFFF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Leviticus 6:13</a:t>
            </a:r>
            <a:endParaRPr lang="en-US" sz="2800" b="1" dirty="0">
              <a:solidFill>
                <a:srgbClr val="FFFF0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136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2086876-0CF2-4E60-938E-7616462D70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6451"/>
            <a:ext cx="9144000" cy="515154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31BF679-E610-4138-930F-72CF1A27DD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053"/>
          <a:stretch/>
        </p:blipFill>
        <p:spPr>
          <a:xfrm>
            <a:off x="0" y="-199506"/>
            <a:ext cx="9144000" cy="252152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D7DABF9-5BF1-47D7-B728-BCE67398C5D4}"/>
              </a:ext>
            </a:extLst>
          </p:cNvPr>
          <p:cNvSpPr/>
          <p:nvPr/>
        </p:nvSpPr>
        <p:spPr>
          <a:xfrm>
            <a:off x="1549216" y="48780"/>
            <a:ext cx="567982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LEVITICAL SACRIFICES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39A128C-ABE1-4BA9-AEA5-A760EF0785D2}"/>
              </a:ext>
            </a:extLst>
          </p:cNvPr>
          <p:cNvSpPr txBox="1"/>
          <p:nvPr/>
        </p:nvSpPr>
        <p:spPr>
          <a:xfrm>
            <a:off x="362989" y="1184564"/>
            <a:ext cx="8418021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2">
                    <a:lumMod val="7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THE BURNT OFFERING</a:t>
            </a:r>
          </a:p>
          <a:p>
            <a:pPr algn="ctr"/>
            <a:endParaRPr lang="en-US" sz="2000" b="1" dirty="0">
              <a:solidFill>
                <a:schemeClr val="bg1"/>
              </a:solidFill>
            </a:endParaRPr>
          </a:p>
          <a:p>
            <a:pPr algn="ctr"/>
            <a:r>
              <a:rPr lang="en-US" sz="2800" b="1" dirty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THE GRAIN OFFERING</a:t>
            </a:r>
          </a:p>
          <a:p>
            <a:pPr algn="ctr"/>
            <a:r>
              <a:rPr lang="en-US" sz="2600" b="1" dirty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Leviticus </a:t>
            </a:r>
            <a:r>
              <a:rPr lang="en-US" sz="2600" b="1" dirty="0" smtClean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6:14-23</a:t>
            </a:r>
            <a:endParaRPr lang="en-US" sz="2600" b="1" dirty="0">
              <a:solidFill>
                <a:schemeClr val="bg1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48380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2086876-0CF2-4E60-938E-7616462D70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6451"/>
            <a:ext cx="9144000" cy="515154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31BF679-E610-4138-930F-72CF1A27DD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053"/>
          <a:stretch/>
        </p:blipFill>
        <p:spPr>
          <a:xfrm>
            <a:off x="0" y="-199506"/>
            <a:ext cx="9144000" cy="252152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D7DABF9-5BF1-47D7-B728-BCE67398C5D4}"/>
              </a:ext>
            </a:extLst>
          </p:cNvPr>
          <p:cNvSpPr/>
          <p:nvPr/>
        </p:nvSpPr>
        <p:spPr>
          <a:xfrm>
            <a:off x="1549216" y="48780"/>
            <a:ext cx="567982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LEVITICAL SACRIFICES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39A128C-ABE1-4BA9-AEA5-A760EF0785D2}"/>
              </a:ext>
            </a:extLst>
          </p:cNvPr>
          <p:cNvSpPr txBox="1"/>
          <p:nvPr/>
        </p:nvSpPr>
        <p:spPr>
          <a:xfrm>
            <a:off x="362989" y="1184564"/>
            <a:ext cx="841802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2">
                    <a:lumMod val="7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THE BURNT OFFERING</a:t>
            </a:r>
          </a:p>
          <a:p>
            <a:pPr algn="ctr"/>
            <a:endParaRPr lang="en-US" sz="2000" b="1" dirty="0">
              <a:solidFill>
                <a:schemeClr val="bg2">
                  <a:lumMod val="75000"/>
                </a:schemeClr>
              </a:solidFill>
            </a:endParaRPr>
          </a:p>
          <a:p>
            <a:pPr algn="ctr"/>
            <a:r>
              <a:rPr lang="en-US" sz="2800" b="1" dirty="0">
                <a:solidFill>
                  <a:schemeClr val="bg2">
                    <a:lumMod val="7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THE GRAIN OFFERING</a:t>
            </a:r>
          </a:p>
          <a:p>
            <a:pPr algn="ctr"/>
            <a:endParaRPr lang="en-US" sz="2000" b="1" dirty="0">
              <a:solidFill>
                <a:schemeClr val="bg1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algn="ctr"/>
            <a:r>
              <a:rPr lang="en-US" sz="2800" b="1" dirty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THE PEACE OFFERING</a:t>
            </a:r>
          </a:p>
          <a:p>
            <a:pPr algn="ctr"/>
            <a:r>
              <a:rPr lang="en-US" sz="2600" b="1" dirty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Leviticus </a:t>
            </a:r>
            <a:r>
              <a:rPr lang="en-US" sz="2600" b="1" dirty="0" smtClean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7:11-21</a:t>
            </a:r>
            <a:endParaRPr lang="en-US" sz="2600" b="1" dirty="0">
              <a:solidFill>
                <a:schemeClr val="bg1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algn="ctr"/>
            <a:endParaRPr lang="en-US" sz="2800" b="1" dirty="0">
              <a:solidFill>
                <a:schemeClr val="bg1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42234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2086876-0CF2-4E60-938E-7616462D70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6451"/>
            <a:ext cx="9144000" cy="515154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31BF679-E610-4138-930F-72CF1A27DD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053"/>
          <a:stretch/>
        </p:blipFill>
        <p:spPr>
          <a:xfrm>
            <a:off x="0" y="-199506"/>
            <a:ext cx="9144000" cy="252152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D7DABF9-5BF1-47D7-B728-BCE67398C5D4}"/>
              </a:ext>
            </a:extLst>
          </p:cNvPr>
          <p:cNvSpPr/>
          <p:nvPr/>
        </p:nvSpPr>
        <p:spPr>
          <a:xfrm>
            <a:off x="3006380" y="48780"/>
            <a:ext cx="276550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1 John 1:8</a:t>
            </a:r>
            <a:endParaRPr lang="en-US" sz="48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39A128C-ABE1-4BA9-AEA5-A760EF0785D2}"/>
              </a:ext>
            </a:extLst>
          </p:cNvPr>
          <p:cNvSpPr txBox="1"/>
          <p:nvPr/>
        </p:nvSpPr>
        <p:spPr>
          <a:xfrm>
            <a:off x="362989" y="1184564"/>
            <a:ext cx="841802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If we say, “We have no sin, we are deceiving ourselves, and the truth is not in us.” </a:t>
            </a:r>
            <a:endParaRPr lang="en-US" sz="4000" b="1" dirty="0">
              <a:solidFill>
                <a:schemeClr val="bg1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92106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2086876-0CF2-4E60-938E-7616462D70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6451"/>
            <a:ext cx="9144000" cy="515154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31BF679-E610-4138-930F-72CF1A27DD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053"/>
          <a:stretch/>
        </p:blipFill>
        <p:spPr>
          <a:xfrm>
            <a:off x="0" y="-199506"/>
            <a:ext cx="9144000" cy="252152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D7DABF9-5BF1-47D7-B728-BCE67398C5D4}"/>
              </a:ext>
            </a:extLst>
          </p:cNvPr>
          <p:cNvSpPr/>
          <p:nvPr/>
        </p:nvSpPr>
        <p:spPr>
          <a:xfrm>
            <a:off x="2891767" y="48780"/>
            <a:ext cx="299473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James 5:16</a:t>
            </a:r>
            <a:endParaRPr lang="en-US" sz="48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39A128C-ABE1-4BA9-AEA5-A760EF0785D2}"/>
              </a:ext>
            </a:extLst>
          </p:cNvPr>
          <p:cNvSpPr txBox="1"/>
          <p:nvPr/>
        </p:nvSpPr>
        <p:spPr>
          <a:xfrm>
            <a:off x="362989" y="1184564"/>
            <a:ext cx="84180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Confess your faults one to another, and pray one for another, that ye may be healed. The effectual fervent prayer of a righteous man </a:t>
            </a:r>
            <a:r>
              <a:rPr lang="en-US" sz="4000" dirty="0" err="1">
                <a:solidFill>
                  <a:schemeClr val="bg1"/>
                </a:solidFill>
              </a:rPr>
              <a:t>availeth</a:t>
            </a:r>
            <a:r>
              <a:rPr lang="en-US" sz="4000" dirty="0">
                <a:solidFill>
                  <a:schemeClr val="bg1"/>
                </a:solidFill>
              </a:rPr>
              <a:t> much. </a:t>
            </a:r>
            <a:endParaRPr lang="en-US" sz="4000" b="1" dirty="0">
              <a:solidFill>
                <a:schemeClr val="bg1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08194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2086876-0CF2-4E60-938E-7616462D70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6451"/>
            <a:ext cx="9144000" cy="515154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31BF679-E610-4138-930F-72CF1A27DD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053"/>
          <a:stretch/>
        </p:blipFill>
        <p:spPr>
          <a:xfrm>
            <a:off x="0" y="-199506"/>
            <a:ext cx="9144000" cy="252152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D7DABF9-5BF1-47D7-B728-BCE67398C5D4}"/>
              </a:ext>
            </a:extLst>
          </p:cNvPr>
          <p:cNvSpPr/>
          <p:nvPr/>
        </p:nvSpPr>
        <p:spPr>
          <a:xfrm>
            <a:off x="1549216" y="48780"/>
            <a:ext cx="567982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LEVITICAL SACRIFICES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39A128C-ABE1-4BA9-AEA5-A760EF0785D2}"/>
              </a:ext>
            </a:extLst>
          </p:cNvPr>
          <p:cNvSpPr txBox="1"/>
          <p:nvPr/>
        </p:nvSpPr>
        <p:spPr>
          <a:xfrm>
            <a:off x="362989" y="1184564"/>
            <a:ext cx="841802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2">
                    <a:lumMod val="7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THE BURNT OFFERING</a:t>
            </a:r>
          </a:p>
          <a:p>
            <a:pPr algn="ctr"/>
            <a:endParaRPr lang="en-US" sz="2000" b="1" dirty="0">
              <a:solidFill>
                <a:schemeClr val="bg2">
                  <a:lumMod val="75000"/>
                </a:schemeClr>
              </a:solidFill>
            </a:endParaRPr>
          </a:p>
          <a:p>
            <a:pPr algn="ctr"/>
            <a:r>
              <a:rPr lang="en-US" sz="2800" b="1" dirty="0">
                <a:solidFill>
                  <a:schemeClr val="bg2">
                    <a:lumMod val="7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THE GRAIN OFFERING</a:t>
            </a:r>
          </a:p>
          <a:p>
            <a:pPr algn="ctr"/>
            <a:endParaRPr lang="en-US" sz="2000" b="1" dirty="0">
              <a:solidFill>
                <a:schemeClr val="bg2">
                  <a:lumMod val="75000"/>
                </a:schemeClr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algn="ctr"/>
            <a:r>
              <a:rPr lang="en-US" sz="2800" b="1" dirty="0">
                <a:solidFill>
                  <a:schemeClr val="bg2">
                    <a:lumMod val="7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THE PEACE OFFERING</a:t>
            </a:r>
          </a:p>
          <a:p>
            <a:pPr algn="ctr"/>
            <a:endParaRPr lang="en-US" sz="2000" dirty="0">
              <a:solidFill>
                <a:schemeClr val="bg1"/>
              </a:solidFill>
            </a:endParaRPr>
          </a:p>
          <a:p>
            <a:pPr algn="ctr"/>
            <a:r>
              <a:rPr lang="en-US" sz="2800" b="1" dirty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THE SIN OFFERING</a:t>
            </a:r>
          </a:p>
          <a:p>
            <a:pPr algn="ctr"/>
            <a:r>
              <a:rPr lang="en-US" sz="2600" b="1" dirty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Leviticus </a:t>
            </a:r>
            <a:r>
              <a:rPr lang="en-US" sz="2600" b="1" dirty="0" smtClean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6:24-30</a:t>
            </a:r>
            <a:endParaRPr lang="en-US" sz="2600" b="1" dirty="0">
              <a:solidFill>
                <a:schemeClr val="bg1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62102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2086876-0CF2-4E60-938E-7616462D70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6451"/>
            <a:ext cx="9144000" cy="515154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31BF679-E610-4138-930F-72CF1A27DD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053"/>
          <a:stretch/>
        </p:blipFill>
        <p:spPr>
          <a:xfrm>
            <a:off x="0" y="-199506"/>
            <a:ext cx="9144000" cy="252152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D7DABF9-5BF1-47D7-B728-BCE67398C5D4}"/>
              </a:ext>
            </a:extLst>
          </p:cNvPr>
          <p:cNvSpPr/>
          <p:nvPr/>
        </p:nvSpPr>
        <p:spPr>
          <a:xfrm>
            <a:off x="1549216" y="48780"/>
            <a:ext cx="567982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LEVITICAL SACRIFICES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39A128C-ABE1-4BA9-AEA5-A760EF0785D2}"/>
              </a:ext>
            </a:extLst>
          </p:cNvPr>
          <p:cNvSpPr txBox="1"/>
          <p:nvPr/>
        </p:nvSpPr>
        <p:spPr>
          <a:xfrm>
            <a:off x="362989" y="1184564"/>
            <a:ext cx="8418021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2">
                    <a:lumMod val="7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THE BURNT OFFERING</a:t>
            </a:r>
          </a:p>
          <a:p>
            <a:pPr algn="ctr"/>
            <a:endParaRPr lang="en-US" sz="2000" b="1" dirty="0">
              <a:solidFill>
                <a:schemeClr val="bg2">
                  <a:lumMod val="75000"/>
                </a:schemeClr>
              </a:solidFill>
            </a:endParaRPr>
          </a:p>
          <a:p>
            <a:pPr algn="ctr"/>
            <a:r>
              <a:rPr lang="en-US" sz="2800" b="1" dirty="0">
                <a:solidFill>
                  <a:schemeClr val="bg2">
                    <a:lumMod val="7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THE GRAIN OFFERING</a:t>
            </a:r>
          </a:p>
          <a:p>
            <a:pPr algn="ctr"/>
            <a:endParaRPr lang="en-US" sz="2000" b="1" dirty="0">
              <a:solidFill>
                <a:schemeClr val="bg2">
                  <a:lumMod val="75000"/>
                </a:schemeClr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algn="ctr"/>
            <a:r>
              <a:rPr lang="en-US" sz="2800" b="1" dirty="0">
                <a:solidFill>
                  <a:schemeClr val="bg2">
                    <a:lumMod val="7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THE PEACE OFFERING</a:t>
            </a:r>
          </a:p>
          <a:p>
            <a:pPr algn="ctr"/>
            <a:endParaRPr lang="en-US" sz="2000" dirty="0">
              <a:solidFill>
                <a:schemeClr val="bg2">
                  <a:lumMod val="75000"/>
                </a:schemeClr>
              </a:solidFill>
            </a:endParaRPr>
          </a:p>
          <a:p>
            <a:pPr algn="ctr"/>
            <a:r>
              <a:rPr lang="en-US" sz="2800" b="1" dirty="0">
                <a:solidFill>
                  <a:schemeClr val="bg2">
                    <a:lumMod val="7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THE SIN OFFERING</a:t>
            </a:r>
          </a:p>
          <a:p>
            <a:pPr algn="ctr"/>
            <a:endParaRPr lang="en-US" sz="2000" b="1" dirty="0">
              <a:solidFill>
                <a:schemeClr val="bg1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algn="ctr"/>
            <a:r>
              <a:rPr lang="en-US" sz="2800" b="1" dirty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THE TREPASS </a:t>
            </a:r>
            <a:r>
              <a:rPr lang="en-US" sz="2800" b="1" dirty="0" smtClean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OFFERING</a:t>
            </a:r>
          </a:p>
          <a:p>
            <a:pPr algn="ctr"/>
            <a:r>
              <a:rPr lang="en-US" sz="2600" b="1" dirty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Leviticus </a:t>
            </a:r>
            <a:r>
              <a:rPr lang="en-US" sz="2600" b="1" dirty="0" smtClean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7:1-10</a:t>
            </a:r>
            <a:endParaRPr lang="en-US" sz="2600" b="1" dirty="0">
              <a:solidFill>
                <a:schemeClr val="bg1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91154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2086876-0CF2-4E60-938E-7616462D70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6451"/>
            <a:ext cx="9144000" cy="515154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31BF679-E610-4138-930F-72CF1A27DD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053"/>
          <a:stretch/>
        </p:blipFill>
        <p:spPr>
          <a:xfrm>
            <a:off x="0" y="-199506"/>
            <a:ext cx="9144000" cy="252152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D7DABF9-5BF1-47D7-B728-BCE67398C5D4}"/>
              </a:ext>
            </a:extLst>
          </p:cNvPr>
          <p:cNvSpPr/>
          <p:nvPr/>
        </p:nvSpPr>
        <p:spPr>
          <a:xfrm>
            <a:off x="2090233" y="48780"/>
            <a:ext cx="459779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Matthew 6:14-15</a:t>
            </a:r>
            <a:endParaRPr lang="en-US" sz="48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39A128C-ABE1-4BA9-AEA5-A760EF0785D2}"/>
              </a:ext>
            </a:extLst>
          </p:cNvPr>
          <p:cNvSpPr txBox="1"/>
          <p:nvPr/>
        </p:nvSpPr>
        <p:spPr>
          <a:xfrm>
            <a:off x="362989" y="1184564"/>
            <a:ext cx="841802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“For if you forgive men their trespasses, your heavenly Father will also forgive you: But if you do not forgive others their trespasses, neither will your Father forgive your trespasses.” </a:t>
            </a:r>
            <a:endParaRPr lang="en-US" sz="4000" b="1" dirty="0">
              <a:solidFill>
                <a:schemeClr val="bg1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26980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2086876-0CF2-4E60-938E-7616462D70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6451"/>
            <a:ext cx="9144000" cy="515154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31BF679-E610-4138-930F-72CF1A27DD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053"/>
          <a:stretch/>
        </p:blipFill>
        <p:spPr>
          <a:xfrm>
            <a:off x="0" y="0"/>
            <a:ext cx="9144000" cy="2521527"/>
          </a:xfrm>
          <a:prstGeom prst="rect">
            <a:avLst/>
          </a:prstGeom>
        </p:spPr>
      </p:pic>
      <p:pic>
        <p:nvPicPr>
          <p:cNvPr id="3" name="Picture 2" descr="A close up of text on a black background&#10;&#10;Description generated with high confidence">
            <a:extLst>
              <a:ext uri="{FF2B5EF4-FFF2-40B4-BE49-F238E27FC236}">
                <a16:creationId xmlns:a16="http://schemas.microsoft.com/office/drawing/2014/main" id="{620EADEA-6580-43EA-B63A-E1D183A58A3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29"/>
          <a:stretch/>
        </p:blipFill>
        <p:spPr>
          <a:xfrm>
            <a:off x="0" y="0"/>
            <a:ext cx="9144000" cy="417714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FC39C8E-70A5-427B-BE79-E403A92EEB7C}"/>
              </a:ext>
            </a:extLst>
          </p:cNvPr>
          <p:cNvSpPr/>
          <p:nvPr/>
        </p:nvSpPr>
        <p:spPr>
          <a:xfrm>
            <a:off x="0" y="4332083"/>
            <a:ext cx="914399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Ephesians 5 &amp; Leviticus 1-5</a:t>
            </a:r>
          </a:p>
        </p:txBody>
      </p:sp>
    </p:spTree>
    <p:extLst>
      <p:ext uri="{BB962C8B-B14F-4D97-AF65-F5344CB8AC3E}">
        <p14:creationId xmlns:p14="http://schemas.microsoft.com/office/powerpoint/2010/main" val="33827209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2086876-0CF2-4E60-938E-7616462D70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6451"/>
            <a:ext cx="9144000" cy="515154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31BF679-E610-4138-930F-72CF1A27DD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053"/>
          <a:stretch/>
        </p:blipFill>
        <p:spPr>
          <a:xfrm>
            <a:off x="0" y="-199506"/>
            <a:ext cx="9144000" cy="252152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D7DABF9-5BF1-47D7-B728-BCE67398C5D4}"/>
              </a:ext>
            </a:extLst>
          </p:cNvPr>
          <p:cNvSpPr/>
          <p:nvPr/>
        </p:nvSpPr>
        <p:spPr>
          <a:xfrm>
            <a:off x="3230000" y="48780"/>
            <a:ext cx="231826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THE ASK</a:t>
            </a:r>
            <a:endParaRPr lang="en-US" sz="48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39A128C-ABE1-4BA9-AEA5-A760EF0785D2}"/>
              </a:ext>
            </a:extLst>
          </p:cNvPr>
          <p:cNvSpPr txBox="1"/>
          <p:nvPr/>
        </p:nvSpPr>
        <p:spPr>
          <a:xfrm>
            <a:off x="362989" y="1184564"/>
            <a:ext cx="8418021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TODAY’S CHALLENGE:</a:t>
            </a:r>
            <a:endParaRPr lang="en-US" sz="2800" b="1" dirty="0">
              <a:solidFill>
                <a:schemeClr val="bg1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algn="ctr"/>
            <a:endParaRPr lang="en-US" sz="2000" b="1" dirty="0">
              <a:solidFill>
                <a:schemeClr val="bg1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I CHALLENGE YOU TO DO A RELATIONAL </a:t>
            </a:r>
          </a:p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EXERCISE EVERY DAY IN FIDELITY, </a:t>
            </a:r>
          </a:p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IN SERVICE, IN SELF-SACRIFICE.</a:t>
            </a:r>
            <a:endParaRPr lang="en-US" sz="1200" b="1" dirty="0" smtClean="0">
              <a:solidFill>
                <a:schemeClr val="bg1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algn="ctr"/>
            <a:endParaRPr lang="en-US" sz="1600" b="1" dirty="0">
              <a:solidFill>
                <a:schemeClr val="bg1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So that you will experience real spiritual growth</a:t>
            </a:r>
          </a:p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In your relationship with God, with your 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</a:t>
            </a:r>
            <a:r>
              <a:rPr lang="en-US" sz="2800" b="1" dirty="0" smtClean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pouse and with others.</a:t>
            </a:r>
          </a:p>
          <a:p>
            <a:pPr algn="ctr"/>
            <a:endParaRPr lang="en-US" sz="2800" b="1" dirty="0">
              <a:solidFill>
                <a:schemeClr val="bg1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56924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2086876-0CF2-4E60-938E-7616462D70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6451"/>
            <a:ext cx="9144000" cy="515154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31BF679-E610-4138-930F-72CF1A27DD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053"/>
          <a:stretch/>
        </p:blipFill>
        <p:spPr>
          <a:xfrm>
            <a:off x="0" y="0"/>
            <a:ext cx="9144000" cy="2521527"/>
          </a:xfrm>
          <a:prstGeom prst="rect">
            <a:avLst/>
          </a:prstGeom>
        </p:spPr>
      </p:pic>
      <p:pic>
        <p:nvPicPr>
          <p:cNvPr id="3" name="Picture 2" descr="A close up of text on a black background&#10;&#10;Description generated with high confidence">
            <a:extLst>
              <a:ext uri="{FF2B5EF4-FFF2-40B4-BE49-F238E27FC236}">
                <a16:creationId xmlns:a16="http://schemas.microsoft.com/office/drawing/2014/main" id="{620EADEA-6580-43EA-B63A-E1D183A58A3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29"/>
          <a:stretch/>
        </p:blipFill>
        <p:spPr>
          <a:xfrm>
            <a:off x="0" y="0"/>
            <a:ext cx="9144000" cy="417714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FC39C8E-70A5-427B-BE79-E403A92EEB7C}"/>
              </a:ext>
            </a:extLst>
          </p:cNvPr>
          <p:cNvSpPr/>
          <p:nvPr/>
        </p:nvSpPr>
        <p:spPr>
          <a:xfrm>
            <a:off x="0" y="4187995"/>
            <a:ext cx="9143999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COVENANT PROMISES </a:t>
            </a:r>
          </a:p>
          <a:p>
            <a:pPr algn="ctr"/>
            <a:r>
              <a:rPr lang="en-US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Provision, Protection, Presence</a:t>
            </a:r>
            <a:endParaRPr lang="en-US" sz="32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49970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2086876-0CF2-4E60-938E-7616462D70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6451"/>
            <a:ext cx="9144000" cy="515154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31BF679-E610-4138-930F-72CF1A27DD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053"/>
          <a:stretch/>
        </p:blipFill>
        <p:spPr>
          <a:xfrm>
            <a:off x="0" y="0"/>
            <a:ext cx="9144000" cy="2521527"/>
          </a:xfrm>
          <a:prstGeom prst="rect">
            <a:avLst/>
          </a:prstGeom>
        </p:spPr>
      </p:pic>
      <p:pic>
        <p:nvPicPr>
          <p:cNvPr id="3" name="Picture 2" descr="A close up of text on a black background&#10;&#10;Description generated with high confidence">
            <a:extLst>
              <a:ext uri="{FF2B5EF4-FFF2-40B4-BE49-F238E27FC236}">
                <a16:creationId xmlns:a16="http://schemas.microsoft.com/office/drawing/2014/main" id="{620EADEA-6580-43EA-B63A-E1D183A58A3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29"/>
          <a:stretch/>
        </p:blipFill>
        <p:spPr>
          <a:xfrm>
            <a:off x="0" y="0"/>
            <a:ext cx="9144000" cy="417714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FC39C8E-70A5-427B-BE79-E403A92EEB7C}"/>
              </a:ext>
            </a:extLst>
          </p:cNvPr>
          <p:cNvSpPr/>
          <p:nvPr/>
        </p:nvSpPr>
        <p:spPr>
          <a:xfrm>
            <a:off x="0" y="4187995"/>
            <a:ext cx="9143999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660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This is a great mystery, </a:t>
            </a:r>
          </a:p>
          <a:p>
            <a:pPr algn="ctr"/>
            <a:r>
              <a:rPr lang="en-US" sz="3200" b="1" dirty="0" smtClean="0">
                <a:ln w="660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but I speak concerning Christ and the church.</a:t>
            </a:r>
            <a:endParaRPr lang="en-US" sz="3200" b="1" dirty="0">
              <a:ln w="6600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799BE33-368E-4C4A-9C0F-D0D87ED8CF96}"/>
              </a:ext>
            </a:extLst>
          </p:cNvPr>
          <p:cNvSpPr/>
          <p:nvPr/>
        </p:nvSpPr>
        <p:spPr>
          <a:xfrm>
            <a:off x="5962741" y="3681461"/>
            <a:ext cx="316945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5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E</a:t>
            </a:r>
            <a:r>
              <a:rPr lang="en-US" sz="32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phesians </a:t>
            </a:r>
            <a:r>
              <a:rPr lang="en-US" sz="3200" b="1" cap="none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5:32</a:t>
            </a:r>
            <a:endParaRPr lang="en-US" sz="32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38386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2086876-0CF2-4E60-938E-7616462D70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6451"/>
            <a:ext cx="9144000" cy="515154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31BF679-E610-4138-930F-72CF1A27DD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053"/>
          <a:stretch/>
        </p:blipFill>
        <p:spPr>
          <a:xfrm>
            <a:off x="0" y="0"/>
            <a:ext cx="9144000" cy="2521527"/>
          </a:xfrm>
          <a:prstGeom prst="rect">
            <a:avLst/>
          </a:prstGeom>
        </p:spPr>
      </p:pic>
      <p:pic>
        <p:nvPicPr>
          <p:cNvPr id="3" name="Picture 2" descr="A close up of text on a black background&#10;&#10;Description generated with high confidence">
            <a:extLst>
              <a:ext uri="{FF2B5EF4-FFF2-40B4-BE49-F238E27FC236}">
                <a16:creationId xmlns:a16="http://schemas.microsoft.com/office/drawing/2014/main" id="{620EADEA-6580-43EA-B63A-E1D183A58A3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29"/>
          <a:stretch/>
        </p:blipFill>
        <p:spPr>
          <a:xfrm>
            <a:off x="0" y="0"/>
            <a:ext cx="9144000" cy="417714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FC39C8E-70A5-427B-BE79-E403A92EEB7C}"/>
              </a:ext>
            </a:extLst>
          </p:cNvPr>
          <p:cNvSpPr/>
          <p:nvPr/>
        </p:nvSpPr>
        <p:spPr>
          <a:xfrm>
            <a:off x="0" y="4187995"/>
            <a:ext cx="9143999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The apostle Paul says there is a mutual submission or sacrifice</a:t>
            </a:r>
          </a:p>
          <a:p>
            <a:pPr algn="ctr"/>
            <a:r>
              <a:rPr lang="en-US" sz="28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that is part of the ongoing dynamic of this relationship.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799BE33-368E-4C4A-9C0F-D0D87ED8CF96}"/>
              </a:ext>
            </a:extLst>
          </p:cNvPr>
          <p:cNvSpPr/>
          <p:nvPr/>
        </p:nvSpPr>
        <p:spPr>
          <a:xfrm>
            <a:off x="6344579" y="3681461"/>
            <a:ext cx="246574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5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E</a:t>
            </a:r>
            <a:r>
              <a:rPr lang="en-US" sz="32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phesians 5</a:t>
            </a:r>
          </a:p>
        </p:txBody>
      </p:sp>
    </p:spTree>
    <p:extLst>
      <p:ext uri="{BB962C8B-B14F-4D97-AF65-F5344CB8AC3E}">
        <p14:creationId xmlns:p14="http://schemas.microsoft.com/office/powerpoint/2010/main" val="5877378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2086876-0CF2-4E60-938E-7616462D70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6451"/>
            <a:ext cx="9144000" cy="515154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31BF679-E610-4138-930F-72CF1A27DD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053"/>
          <a:stretch/>
        </p:blipFill>
        <p:spPr>
          <a:xfrm>
            <a:off x="0" y="0"/>
            <a:ext cx="9144000" cy="2521527"/>
          </a:xfrm>
          <a:prstGeom prst="rect">
            <a:avLst/>
          </a:prstGeom>
        </p:spPr>
      </p:pic>
      <p:pic>
        <p:nvPicPr>
          <p:cNvPr id="13" name="Picture 12" descr="A close up of a person&#10;&#10;Description generated with very high confidence">
            <a:extLst>
              <a:ext uri="{FF2B5EF4-FFF2-40B4-BE49-F238E27FC236}">
                <a16:creationId xmlns:a16="http://schemas.microsoft.com/office/drawing/2014/main" id="{82B1D4FA-E569-438F-86B3-0C124E4746E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909" b="3333"/>
          <a:stretch/>
        </p:blipFill>
        <p:spPr>
          <a:xfrm>
            <a:off x="235527" y="180108"/>
            <a:ext cx="8709339" cy="311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6101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77A94BB7-36EB-40BC-B1FF-2F0D3322BD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661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2086876-0CF2-4E60-938E-7616462D70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6451"/>
            <a:ext cx="9144000" cy="515154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31BF679-E610-4138-930F-72CF1A27DD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053"/>
          <a:stretch/>
        </p:blipFill>
        <p:spPr>
          <a:xfrm>
            <a:off x="0" y="-210589"/>
            <a:ext cx="9144000" cy="2521527"/>
          </a:xfrm>
          <a:prstGeom prst="rect">
            <a:avLst/>
          </a:prstGeom>
        </p:spPr>
      </p:pic>
      <p:pic>
        <p:nvPicPr>
          <p:cNvPr id="9" name="Picture 8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F8038C0D-F8A8-4182-A29A-EDD2738524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6053" y="1129798"/>
            <a:ext cx="4749800" cy="33782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F938178-15AE-42B9-BCC6-B01137260206}"/>
              </a:ext>
            </a:extLst>
          </p:cNvPr>
          <p:cNvSpPr/>
          <p:nvPr/>
        </p:nvSpPr>
        <p:spPr>
          <a:xfrm>
            <a:off x="51788" y="297371"/>
            <a:ext cx="904042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Forsake not the assembling of yourselves together</a:t>
            </a:r>
            <a:endParaRPr lang="en-US" sz="32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172335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339</TotalTime>
  <Words>572</Words>
  <Application>Microsoft Office PowerPoint</Application>
  <PresentationFormat>On-screen Show (4:3)</PresentationFormat>
  <Paragraphs>111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Calibri</vt:lpstr>
      <vt:lpstr>Calibri Light</vt:lpstr>
      <vt:lpstr>MV Boli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Walt Kellcy</dc:creator>
  <cp:lastModifiedBy>Walt Kellcy</cp:lastModifiedBy>
  <cp:revision>24</cp:revision>
  <cp:lastPrinted>2017-11-05T16:18:39Z</cp:lastPrinted>
  <dcterms:created xsi:type="dcterms:W3CDTF">2017-11-02T13:53:07Z</dcterms:created>
  <dcterms:modified xsi:type="dcterms:W3CDTF">2017-11-05T16:54:14Z</dcterms:modified>
</cp:coreProperties>
</file>