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7" r:id="rId4"/>
    <p:sldId id="262" r:id="rId5"/>
    <p:sldId id="263" r:id="rId6"/>
    <p:sldId id="299" r:id="rId7"/>
    <p:sldId id="264" r:id="rId8"/>
    <p:sldId id="269" r:id="rId9"/>
    <p:sldId id="270" r:id="rId10"/>
    <p:sldId id="271" r:id="rId11"/>
    <p:sldId id="298" r:id="rId12"/>
    <p:sldId id="272" r:id="rId13"/>
    <p:sldId id="265" r:id="rId14"/>
    <p:sldId id="274" r:id="rId15"/>
    <p:sldId id="266" r:id="rId16"/>
    <p:sldId id="275" r:id="rId17"/>
    <p:sldId id="276" r:id="rId18"/>
    <p:sldId id="316" r:id="rId19"/>
    <p:sldId id="258" r:id="rId20"/>
    <p:sldId id="300" r:id="rId21"/>
    <p:sldId id="301" r:id="rId22"/>
    <p:sldId id="267" r:id="rId23"/>
    <p:sldId id="277" r:id="rId24"/>
    <p:sldId id="268" r:id="rId25"/>
    <p:sldId id="278" r:id="rId26"/>
    <p:sldId id="279" r:id="rId27"/>
    <p:sldId id="280" r:id="rId28"/>
    <p:sldId id="284" r:id="rId29"/>
    <p:sldId id="285" r:id="rId30"/>
    <p:sldId id="302" r:id="rId31"/>
    <p:sldId id="303" r:id="rId32"/>
    <p:sldId id="317" r:id="rId33"/>
    <p:sldId id="304" r:id="rId34"/>
    <p:sldId id="286" r:id="rId35"/>
    <p:sldId id="287" r:id="rId36"/>
    <p:sldId id="288" r:id="rId37"/>
    <p:sldId id="290" r:id="rId38"/>
    <p:sldId id="289" r:id="rId39"/>
    <p:sldId id="292" r:id="rId40"/>
    <p:sldId id="293" r:id="rId41"/>
    <p:sldId id="294" r:id="rId42"/>
    <p:sldId id="295" r:id="rId43"/>
    <p:sldId id="318" r:id="rId44"/>
    <p:sldId id="260" r:id="rId45"/>
    <p:sldId id="296" r:id="rId46"/>
    <p:sldId id="305" r:id="rId47"/>
    <p:sldId id="306" r:id="rId48"/>
    <p:sldId id="307" r:id="rId49"/>
    <p:sldId id="319" r:id="rId50"/>
    <p:sldId id="320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21" r:id="rId59"/>
    <p:sldId id="297" r:id="rId60"/>
    <p:sldId id="315" r:id="rId6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1B00"/>
    <a:srgbClr val="3E1F00"/>
    <a:srgbClr val="4C2600"/>
    <a:srgbClr val="180C00"/>
    <a:srgbClr val="2A1500"/>
    <a:srgbClr val="ECD1AE"/>
    <a:srgbClr val="E6CDB4"/>
    <a:srgbClr val="D3A77B"/>
    <a:srgbClr val="DFB69D"/>
    <a:srgbClr val="DFB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70" d="100"/>
          <a:sy n="70" d="100"/>
        </p:scale>
        <p:origin x="84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2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6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98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0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2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94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18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3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3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50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21D6C-14CD-4DFF-80C6-F4FEE61D079E}" type="datetimeFigureOut">
              <a:rPr lang="en-US" smtClean="0"/>
              <a:t>10/22/2017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0CCFA-1DC6-4CB2-88B9-566A1EA2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54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65" b="24030"/>
          <a:stretch/>
        </p:blipFill>
        <p:spPr>
          <a:xfrm>
            <a:off x="0" y="-1"/>
            <a:ext cx="9144000" cy="68769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3117" y="2967335"/>
            <a:ext cx="49777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Exodus 32:11-14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5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zionindy.org/images/Why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5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180892"/>
            <a:ext cx="9145352" cy="677108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We pray </a:t>
            </a:r>
            <a:r>
              <a:rPr lang="en-US" sz="3800" b="1" dirty="0" smtClean="0">
                <a:solidFill>
                  <a:schemeClr val="bg1"/>
                </a:solidFill>
              </a:rPr>
              <a:t>to overcome temptation.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26841" y="1064525"/>
            <a:ext cx="3384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Matthew 26:41</a:t>
            </a:r>
            <a:endParaRPr lang="en-US" sz="3200" b="1" dirty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006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zionindy.org/images/Why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5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180892"/>
            <a:ext cx="9145352" cy="677108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To win spiritual battles.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4011" y="1146411"/>
            <a:ext cx="3725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Ephesians 6:10-19</a:t>
            </a:r>
            <a:endParaRPr lang="en-US" sz="3200" b="1" dirty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05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5" r="12537"/>
          <a:stretch/>
        </p:blipFill>
        <p:spPr>
          <a:xfrm>
            <a:off x="0" y="0"/>
            <a:ext cx="9144000" cy="6919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12784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</a:t>
            </a:r>
            <a:r>
              <a:rPr lang="en-US" sz="2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lso 1 John 5:14-15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1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"/>
          <a:stretch/>
        </p:blipFill>
        <p:spPr>
          <a:xfrm>
            <a:off x="0" y="0"/>
            <a:ext cx="915696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687" y="0"/>
            <a:ext cx="6509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040200"/>
                </a:solidFill>
              </a:rPr>
              <a:t>The Purpose of Prayer</a:t>
            </a:r>
            <a:endParaRPr lang="en-US" sz="5400" b="1" cap="none" spc="0" dirty="0">
              <a:ln/>
              <a:solidFill>
                <a:srgbClr val="04020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52" y="6180892"/>
            <a:ext cx="9145352" cy="677108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We pray </a:t>
            </a:r>
            <a:r>
              <a:rPr lang="en-US" sz="3800" b="1" dirty="0" smtClean="0">
                <a:solidFill>
                  <a:schemeClr val="bg1"/>
                </a:solidFill>
              </a:rPr>
              <a:t>to overcome temptation.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14" y="5088482"/>
            <a:ext cx="9145352" cy="1754326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Prayer should not be seen as our means of getting God to do our will on earth, but rather as a means of getting God's will done on earth.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1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a7/dd/b1/a7ddb1285497c805fcf9ea9cedaa68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04" y="201826"/>
            <a:ext cx="8556451" cy="641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94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cdn3.12stone.com/wp-content/uploads/2014/07/i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77865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19401" y="2324100"/>
            <a:ext cx="3752850" cy="2400657"/>
          </a:xfrm>
          <a:prstGeom prst="rect">
            <a:avLst/>
          </a:prstGeom>
          <a:solidFill>
            <a:srgbClr val="180C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bg1"/>
                </a:solidFill>
                <a:latin typeface="DK Cool Crayon" pitchFamily="2" charset="0"/>
              </a:rPr>
              <a:t>Why some don’t pray</a:t>
            </a:r>
          </a:p>
          <a:p>
            <a:pPr algn="ctr"/>
            <a:r>
              <a:rPr lang="en-US" sz="5000" dirty="0">
                <a:solidFill>
                  <a:schemeClr val="bg1"/>
                </a:solidFill>
                <a:latin typeface="DK Cool Crayon" pitchFamily="2" charset="0"/>
              </a:rPr>
              <a:t>m</a:t>
            </a:r>
            <a:r>
              <a:rPr lang="en-US" sz="5000" dirty="0" smtClean="0">
                <a:solidFill>
                  <a:schemeClr val="bg1"/>
                </a:solidFill>
                <a:latin typeface="DK Cool Crayon" pitchFamily="2" charset="0"/>
              </a:rPr>
              <a:t>ore!</a:t>
            </a:r>
            <a:endParaRPr lang="en-US" sz="5000" dirty="0">
              <a:solidFill>
                <a:schemeClr val="bg1"/>
              </a:solidFill>
              <a:latin typeface="DK Cool Cray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9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"/>
          <a:stretch/>
        </p:blipFill>
        <p:spPr>
          <a:xfrm>
            <a:off x="0" y="0"/>
            <a:ext cx="915696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798" y="0"/>
            <a:ext cx="71717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b="1" dirty="0" smtClean="0">
                <a:ln/>
                <a:solidFill>
                  <a:srgbClr val="040200"/>
                </a:solidFill>
              </a:rPr>
              <a:t>A lack of prayer demonstrates</a:t>
            </a:r>
          </a:p>
          <a:p>
            <a:r>
              <a:rPr lang="en-US" sz="4400" b="1" dirty="0" smtClean="0">
                <a:ln/>
                <a:solidFill>
                  <a:srgbClr val="040200"/>
                </a:solidFill>
              </a:rPr>
              <a:t>a lack of faith.</a:t>
            </a:r>
            <a:endParaRPr lang="en-US" sz="4400" b="1" cap="none" spc="0" dirty="0">
              <a:ln/>
              <a:solidFill>
                <a:srgbClr val="040200"/>
              </a:solidFill>
              <a:effectLst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33390" y="1391958"/>
            <a:ext cx="3251506" cy="0"/>
          </a:xfrm>
          <a:prstGeom prst="line">
            <a:avLst/>
          </a:prstGeom>
          <a:ln w="34925">
            <a:solidFill>
              <a:srgbClr val="180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19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"/>
          <a:stretch/>
        </p:blipFill>
        <p:spPr>
          <a:xfrm>
            <a:off x="0" y="0"/>
            <a:ext cx="915696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43" y="0"/>
            <a:ext cx="732816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b="1" dirty="0" smtClean="0">
                <a:ln/>
                <a:solidFill>
                  <a:srgbClr val="040200"/>
                </a:solidFill>
              </a:rPr>
              <a:t>Prayer allows us to see God at </a:t>
            </a:r>
          </a:p>
          <a:p>
            <a:r>
              <a:rPr lang="en-US" sz="4400" b="1" dirty="0" smtClean="0">
                <a:ln/>
                <a:solidFill>
                  <a:srgbClr val="040200"/>
                </a:solidFill>
              </a:rPr>
              <a:t>work in our lives.</a:t>
            </a:r>
            <a:endParaRPr lang="en-US" sz="4400" b="1" cap="none" spc="0" dirty="0">
              <a:ln/>
              <a:solidFill>
                <a:srgbClr val="0402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189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"/>
          <a:stretch/>
        </p:blipFill>
        <p:spPr>
          <a:xfrm>
            <a:off x="0" y="0"/>
            <a:ext cx="915696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43" y="0"/>
            <a:ext cx="796224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b="1" dirty="0" smtClean="0">
                <a:ln/>
                <a:solidFill>
                  <a:srgbClr val="040200"/>
                </a:solidFill>
              </a:rPr>
              <a:t>We see answered prayer because</a:t>
            </a:r>
          </a:p>
          <a:p>
            <a:r>
              <a:rPr lang="en-US" sz="4400" b="1" dirty="0" smtClean="0">
                <a:ln/>
                <a:solidFill>
                  <a:srgbClr val="040200"/>
                </a:solidFill>
              </a:rPr>
              <a:t>We prayed. </a:t>
            </a:r>
            <a:endParaRPr lang="en-US" sz="4400" b="1" cap="none" spc="0" dirty="0">
              <a:ln/>
              <a:solidFill>
                <a:srgbClr val="0402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8723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.imgur.com/Kh0pBR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26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5174" r="6268" b="497"/>
          <a:stretch/>
        </p:blipFill>
        <p:spPr>
          <a:xfrm>
            <a:off x="0" y="0"/>
            <a:ext cx="9144000" cy="6858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072" y="914400"/>
            <a:ext cx="63598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Moses modeled it, King David modeled it, the prophets </a:t>
            </a:r>
            <a:r>
              <a:rPr lang="en-US" sz="4000" dirty="0" smtClean="0"/>
              <a:t>modeled </a:t>
            </a:r>
            <a:r>
              <a:rPr lang="en-US" sz="4000" dirty="0"/>
              <a:t>it, Jesus modeled it, the apostles modeled </a:t>
            </a:r>
            <a:r>
              <a:rPr lang="en-US" sz="4000" dirty="0" smtClean="0"/>
              <a:t>it, the </a:t>
            </a:r>
            <a:r>
              <a:rPr lang="en-US" sz="4000" dirty="0"/>
              <a:t>early church modeled </a:t>
            </a:r>
            <a:r>
              <a:rPr lang="en-US" sz="4000" dirty="0" smtClean="0"/>
              <a:t>it…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0" y="607163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PRAYER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34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736x/83/d3/be/83d3be6e6d05e3d31b54de547bfd28e0--faith-hope-love-hebrews--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60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258101" y="1310185"/>
            <a:ext cx="1392072" cy="1364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6372128" y="1610436"/>
            <a:ext cx="847538" cy="227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49116" y="1965278"/>
            <a:ext cx="5379732" cy="7901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081462" y="2279176"/>
            <a:ext cx="3850106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778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e6/c0/a5/e6c0a5d822649097232f601a73f3da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16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562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8"/>
          <a:stretch/>
        </p:blipFill>
        <p:spPr>
          <a:xfrm>
            <a:off x="0" y="0"/>
            <a:ext cx="9144000" cy="68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2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7"/>
          <a:stretch/>
        </p:blipFill>
        <p:spPr>
          <a:xfrm>
            <a:off x="0" y="0"/>
            <a:ext cx="915696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43" y="0"/>
            <a:ext cx="703846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000" b="1" dirty="0"/>
              <a:t>Prayerlessness </a:t>
            </a:r>
            <a:r>
              <a:rPr lang="en-US" sz="4000" b="1" dirty="0" smtClean="0"/>
              <a:t>is </a:t>
            </a:r>
            <a:r>
              <a:rPr lang="en-US" sz="4000" b="1" dirty="0"/>
              <a:t>at the heart of </a:t>
            </a:r>
            <a:endParaRPr lang="en-US" sz="4000" b="1" dirty="0" smtClean="0"/>
          </a:p>
          <a:p>
            <a:r>
              <a:rPr lang="en-US" sz="4000" b="1" dirty="0" smtClean="0"/>
              <a:t>impatience and </a:t>
            </a:r>
            <a:r>
              <a:rPr lang="en-US" sz="4000" b="1" dirty="0"/>
              <a:t>anxiety</a:t>
            </a:r>
            <a:r>
              <a:rPr lang="en-US" sz="4000" dirty="0"/>
              <a:t>.</a:t>
            </a:r>
            <a:endParaRPr lang="en-US" sz="4000" b="1" cap="none" spc="0" dirty="0">
              <a:ln/>
              <a:solidFill>
                <a:srgbClr val="040200"/>
              </a:solidFill>
              <a:effectLst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45660" y="1323439"/>
            <a:ext cx="4667534" cy="0"/>
          </a:xfrm>
          <a:prstGeom prst="line">
            <a:avLst/>
          </a:prstGeom>
          <a:ln w="47625">
            <a:solidFill>
              <a:srgbClr val="180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64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mages.kerusso.com/images/detailed/5/bstk101--in-God-we-trust-stick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1" b="12246"/>
          <a:stretch/>
        </p:blipFill>
        <p:spPr bwMode="auto">
          <a:xfrm>
            <a:off x="2" y="1"/>
            <a:ext cx="4114798" cy="330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/>
          <a:stretch/>
        </p:blipFill>
        <p:spPr>
          <a:xfrm>
            <a:off x="4114799" y="3150394"/>
            <a:ext cx="5029201" cy="37076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33850" y="3150394"/>
            <a:ext cx="371475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 smtClean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 God </a:t>
            </a:r>
          </a:p>
          <a:p>
            <a:r>
              <a:rPr lang="en-US" sz="5400" b="1" cap="none" spc="0" dirty="0" smtClean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		We Rest!</a:t>
            </a:r>
            <a:endParaRPr lang="en-US" sz="5400" b="1" cap="none" spc="0" dirty="0">
              <a:ln w="13462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050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meganstrange.com/wp-content/uploads/2013/11/d70b627d72d16e35b41bc477fdaf64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4" y="400050"/>
            <a:ext cx="6626225" cy="604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63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blog.biblesforamerica.org/wp-content/uploads/2014/08/if_anyone_thirst_john_7_meme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1235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1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15"/>
          <a:stretch/>
        </p:blipFill>
        <p:spPr>
          <a:xfrm>
            <a:off x="1050879" y="0"/>
            <a:ext cx="6892119" cy="689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0"/>
            <a:ext cx="69646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9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ascbelfast.com/wp-content/uploads/2016/09/800-EssenceOfPr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1977" y="5577185"/>
            <a:ext cx="74200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 constitutes prayer?</a:t>
            </a:r>
            <a:endParaRPr lang="en-US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89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zionindy.org/images/Why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5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335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ascbelfast.com/wp-content/uploads/2016/09/800-EssenceOfPray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16" y="5372100"/>
            <a:ext cx="8734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Is heartfelt </a:t>
            </a:r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relational communication with God.</a:t>
            </a:r>
          </a:p>
        </p:txBody>
      </p:sp>
    </p:spTree>
    <p:extLst>
      <p:ext uri="{BB962C8B-B14F-4D97-AF65-F5344CB8AC3E}">
        <p14:creationId xmlns:p14="http://schemas.microsoft.com/office/powerpoint/2010/main" val="276697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716" y="5390865"/>
            <a:ext cx="8734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fellowship and communion </a:t>
            </a: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God.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davidolatona.com/wp-content/uploads/2014/08/PURPO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934"/>
            <a:ext cx="9144000" cy="43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fitplanner.pl/img/categories/crossfit-dla-dziec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15" y="0"/>
            <a:ext cx="9146250" cy="61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fitplanner.pl/img/categories/crossfit-dla-dziec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43"/>
          <a:stretch/>
        </p:blipFill>
        <p:spPr bwMode="auto">
          <a:xfrm>
            <a:off x="0" y="5527344"/>
            <a:ext cx="9146250" cy="133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98750" y="5407842"/>
            <a:ext cx="69413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The spirit is willing but the</a:t>
            </a:r>
          </a:p>
          <a:p>
            <a:pPr algn="ctr"/>
            <a:r>
              <a:rPr lang="en-US" sz="4800" b="1" dirty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</a:t>
            </a:r>
            <a:r>
              <a:rPr lang="en-US" sz="4800" b="1" dirty="0" smtClean="0">
                <a:ln w="13462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lesh is weak.</a:t>
            </a:r>
            <a:endParaRPr lang="en-US" sz="4800" b="1" cap="none" spc="0" dirty="0">
              <a:ln w="13462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904" y="101305"/>
            <a:ext cx="255422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Matthew 26:41</a:t>
            </a:r>
            <a:endParaRPr lang="en-US" sz="2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3287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s.slideplayer.com/26/8786031/slides/slide_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r="10462"/>
          <a:stretch/>
        </p:blipFill>
        <p:spPr bwMode="auto">
          <a:xfrm>
            <a:off x="0" y="430665"/>
            <a:ext cx="9144000" cy="603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9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5174" r="6268" b="497"/>
          <a:stretch/>
        </p:blipFill>
        <p:spPr>
          <a:xfrm>
            <a:off x="0" y="0"/>
            <a:ext cx="9144000" cy="6858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2072" y="914400"/>
            <a:ext cx="6359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baseline="30000" dirty="0"/>
              <a:t>1</a:t>
            </a:r>
            <a:r>
              <a:rPr lang="en-US" sz="4000" b="1" dirty="0"/>
              <a:t>Long ago God spoke many times and in many ways to our ancestors through the prophets. </a:t>
            </a:r>
            <a:r>
              <a:rPr lang="en-US" sz="4000" b="1" baseline="30000" dirty="0"/>
              <a:t>2</a:t>
            </a:r>
            <a:r>
              <a:rPr lang="en-US" sz="4000" b="1" dirty="0"/>
              <a:t>And now in these final days, he has spoken to us through his Son.</a:t>
            </a:r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0" y="607163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Hebrews 1:1-2 </a:t>
            </a:r>
            <a:r>
              <a:rPr lang="en-US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NLT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21952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234"/>
            <a:ext cx="9144000" cy="51377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517"/>
          <a:stretch/>
        </p:blipFill>
        <p:spPr>
          <a:xfrm>
            <a:off x="0" y="0"/>
            <a:ext cx="9144000" cy="17716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25956" y="528935"/>
            <a:ext cx="809208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It’s hard to hear God speak</a:t>
            </a:r>
          </a:p>
          <a:p>
            <a:pPr algn="ctr"/>
            <a:r>
              <a:rPr lang="en-US" sz="5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</a:t>
            </a:r>
            <a:r>
              <a:rPr lang="en-US" sz="5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hrough a closed Bible!</a:t>
            </a:r>
            <a:endParaRPr lang="en-US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4849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htwarrington.org.uk/wp-content/uploads/2017/01/lightstock_116270_medium_user_4948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47213" y="5329535"/>
            <a:ext cx="923842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The first step in hearing God speak</a:t>
            </a:r>
          </a:p>
          <a:p>
            <a:pPr algn="ctr"/>
            <a:r>
              <a:rPr lang="en-US" sz="48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is to read His Word FIRST!</a:t>
            </a:r>
            <a:endParaRPr lang="en-US" sz="48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5218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eading the Word of God must be a priority in the lives of every believer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4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292745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New Christians try to FIND time for God</a:t>
            </a:r>
          </a:p>
          <a:p>
            <a:pPr algn="ctr"/>
            <a:r>
              <a:rPr lang="en-US" sz="4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Mature Christians MAKE time for God</a:t>
            </a:r>
            <a:r>
              <a:rPr lang="en-US" sz="4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7985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htwarrington.org.uk/wp-content/uploads/2017/01/lightstock_116270_medium_user_4948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8768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God  rarely speaks audibly to us.  Most often it is through the written Word, and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sometimes through our circumstances.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303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3164" y="0"/>
            <a:ext cx="662938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Listening well involves…</a:t>
            </a:r>
            <a:endParaRPr lang="en-US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7854" y="2105561"/>
            <a:ext cx="36956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</a:rPr>
              <a:t>REMOVING DISTRACTIONS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7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zionindy.org/images/Why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5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352" y="6180892"/>
            <a:ext cx="9145352" cy="677108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We pray because God commands us to </a:t>
            </a:r>
            <a:r>
              <a:rPr lang="en-US" sz="3800" b="1" dirty="0" smtClean="0">
                <a:solidFill>
                  <a:schemeClr val="bg1"/>
                </a:solidFill>
              </a:rPr>
              <a:t>pray.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574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3164" y="0"/>
            <a:ext cx="662938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Listening well involves…</a:t>
            </a:r>
            <a:endParaRPr lang="en-US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8650" y="2331928"/>
            <a:ext cx="3695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002060"/>
                </a:solidFill>
              </a:rPr>
              <a:t>BEING STILL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2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3164" y="0"/>
            <a:ext cx="662938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Listening well involves…</a:t>
            </a:r>
            <a:endParaRPr lang="en-US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2236678"/>
            <a:ext cx="36956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smtClean="0">
                <a:solidFill>
                  <a:srgbClr val="002060"/>
                </a:solidFill>
              </a:rPr>
              <a:t>EXERCISING PATIENCE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3164" y="0"/>
            <a:ext cx="662938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Listening well involves…</a:t>
            </a:r>
            <a:endParaRPr lang="en-US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8676" name="Picture 4" descr="http://www.bigisthenewsmall.com/wp-content/uploads/2014/06/focus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1" y="1981200"/>
            <a:ext cx="2694743" cy="269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3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1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3"/>
          <a:stretch/>
        </p:blipFill>
        <p:spPr>
          <a:xfrm>
            <a:off x="1088631" y="0"/>
            <a:ext cx="68270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8630" y="27296"/>
            <a:ext cx="6827071" cy="218521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</a:rPr>
              <a:t>When you spend an hour in God’s Word, you begin to think like God. When you spend an hour watching T.V. you begin to think like the </a:t>
            </a:r>
            <a:r>
              <a:rPr lang="en-US" sz="3400" b="1" dirty="0" smtClean="0">
                <a:solidFill>
                  <a:schemeClr val="bg1"/>
                </a:solidFill>
              </a:rPr>
              <a:t>world.</a:t>
            </a:r>
            <a:endParaRPr lang="en-US" sz="3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44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89" b="5158"/>
          <a:stretch/>
        </p:blipFill>
        <p:spPr>
          <a:xfrm>
            <a:off x="1106905" y="-31710"/>
            <a:ext cx="6882064" cy="6889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75409" r="40789" b="15316"/>
          <a:stretch/>
        </p:blipFill>
        <p:spPr>
          <a:xfrm>
            <a:off x="4844714" y="2277979"/>
            <a:ext cx="2606843" cy="673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75409" r="40789" b="15316"/>
          <a:stretch/>
        </p:blipFill>
        <p:spPr>
          <a:xfrm>
            <a:off x="2237871" y="2277980"/>
            <a:ext cx="2606843" cy="6898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5681" y="2183613"/>
            <a:ext cx="57751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61B00"/>
                </a:solidFill>
                <a:latin typeface="Bookman Old Style" panose="02050604050505020204" pitchFamily="18" charset="0"/>
              </a:rPr>
              <a:t>CONFESSIONAL </a:t>
            </a:r>
            <a:r>
              <a:rPr lang="en-US" b="1" dirty="0" smtClean="0">
                <a:solidFill>
                  <a:srgbClr val="180C00"/>
                </a:solidFill>
                <a:latin typeface="Baskerville Old Face" panose="02020602080505020303" pitchFamily="18" charset="0"/>
              </a:rPr>
              <a:t> - Psalm 32:5-7</a:t>
            </a:r>
          </a:p>
          <a:p>
            <a:r>
              <a:rPr lang="en-US" sz="2000" dirty="0" smtClean="0">
                <a:solidFill>
                  <a:srgbClr val="2A1500"/>
                </a:solidFill>
                <a:latin typeface="Baskerville Old Face" panose="02020602080505020303" pitchFamily="18" charset="0"/>
              </a:rPr>
              <a:t>We acknowledge our need for forgiveness</a:t>
            </a:r>
            <a:endParaRPr lang="en-US" sz="2000" dirty="0">
              <a:solidFill>
                <a:srgbClr val="2A15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75409" r="40789" b="15316"/>
          <a:stretch/>
        </p:blipFill>
        <p:spPr>
          <a:xfrm>
            <a:off x="2169689" y="5484515"/>
            <a:ext cx="2606843" cy="707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3" t="75409" r="40789" b="15316"/>
          <a:stretch/>
        </p:blipFill>
        <p:spPr>
          <a:xfrm>
            <a:off x="4776532" y="5484515"/>
            <a:ext cx="2488667" cy="6756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32557" r="44122" b="57512"/>
          <a:stretch/>
        </p:blipFill>
        <p:spPr>
          <a:xfrm>
            <a:off x="2165681" y="5470359"/>
            <a:ext cx="5422231" cy="720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30315" y="3228479"/>
            <a:ext cx="311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80C00"/>
                </a:solidFill>
                <a:latin typeface="Baskerville Old Face" panose="02020602080505020303" pitchFamily="18" charset="0"/>
              </a:rPr>
              <a:t> - Philippians 4:6</a:t>
            </a:r>
            <a:endParaRPr lang="en-US" b="1" dirty="0">
              <a:solidFill>
                <a:srgbClr val="180C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76532" y="3980087"/>
            <a:ext cx="311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80C00"/>
                </a:solidFill>
                <a:latin typeface="Baskerville Old Face" panose="02020602080505020303" pitchFamily="18" charset="0"/>
              </a:rPr>
              <a:t> - Exodus 32:11-14</a:t>
            </a:r>
            <a:endParaRPr lang="en-US" b="1" dirty="0">
              <a:solidFill>
                <a:srgbClr val="180C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3260" y="4751639"/>
            <a:ext cx="3110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80C00"/>
                </a:solidFill>
                <a:latin typeface="Baskerville Old Face" panose="02020602080505020303" pitchFamily="18" charset="0"/>
              </a:rPr>
              <a:t> - Psalm 138:1-2</a:t>
            </a:r>
            <a:endParaRPr lang="en-US" b="1" dirty="0">
              <a:solidFill>
                <a:srgbClr val="180C00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1679" y="5970186"/>
            <a:ext cx="1845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180C00"/>
                </a:solidFill>
                <a:latin typeface="Baskerville Old Face" panose="02020602080505020303" pitchFamily="18" charset="0"/>
              </a:rPr>
              <a:t> -  Psalm 103:1-2</a:t>
            </a:r>
            <a:endParaRPr lang="en-US" b="1" dirty="0">
              <a:solidFill>
                <a:srgbClr val="180C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cgmnewyork.org/wp-content/uploads/2016/04/sermon-interce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822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97844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Baskerville Old Face" panose="02020602080505020303" pitchFamily="18" charset="0"/>
              </a:rPr>
              <a:t>THE IMPORTANCE OF</a:t>
            </a:r>
            <a:endParaRPr lang="en-US" sz="4000" dirty="0">
              <a:solidFill>
                <a:schemeClr val="bg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094" y="2708028"/>
            <a:ext cx="55955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32:11-14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5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5094" y="2708028"/>
            <a:ext cx="55955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32:11-14</a:t>
            </a:r>
            <a:endParaRPr lang="en-US" sz="32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0579" y="3429000"/>
            <a:ext cx="41984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rgbClr val="3E1F00"/>
                </a:solidFill>
                <a:effectLst/>
                <a:latin typeface="+mj-lt"/>
              </a:rPr>
              <a:t>Deuteronomy 9:25-27</a:t>
            </a:r>
          </a:p>
          <a:p>
            <a:r>
              <a:rPr lang="en-US" sz="3600" b="1" dirty="0" smtClean="0">
                <a:ln/>
                <a:solidFill>
                  <a:srgbClr val="3E1F00"/>
                </a:solidFill>
                <a:latin typeface="+mj-lt"/>
              </a:rPr>
              <a:t>Numbers 14:13-19</a:t>
            </a:r>
            <a:endParaRPr lang="en-US" sz="3600" b="1" cap="none" spc="0" dirty="0">
              <a:ln/>
              <a:solidFill>
                <a:srgbClr val="3E1F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2802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iblepic.com/53/51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354" y="0"/>
            <a:ext cx="6897569" cy="689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09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79" b="85506"/>
          <a:stretch/>
        </p:blipFill>
        <p:spPr>
          <a:xfrm>
            <a:off x="-1" y="1296537"/>
            <a:ext cx="7042245" cy="1119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r="29279" b="85506"/>
          <a:stretch/>
        </p:blipFill>
        <p:spPr>
          <a:xfrm>
            <a:off x="0" y="954775"/>
            <a:ext cx="6455389" cy="2320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2" t="8507" r="29279" b="85506"/>
          <a:stretch/>
        </p:blipFill>
        <p:spPr>
          <a:xfrm>
            <a:off x="4991670" y="2060244"/>
            <a:ext cx="1872016" cy="913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0658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 smtClean="0"/>
              <a:t>11</a:t>
            </a:r>
            <a:r>
              <a:rPr lang="en-US" sz="3200" dirty="0"/>
              <a:t> Then Moses pleaded with the </a:t>
            </a:r>
            <a:r>
              <a:rPr lang="en-US" sz="3200" cap="small" dirty="0"/>
              <a:t>LORD</a:t>
            </a:r>
            <a:r>
              <a:rPr lang="en-US" sz="3200" dirty="0"/>
              <a:t> his </a:t>
            </a:r>
            <a:endParaRPr lang="en-US" sz="3200" dirty="0" smtClean="0"/>
          </a:p>
          <a:p>
            <a:r>
              <a:rPr lang="en-US" sz="3200" dirty="0" smtClean="0"/>
              <a:t>God</a:t>
            </a:r>
            <a:r>
              <a:rPr lang="en-US" sz="3200" dirty="0"/>
              <a:t>, and said: "</a:t>
            </a:r>
            <a:r>
              <a:rPr lang="en-US" sz="3200" cap="small" dirty="0"/>
              <a:t>LORD</a:t>
            </a:r>
            <a:r>
              <a:rPr lang="en-US" sz="3200" dirty="0"/>
              <a:t>, why does Your wrath burn hot against Your people whom You have brought out of the land of Egypt with great power and with a mighty hand? </a:t>
            </a:r>
            <a:r>
              <a:rPr lang="en-US" sz="3200" baseline="30000" dirty="0" smtClean="0"/>
              <a:t>12</a:t>
            </a:r>
            <a:r>
              <a:rPr lang="en-US" sz="3200" dirty="0"/>
              <a:t> Why should the Egyptians speak, and say, 'He brought them out to harm them, to kill them in the mountains, and to consume them </a:t>
            </a:r>
            <a:endParaRPr lang="en-US" sz="3200" dirty="0" smtClean="0"/>
          </a:p>
          <a:p>
            <a:r>
              <a:rPr lang="en-US" sz="3200" dirty="0" smtClean="0"/>
              <a:t>from </a:t>
            </a:r>
            <a:r>
              <a:rPr lang="en-US" sz="3200" dirty="0"/>
              <a:t>the face of the earth'? </a:t>
            </a:r>
          </a:p>
        </p:txBody>
      </p:sp>
    </p:spTree>
    <p:extLst>
      <p:ext uri="{BB962C8B-B14F-4D97-AF65-F5344CB8AC3E}">
        <p14:creationId xmlns:p14="http://schemas.microsoft.com/office/powerpoint/2010/main" val="315099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zionindy.org/images/Why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5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352" y="6180892"/>
            <a:ext cx="9145352" cy="677108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</a:rPr>
              <a:t>God commands us to pray!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4011" y="1173707"/>
            <a:ext cx="3589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Philippians 4:6-7</a:t>
            </a:r>
            <a:endParaRPr lang="en-US" sz="3200" b="1" dirty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17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79" b="85506"/>
          <a:stretch/>
        </p:blipFill>
        <p:spPr>
          <a:xfrm>
            <a:off x="-1" y="1296537"/>
            <a:ext cx="7042245" cy="11191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r="29279" b="85506"/>
          <a:stretch/>
        </p:blipFill>
        <p:spPr>
          <a:xfrm>
            <a:off x="0" y="954775"/>
            <a:ext cx="6455389" cy="2320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2" t="8507" r="29279" b="85506"/>
          <a:stretch/>
        </p:blipFill>
        <p:spPr>
          <a:xfrm>
            <a:off x="4991670" y="2060244"/>
            <a:ext cx="1872016" cy="9132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806582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Turn </a:t>
            </a:r>
            <a:r>
              <a:rPr lang="en-US" sz="3200" dirty="0"/>
              <a:t>from Your fierce wrath, and relent from this harm to Your people. </a:t>
            </a:r>
            <a:r>
              <a:rPr lang="en-US" sz="3200" baseline="30000" dirty="0" smtClean="0"/>
              <a:t>13 </a:t>
            </a:r>
            <a:r>
              <a:rPr lang="en-US" sz="3200" dirty="0"/>
              <a:t> Remember Abraham, Isaac, and Israel, Your servants, to whom You swore by Your own self, and said to them, 'I will multiply your descendants as the stars of heaven; and all this land that I have spoken of I give to your descendants, and </a:t>
            </a:r>
            <a:endParaRPr lang="en-US" sz="3200" dirty="0" smtClean="0"/>
          </a:p>
          <a:p>
            <a:r>
              <a:rPr lang="en-US" sz="3200" dirty="0" smtClean="0"/>
              <a:t>they </a:t>
            </a:r>
            <a:r>
              <a:rPr lang="en-US" sz="3200" dirty="0"/>
              <a:t>shall inherit </a:t>
            </a:r>
            <a:r>
              <a:rPr lang="en-US" sz="3200" i="1" dirty="0"/>
              <a:t>it</a:t>
            </a:r>
            <a:r>
              <a:rPr lang="en-US" sz="3200" dirty="0"/>
              <a:t> forever.' " </a:t>
            </a:r>
            <a:r>
              <a:rPr lang="en-US" sz="3200" baseline="30000" dirty="0" smtClean="0"/>
              <a:t>14 </a:t>
            </a:r>
            <a:r>
              <a:rPr lang="en-US" sz="3200" dirty="0"/>
              <a:t> So </a:t>
            </a:r>
            <a:endParaRPr lang="en-US" sz="3200" dirty="0" smtClean="0"/>
          </a:p>
          <a:p>
            <a:r>
              <a:rPr lang="en-US" sz="3200" dirty="0" smtClean="0"/>
              <a:t>the </a:t>
            </a:r>
            <a:r>
              <a:rPr lang="en-US" sz="3200" cap="small" dirty="0"/>
              <a:t>LORD</a:t>
            </a:r>
            <a:r>
              <a:rPr lang="en-US" sz="3200" dirty="0"/>
              <a:t> relented from the harm </a:t>
            </a:r>
            <a:endParaRPr lang="en-US" sz="3200" dirty="0" smtClean="0"/>
          </a:p>
          <a:p>
            <a:r>
              <a:rPr lang="en-US" sz="3200" dirty="0" smtClean="0"/>
              <a:t>which </a:t>
            </a:r>
            <a:r>
              <a:rPr lang="en-US" sz="3200" dirty="0"/>
              <a:t>He </a:t>
            </a:r>
            <a:r>
              <a:rPr lang="en-US" sz="3200" dirty="0" smtClean="0"/>
              <a:t>said </a:t>
            </a:r>
            <a:r>
              <a:rPr lang="en-US" sz="3200" dirty="0"/>
              <a:t>He would do </a:t>
            </a:r>
            <a:endParaRPr lang="en-US" sz="3200" dirty="0" smtClean="0"/>
          </a:p>
          <a:p>
            <a:r>
              <a:rPr lang="en-US" sz="3200" dirty="0" smtClean="0"/>
              <a:t>to </a:t>
            </a:r>
            <a:r>
              <a:rPr lang="en-US" sz="3200" dirty="0"/>
              <a:t>His people. </a:t>
            </a:r>
          </a:p>
        </p:txBody>
      </p:sp>
    </p:spTree>
    <p:extLst>
      <p:ext uri="{BB962C8B-B14F-4D97-AF65-F5344CB8AC3E}">
        <p14:creationId xmlns:p14="http://schemas.microsoft.com/office/powerpoint/2010/main" val="335319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ages.slideplayer.com/19/5865443/slides/slide_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262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4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e6/c0/a5/e6c0a5d822649097232f601a73f3da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916" y="0"/>
            <a:ext cx="6857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50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originals/91/c6/c4/91c6c4eeea9c64236847092f69522b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843" cy="688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68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image.slidesharecdn.com/benotovercomeofevilbut-150518135120-lva1-app6891/95/be-not-overcome-of-evil-but-1-638.jpg?cb=1431957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4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88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age.slidesharecdn.com/powertoforgive-131020093816-phpapp02/95/power-to-forgive-10-638.jpg?cb=1382264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29" y="243313"/>
            <a:ext cx="8360629" cy="627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157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slideplayer.com/slide/8910390/27/images/4/I+Timothy+2: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4053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5174" r="6268" b="497"/>
          <a:stretch/>
        </p:blipFill>
        <p:spPr>
          <a:xfrm>
            <a:off x="0" y="0"/>
            <a:ext cx="9144000" cy="6858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2764" y="914400"/>
            <a:ext cx="661916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The peace of Jerusalem (Psalm 122:6)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Our Fellow Countrymen (Romans 10:1)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For the sick (James 5:14)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For our enemies (Jeremiah 29:7)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For those who persecute Christians</a:t>
            </a:r>
          </a:p>
          <a:p>
            <a:pPr algn="r"/>
            <a:r>
              <a:rPr lang="en-US" sz="3200" dirty="0" smtClean="0"/>
              <a:t>(Matthew 5:44)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We are to intercede for…</a:t>
            </a:r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7742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iblia.com/bible/images/640x480/1Pe2.9?extension=png&amp;fallbackOnFailure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biblia.com/bible/images/640x480/1Pe2.9?extension=png&amp;fallbackOnFailure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31" t="72398" b="11696"/>
          <a:stretch/>
        </p:blipFill>
        <p:spPr bwMode="auto">
          <a:xfrm>
            <a:off x="7098632" y="5767137"/>
            <a:ext cx="2045368" cy="109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"/>
          <a:stretch/>
        </p:blipFill>
        <p:spPr>
          <a:xfrm>
            <a:off x="458621" y="0"/>
            <a:ext cx="818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zionindy.org/images/Why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5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352" y="6180892"/>
            <a:ext cx="9145352" cy="677108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We pray </a:t>
            </a:r>
            <a:r>
              <a:rPr lang="en-US" sz="3800" b="1" dirty="0" smtClean="0">
                <a:solidFill>
                  <a:schemeClr val="bg1"/>
                </a:solidFill>
              </a:rPr>
              <a:t>for solutions!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5812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0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i1.wp.com/www.petesantucci.com/wp-content/uploads/2015/08/screen-shot-2015-08-19-at-2-22-25-pm.png?fit=829%2C457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704"/>
            <a:ext cx="9144000" cy="504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6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zionindy.org/images/Why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5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352" y="6180892"/>
            <a:ext cx="9145352" cy="677108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We pray </a:t>
            </a:r>
            <a:r>
              <a:rPr lang="en-US" sz="3800" b="1" dirty="0" smtClean="0">
                <a:solidFill>
                  <a:schemeClr val="bg1"/>
                </a:solidFill>
              </a:rPr>
              <a:t>in preparation for major decisions.</a:t>
            </a:r>
            <a:endParaRPr lang="en-US" sz="3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590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zionindy.org/images/Why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5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352" y="6180892"/>
            <a:ext cx="9145352" cy="677108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We pray </a:t>
            </a:r>
            <a:r>
              <a:rPr lang="en-US" sz="3800" b="1" dirty="0" smtClean="0">
                <a:solidFill>
                  <a:schemeClr val="bg1"/>
                </a:solidFill>
              </a:rPr>
              <a:t>to overcome demonic barriers.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6842" y="1064525"/>
            <a:ext cx="2756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Luke 6:12-13</a:t>
            </a:r>
            <a:endParaRPr lang="en-US" sz="3200" b="1" dirty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1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tzionindy.org/images/WhyPr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5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352" y="6180892"/>
            <a:ext cx="9145352" cy="677108"/>
          </a:xfrm>
          <a:prstGeom prst="rect">
            <a:avLst/>
          </a:prstGeom>
          <a:solidFill>
            <a:srgbClr val="0402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bg1"/>
                </a:solidFill>
              </a:rPr>
              <a:t>We pray </a:t>
            </a:r>
            <a:r>
              <a:rPr lang="en-US" sz="3800" b="1" dirty="0" smtClean="0">
                <a:solidFill>
                  <a:schemeClr val="bg1"/>
                </a:solidFill>
              </a:rPr>
              <a:t>for workers.</a:t>
            </a:r>
            <a:endParaRPr lang="en-US" sz="3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6715" y="1160059"/>
            <a:ext cx="4067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Charis SIL" panose="02000500060000020004" pitchFamily="2" charset="0"/>
                <a:ea typeface="Charis SIL" panose="02000500060000020004" pitchFamily="2" charset="0"/>
                <a:cs typeface="Charis SIL" panose="02000500060000020004" pitchFamily="2" charset="0"/>
              </a:rPr>
              <a:t>Matthew 17:14-21</a:t>
            </a:r>
            <a:endParaRPr lang="en-US" sz="3200" b="1" dirty="0">
              <a:latin typeface="Charis SIL" panose="02000500060000020004" pitchFamily="2" charset="0"/>
              <a:ea typeface="Charis SIL" panose="02000500060000020004" pitchFamily="2" charset="0"/>
              <a:cs typeface="Charis SIL" panose="0200050006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0788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908</TotalTime>
  <Words>463</Words>
  <Application>Microsoft Office PowerPoint</Application>
  <PresentationFormat>On-screen Show (4:3)</PresentationFormat>
  <Paragraphs>83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Arial</vt:lpstr>
      <vt:lpstr>Arial Rounded MT Bold</vt:lpstr>
      <vt:lpstr>Baskerville Old Face</vt:lpstr>
      <vt:lpstr>Bookman Old Style</vt:lpstr>
      <vt:lpstr>Calibri</vt:lpstr>
      <vt:lpstr>Calibri Light</vt:lpstr>
      <vt:lpstr>Charis SIL</vt:lpstr>
      <vt:lpstr>DK Cool Crayon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Walt Kellcy</cp:lastModifiedBy>
  <cp:revision>39</cp:revision>
  <cp:lastPrinted>2017-10-21T19:03:46Z</cp:lastPrinted>
  <dcterms:created xsi:type="dcterms:W3CDTF">2017-10-20T16:13:21Z</dcterms:created>
  <dcterms:modified xsi:type="dcterms:W3CDTF">2017-10-22T15:39:45Z</dcterms:modified>
</cp:coreProperties>
</file>