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2"/>
  </p:handoutMasterIdLst>
  <p:sldIdLst>
    <p:sldId id="256" r:id="rId2"/>
    <p:sldId id="258" r:id="rId3"/>
    <p:sldId id="257" r:id="rId4"/>
    <p:sldId id="289" r:id="rId5"/>
    <p:sldId id="290" r:id="rId6"/>
    <p:sldId id="259" r:id="rId7"/>
    <p:sldId id="291" r:id="rId8"/>
    <p:sldId id="260" r:id="rId9"/>
    <p:sldId id="292" r:id="rId10"/>
    <p:sldId id="265" r:id="rId11"/>
    <p:sldId id="266" r:id="rId12"/>
    <p:sldId id="267" r:id="rId13"/>
    <p:sldId id="268" r:id="rId14"/>
    <p:sldId id="269" r:id="rId15"/>
    <p:sldId id="271" r:id="rId16"/>
    <p:sldId id="272" r:id="rId17"/>
    <p:sldId id="274" r:id="rId18"/>
    <p:sldId id="275" r:id="rId19"/>
    <p:sldId id="273" r:id="rId20"/>
    <p:sldId id="278" r:id="rId21"/>
    <p:sldId id="276" r:id="rId22"/>
    <p:sldId id="293" r:id="rId23"/>
    <p:sldId id="294" r:id="rId24"/>
    <p:sldId id="281" r:id="rId25"/>
    <p:sldId id="295" r:id="rId26"/>
    <p:sldId id="283" r:id="rId27"/>
    <p:sldId id="279" r:id="rId28"/>
    <p:sldId id="280" r:id="rId29"/>
    <p:sldId id="296" r:id="rId30"/>
    <p:sldId id="297" r:id="rId31"/>
    <p:sldId id="298" r:id="rId32"/>
    <p:sldId id="284" r:id="rId33"/>
    <p:sldId id="286" r:id="rId34"/>
    <p:sldId id="287" r:id="rId35"/>
    <p:sldId id="288" r:id="rId36"/>
    <p:sldId id="299" r:id="rId37"/>
    <p:sldId id="300" r:id="rId38"/>
    <p:sldId id="285" r:id="rId39"/>
    <p:sldId id="301" r:id="rId40"/>
    <p:sldId id="302"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0000"/>
    <a:srgbClr val="001000"/>
    <a:srgbClr val="000042"/>
    <a:srgbClr val="000066"/>
    <a:srgbClr val="000099"/>
    <a:srgbClr val="FFFFCC"/>
    <a:srgbClr val="FEFDF0"/>
    <a:srgbClr val="FEFFEF"/>
    <a:srgbClr val="FFFBEF"/>
    <a:srgbClr val="0C0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50" d="100"/>
          <a:sy n="50" d="100"/>
        </p:scale>
        <p:origin x="672"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AE73825-8064-4754-AEDD-E2D178BD60AB}" type="datetimeFigureOut">
              <a:rPr lang="en-US" smtClean="0"/>
              <a:t>8/27/2017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C0DD817-04F8-44F4-AD79-48083F8D3C27}" type="slidenum">
              <a:rPr lang="en-US" smtClean="0"/>
              <a:t>‹#›</a:t>
            </a:fld>
            <a:endParaRPr lang="en-US"/>
          </a:p>
        </p:txBody>
      </p:sp>
    </p:spTree>
    <p:extLst>
      <p:ext uri="{BB962C8B-B14F-4D97-AF65-F5344CB8AC3E}">
        <p14:creationId xmlns:p14="http://schemas.microsoft.com/office/powerpoint/2010/main" val="17394552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41C45A-9ECA-4FB3-96C4-8B515DEE3851}"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7010E-E69A-49FE-9603-A4108B9361B8}" type="slidenum">
              <a:rPr lang="en-US" smtClean="0"/>
              <a:t>‹#›</a:t>
            </a:fld>
            <a:endParaRPr lang="en-US"/>
          </a:p>
        </p:txBody>
      </p:sp>
    </p:spTree>
    <p:extLst>
      <p:ext uri="{BB962C8B-B14F-4D97-AF65-F5344CB8AC3E}">
        <p14:creationId xmlns:p14="http://schemas.microsoft.com/office/powerpoint/2010/main" val="415014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1C45A-9ECA-4FB3-96C4-8B515DEE3851}"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7010E-E69A-49FE-9603-A4108B9361B8}" type="slidenum">
              <a:rPr lang="en-US" smtClean="0"/>
              <a:t>‹#›</a:t>
            </a:fld>
            <a:endParaRPr lang="en-US"/>
          </a:p>
        </p:txBody>
      </p:sp>
    </p:spTree>
    <p:extLst>
      <p:ext uri="{BB962C8B-B14F-4D97-AF65-F5344CB8AC3E}">
        <p14:creationId xmlns:p14="http://schemas.microsoft.com/office/powerpoint/2010/main" val="62402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1C45A-9ECA-4FB3-96C4-8B515DEE3851}"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7010E-E69A-49FE-9603-A4108B9361B8}" type="slidenum">
              <a:rPr lang="en-US" smtClean="0"/>
              <a:t>‹#›</a:t>
            </a:fld>
            <a:endParaRPr lang="en-US"/>
          </a:p>
        </p:txBody>
      </p:sp>
    </p:spTree>
    <p:extLst>
      <p:ext uri="{BB962C8B-B14F-4D97-AF65-F5344CB8AC3E}">
        <p14:creationId xmlns:p14="http://schemas.microsoft.com/office/powerpoint/2010/main" val="421537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1C45A-9ECA-4FB3-96C4-8B515DEE3851}"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7010E-E69A-49FE-9603-A4108B9361B8}" type="slidenum">
              <a:rPr lang="en-US" smtClean="0"/>
              <a:t>‹#›</a:t>
            </a:fld>
            <a:endParaRPr lang="en-US"/>
          </a:p>
        </p:txBody>
      </p:sp>
    </p:spTree>
    <p:extLst>
      <p:ext uri="{BB962C8B-B14F-4D97-AF65-F5344CB8AC3E}">
        <p14:creationId xmlns:p14="http://schemas.microsoft.com/office/powerpoint/2010/main" val="404858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41C45A-9ECA-4FB3-96C4-8B515DEE3851}"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7010E-E69A-49FE-9603-A4108B9361B8}" type="slidenum">
              <a:rPr lang="en-US" smtClean="0"/>
              <a:t>‹#›</a:t>
            </a:fld>
            <a:endParaRPr lang="en-US"/>
          </a:p>
        </p:txBody>
      </p:sp>
    </p:spTree>
    <p:extLst>
      <p:ext uri="{BB962C8B-B14F-4D97-AF65-F5344CB8AC3E}">
        <p14:creationId xmlns:p14="http://schemas.microsoft.com/office/powerpoint/2010/main" val="58078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41C45A-9ECA-4FB3-96C4-8B515DEE3851}" type="datetimeFigureOut">
              <a:rPr lang="en-US" smtClean="0"/>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7010E-E69A-49FE-9603-A4108B9361B8}" type="slidenum">
              <a:rPr lang="en-US" smtClean="0"/>
              <a:t>‹#›</a:t>
            </a:fld>
            <a:endParaRPr lang="en-US"/>
          </a:p>
        </p:txBody>
      </p:sp>
    </p:spTree>
    <p:extLst>
      <p:ext uri="{BB962C8B-B14F-4D97-AF65-F5344CB8AC3E}">
        <p14:creationId xmlns:p14="http://schemas.microsoft.com/office/powerpoint/2010/main" val="359243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41C45A-9ECA-4FB3-96C4-8B515DEE3851}" type="datetimeFigureOut">
              <a:rPr lang="en-US" smtClean="0"/>
              <a:t>8/27/2017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7010E-E69A-49FE-9603-A4108B9361B8}" type="slidenum">
              <a:rPr lang="en-US" smtClean="0"/>
              <a:t>‹#›</a:t>
            </a:fld>
            <a:endParaRPr lang="en-US"/>
          </a:p>
        </p:txBody>
      </p:sp>
    </p:spTree>
    <p:extLst>
      <p:ext uri="{BB962C8B-B14F-4D97-AF65-F5344CB8AC3E}">
        <p14:creationId xmlns:p14="http://schemas.microsoft.com/office/powerpoint/2010/main" val="281032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41C45A-9ECA-4FB3-96C4-8B515DEE3851}" type="datetimeFigureOut">
              <a:rPr lang="en-US" smtClean="0"/>
              <a:t>8/27/2017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7010E-E69A-49FE-9603-A4108B9361B8}" type="slidenum">
              <a:rPr lang="en-US" smtClean="0"/>
              <a:t>‹#›</a:t>
            </a:fld>
            <a:endParaRPr lang="en-US"/>
          </a:p>
        </p:txBody>
      </p:sp>
    </p:spTree>
    <p:extLst>
      <p:ext uri="{BB962C8B-B14F-4D97-AF65-F5344CB8AC3E}">
        <p14:creationId xmlns:p14="http://schemas.microsoft.com/office/powerpoint/2010/main" val="135835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1C45A-9ECA-4FB3-96C4-8B515DEE3851}" type="datetimeFigureOut">
              <a:rPr lang="en-US" smtClean="0"/>
              <a:t>8/27/2017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7010E-E69A-49FE-9603-A4108B9361B8}" type="slidenum">
              <a:rPr lang="en-US" smtClean="0"/>
              <a:t>‹#›</a:t>
            </a:fld>
            <a:endParaRPr lang="en-US"/>
          </a:p>
        </p:txBody>
      </p:sp>
    </p:spTree>
    <p:extLst>
      <p:ext uri="{BB962C8B-B14F-4D97-AF65-F5344CB8AC3E}">
        <p14:creationId xmlns:p14="http://schemas.microsoft.com/office/powerpoint/2010/main" val="2037817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41C45A-9ECA-4FB3-96C4-8B515DEE3851}" type="datetimeFigureOut">
              <a:rPr lang="en-US" smtClean="0"/>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7010E-E69A-49FE-9603-A4108B9361B8}" type="slidenum">
              <a:rPr lang="en-US" smtClean="0"/>
              <a:t>‹#›</a:t>
            </a:fld>
            <a:endParaRPr lang="en-US"/>
          </a:p>
        </p:txBody>
      </p:sp>
    </p:spTree>
    <p:extLst>
      <p:ext uri="{BB962C8B-B14F-4D97-AF65-F5344CB8AC3E}">
        <p14:creationId xmlns:p14="http://schemas.microsoft.com/office/powerpoint/2010/main" val="283060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41C45A-9ECA-4FB3-96C4-8B515DEE3851}" type="datetimeFigureOut">
              <a:rPr lang="en-US" smtClean="0"/>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7010E-E69A-49FE-9603-A4108B9361B8}" type="slidenum">
              <a:rPr lang="en-US" smtClean="0"/>
              <a:t>‹#›</a:t>
            </a:fld>
            <a:endParaRPr lang="en-US"/>
          </a:p>
        </p:txBody>
      </p:sp>
    </p:spTree>
    <p:extLst>
      <p:ext uri="{BB962C8B-B14F-4D97-AF65-F5344CB8AC3E}">
        <p14:creationId xmlns:p14="http://schemas.microsoft.com/office/powerpoint/2010/main" val="157018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1C45A-9ECA-4FB3-96C4-8B515DEE3851}" type="datetimeFigureOut">
              <a:rPr lang="en-US" smtClean="0"/>
              <a:t>8/27/2017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7010E-E69A-49FE-9603-A4108B9361B8}" type="slidenum">
              <a:rPr lang="en-US" smtClean="0"/>
              <a:t>‹#›</a:t>
            </a:fld>
            <a:endParaRPr lang="en-US"/>
          </a:p>
        </p:txBody>
      </p:sp>
    </p:spTree>
    <p:extLst>
      <p:ext uri="{BB962C8B-B14F-4D97-AF65-F5344CB8AC3E}">
        <p14:creationId xmlns:p14="http://schemas.microsoft.com/office/powerpoint/2010/main" val="2176142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052" name="Picture 4" descr="https://thepsalmsbybrotheranthony.files.wordpress.com/2013/04/psalm42.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9" r="9077"/>
          <a:stretch/>
        </p:blipFill>
        <p:spPr bwMode="auto">
          <a:xfrm>
            <a:off x="64169" y="1019174"/>
            <a:ext cx="9015663" cy="5838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7718"/>
            <a:ext cx="9144000" cy="923330"/>
          </a:xfrm>
          <a:prstGeom prst="rect">
            <a:avLst/>
          </a:prstGeom>
          <a:noFill/>
        </p:spPr>
        <p:txBody>
          <a:bodyPr wrap="squar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“THE GOSPEL OF HOPE”</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024376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11" t="4679" r="5789" b="3158"/>
          <a:stretch/>
        </p:blipFill>
        <p:spPr>
          <a:xfrm>
            <a:off x="0" y="0"/>
            <a:ext cx="9144000" cy="6887348"/>
          </a:xfrm>
          <a:prstGeom prst="rect">
            <a:avLst/>
          </a:prstGeom>
        </p:spPr>
      </p:pic>
      <p:sp>
        <p:nvSpPr>
          <p:cNvPr id="4" name="TextBox 3"/>
          <p:cNvSpPr txBox="1"/>
          <p:nvPr/>
        </p:nvSpPr>
        <p:spPr>
          <a:xfrm>
            <a:off x="1090863" y="978569"/>
            <a:ext cx="6930190" cy="3785652"/>
          </a:xfrm>
          <a:prstGeom prst="rect">
            <a:avLst/>
          </a:prstGeom>
          <a:noFill/>
        </p:spPr>
        <p:txBody>
          <a:bodyPr wrap="square" rtlCol="0">
            <a:spAutoFit/>
          </a:bodyPr>
          <a:lstStyle/>
          <a:p>
            <a:r>
              <a:rPr lang="en-US" sz="3900" dirty="0" smtClean="0"/>
              <a:t>“</a:t>
            </a:r>
            <a:r>
              <a:rPr lang="en-US" sz="3900" dirty="0"/>
              <a:t>Eye hath not seen, nor ear heard, neither have entered into the heart of man, the things which God hath prepared for them that love him” </a:t>
            </a:r>
            <a:r>
              <a:rPr lang="en-US" sz="3900" dirty="0" smtClean="0"/>
              <a:t>                     </a:t>
            </a:r>
          </a:p>
          <a:p>
            <a:pPr algn="r"/>
            <a:r>
              <a:rPr lang="en-US" sz="4000" dirty="0" smtClean="0"/>
              <a:t>1 </a:t>
            </a:r>
            <a:r>
              <a:rPr lang="en-US" sz="4000" dirty="0"/>
              <a:t>Cor. 2; 9. </a:t>
            </a:r>
          </a:p>
        </p:txBody>
      </p:sp>
    </p:spTree>
    <p:extLst>
      <p:ext uri="{BB962C8B-B14F-4D97-AF65-F5344CB8AC3E}">
        <p14:creationId xmlns:p14="http://schemas.microsoft.com/office/powerpoint/2010/main" val="64979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11" t="4679" r="5789" b="3158"/>
          <a:stretch/>
        </p:blipFill>
        <p:spPr>
          <a:xfrm>
            <a:off x="0" y="0"/>
            <a:ext cx="9144000" cy="6887348"/>
          </a:xfrm>
          <a:prstGeom prst="rect">
            <a:avLst/>
          </a:prstGeom>
        </p:spPr>
      </p:pic>
      <p:sp>
        <p:nvSpPr>
          <p:cNvPr id="6" name="TextBox 5"/>
          <p:cNvSpPr txBox="1"/>
          <p:nvPr/>
        </p:nvSpPr>
        <p:spPr>
          <a:xfrm>
            <a:off x="1227222" y="834189"/>
            <a:ext cx="6368716" cy="4401205"/>
          </a:xfrm>
          <a:prstGeom prst="rect">
            <a:avLst/>
          </a:prstGeom>
          <a:noFill/>
        </p:spPr>
        <p:txBody>
          <a:bodyPr wrap="square" rtlCol="0">
            <a:spAutoFit/>
          </a:bodyPr>
          <a:lstStyle/>
          <a:p>
            <a:r>
              <a:rPr lang="en-US" sz="4000" dirty="0" smtClean="0"/>
              <a:t>“God </a:t>
            </a:r>
            <a:r>
              <a:rPr lang="en-US" sz="4000" dirty="0"/>
              <a:t>will wipe every tear from our eyes. A world where there will be no more death or mourning or crying or pain, for that world will have passed away</a:t>
            </a:r>
            <a:r>
              <a:rPr lang="en-US" sz="4000" dirty="0" smtClean="0"/>
              <a:t>.” </a:t>
            </a:r>
          </a:p>
          <a:p>
            <a:pPr algn="r"/>
            <a:r>
              <a:rPr lang="en-US" sz="4000" dirty="0" smtClean="0"/>
              <a:t>Revelation 21:3-5</a:t>
            </a:r>
            <a:endParaRPr lang="en-US" dirty="0"/>
          </a:p>
        </p:txBody>
      </p:sp>
    </p:spTree>
    <p:extLst>
      <p:ext uri="{BB962C8B-B14F-4D97-AF65-F5344CB8AC3E}">
        <p14:creationId xmlns:p14="http://schemas.microsoft.com/office/powerpoint/2010/main" val="186324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11" t="4679" r="5789" b="3158"/>
          <a:stretch/>
        </p:blipFill>
        <p:spPr>
          <a:xfrm>
            <a:off x="0" y="0"/>
            <a:ext cx="9144000" cy="6887348"/>
          </a:xfrm>
          <a:prstGeom prst="rect">
            <a:avLst/>
          </a:prstGeom>
        </p:spPr>
      </p:pic>
      <p:sp>
        <p:nvSpPr>
          <p:cNvPr id="4" name="TextBox 3"/>
          <p:cNvSpPr txBox="1"/>
          <p:nvPr/>
        </p:nvSpPr>
        <p:spPr>
          <a:xfrm>
            <a:off x="1203158" y="1074821"/>
            <a:ext cx="6368716" cy="3170099"/>
          </a:xfrm>
          <a:prstGeom prst="rect">
            <a:avLst/>
          </a:prstGeom>
          <a:noFill/>
        </p:spPr>
        <p:txBody>
          <a:bodyPr wrap="square" rtlCol="0">
            <a:spAutoFit/>
          </a:bodyPr>
          <a:lstStyle/>
          <a:p>
            <a:r>
              <a:rPr lang="en-US" sz="4000" dirty="0" smtClean="0"/>
              <a:t>Where </a:t>
            </a:r>
            <a:r>
              <a:rPr lang="en-US" sz="4000" dirty="0"/>
              <a:t>God will live with us and we with Him. We will be His people and God himself will be our Father. </a:t>
            </a:r>
            <a:endParaRPr lang="en-US" sz="4000" dirty="0" smtClean="0"/>
          </a:p>
          <a:p>
            <a:pPr algn="r"/>
            <a:r>
              <a:rPr lang="en-US" sz="4000" dirty="0"/>
              <a:t>Revelation </a:t>
            </a:r>
            <a:r>
              <a:rPr lang="en-US" sz="4000" dirty="0" smtClean="0"/>
              <a:t>21:3-5</a:t>
            </a:r>
            <a:endParaRPr lang="en-US" sz="4000" dirty="0"/>
          </a:p>
        </p:txBody>
      </p:sp>
    </p:spTree>
    <p:extLst>
      <p:ext uri="{BB962C8B-B14F-4D97-AF65-F5344CB8AC3E}">
        <p14:creationId xmlns:p14="http://schemas.microsoft.com/office/powerpoint/2010/main" val="124953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11" t="4679" r="5789" b="3158"/>
          <a:stretch/>
        </p:blipFill>
        <p:spPr>
          <a:xfrm>
            <a:off x="0" y="0"/>
            <a:ext cx="9144000" cy="6887348"/>
          </a:xfrm>
          <a:prstGeom prst="rect">
            <a:avLst/>
          </a:prstGeom>
        </p:spPr>
      </p:pic>
      <p:sp>
        <p:nvSpPr>
          <p:cNvPr id="5" name="TextBox 4"/>
          <p:cNvSpPr txBox="1"/>
          <p:nvPr/>
        </p:nvSpPr>
        <p:spPr>
          <a:xfrm>
            <a:off x="1155032" y="1010652"/>
            <a:ext cx="6529136" cy="3447098"/>
          </a:xfrm>
          <a:prstGeom prst="rect">
            <a:avLst/>
          </a:prstGeom>
          <a:noFill/>
        </p:spPr>
        <p:txBody>
          <a:bodyPr wrap="square" rtlCol="0">
            <a:spAutoFit/>
          </a:bodyPr>
          <a:lstStyle/>
          <a:p>
            <a:r>
              <a:rPr lang="en-US" sz="4000" dirty="0" smtClean="0"/>
              <a:t>“</a:t>
            </a:r>
            <a:r>
              <a:rPr lang="en-US" sz="4000" dirty="0"/>
              <a:t>Behold, I will make all things new. </a:t>
            </a:r>
            <a:r>
              <a:rPr lang="en-US" sz="4000" dirty="0" smtClean="0"/>
              <a:t>Write these things </a:t>
            </a:r>
            <a:r>
              <a:rPr lang="en-US" sz="4000" dirty="0"/>
              <a:t>down, for these words are faithful and true.” </a:t>
            </a:r>
            <a:endParaRPr lang="en-US" sz="4000" dirty="0" smtClean="0"/>
          </a:p>
          <a:p>
            <a:pPr algn="r"/>
            <a:r>
              <a:rPr lang="en-US" sz="4000" dirty="0" smtClean="0"/>
              <a:t>Revelation </a:t>
            </a:r>
            <a:r>
              <a:rPr lang="en-US" sz="4000" dirty="0"/>
              <a:t>21:4</a:t>
            </a:r>
          </a:p>
          <a:p>
            <a:endParaRPr lang="en-US" dirty="0"/>
          </a:p>
        </p:txBody>
      </p:sp>
    </p:spTree>
    <p:extLst>
      <p:ext uri="{BB962C8B-B14F-4D97-AF65-F5344CB8AC3E}">
        <p14:creationId xmlns:p14="http://schemas.microsoft.com/office/powerpoint/2010/main" val="196915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5122" name="Picture 2" descr="https://static1.squarespace.com/static/56c0e9831bbee09ca6ea96db/t/56e35a1601dbae34929cbbb9/1457740312415/image.jpeg?format=1500w"/>
          <p:cNvPicPr>
            <a:picLocks noChangeAspect="1" noChangeArrowheads="1"/>
          </p:cNvPicPr>
          <p:nvPr/>
        </p:nvPicPr>
        <p:blipFill rotWithShape="1">
          <a:blip r:embed="rId2">
            <a:extLst>
              <a:ext uri="{28A0092B-C50C-407E-A947-70E740481C1C}">
                <a14:useLocalDpi xmlns:a14="http://schemas.microsoft.com/office/drawing/2010/main" val="0"/>
              </a:ext>
            </a:extLst>
          </a:blip>
          <a:srcRect t="17778" b="20468"/>
          <a:stretch/>
        </p:blipFill>
        <p:spPr bwMode="auto">
          <a:xfrm>
            <a:off x="0" y="0"/>
            <a:ext cx="9144000" cy="3176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6674" y="3449053"/>
            <a:ext cx="8694821" cy="2800767"/>
          </a:xfrm>
          <a:prstGeom prst="rect">
            <a:avLst/>
          </a:prstGeom>
          <a:noFill/>
        </p:spPr>
        <p:txBody>
          <a:bodyPr wrap="square" rtlCol="0">
            <a:spAutoFit/>
          </a:bodyPr>
          <a:lstStyle/>
          <a:p>
            <a:pPr algn="ctr"/>
            <a:r>
              <a:rPr lang="en-US" sz="4400" b="1" dirty="0">
                <a:solidFill>
                  <a:schemeClr val="bg1"/>
                </a:solidFill>
                <a:effectLst>
                  <a:glow rad="139700">
                    <a:schemeClr val="accent5">
                      <a:satMod val="175000"/>
                      <a:alpha val="40000"/>
                    </a:schemeClr>
                  </a:glow>
                </a:effectLst>
              </a:rPr>
              <a:t>The gospel is the good news that there is someone to love, something worthwhile to do, and something really good to hope for. </a:t>
            </a:r>
          </a:p>
        </p:txBody>
      </p:sp>
    </p:spTree>
    <p:extLst>
      <p:ext uri="{BB962C8B-B14F-4D97-AF65-F5344CB8AC3E}">
        <p14:creationId xmlns:p14="http://schemas.microsoft.com/office/powerpoint/2010/main" val="3167577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018"/>
          <a:stretch/>
        </p:blipFill>
        <p:spPr>
          <a:xfrm>
            <a:off x="1846" y="0"/>
            <a:ext cx="9140307" cy="6857999"/>
          </a:xfrm>
          <a:prstGeom prst="rect">
            <a:avLst/>
          </a:prstGeom>
        </p:spPr>
      </p:pic>
      <p:sp>
        <p:nvSpPr>
          <p:cNvPr id="3" name="TextBox 2"/>
          <p:cNvSpPr txBox="1"/>
          <p:nvPr/>
        </p:nvSpPr>
        <p:spPr>
          <a:xfrm>
            <a:off x="3585411" y="6208295"/>
            <a:ext cx="1973178" cy="646331"/>
          </a:xfrm>
          <a:prstGeom prst="rect">
            <a:avLst/>
          </a:prstGeom>
          <a:noFill/>
        </p:spPr>
        <p:txBody>
          <a:bodyPr wrap="square" rtlCol="0">
            <a:spAutoFit/>
          </a:bodyPr>
          <a:lstStyle/>
          <a:p>
            <a:pPr algn="ctr"/>
            <a:r>
              <a:rPr lang="en-US" b="1" dirty="0" smtClean="0"/>
              <a:t>THE BEST </a:t>
            </a:r>
          </a:p>
          <a:p>
            <a:pPr algn="ctr"/>
            <a:r>
              <a:rPr lang="en-US" b="1" dirty="0" smtClean="0"/>
              <a:t>NEWS EVER</a:t>
            </a:r>
            <a:endParaRPr lang="en-US" b="1" dirty="0"/>
          </a:p>
        </p:txBody>
      </p:sp>
      <p:sp>
        <p:nvSpPr>
          <p:cNvPr id="4" name="TextBox 3"/>
          <p:cNvSpPr txBox="1"/>
          <p:nvPr/>
        </p:nvSpPr>
        <p:spPr>
          <a:xfrm>
            <a:off x="1828799" y="3577388"/>
            <a:ext cx="5486400" cy="1384995"/>
          </a:xfrm>
          <a:prstGeom prst="rect">
            <a:avLst/>
          </a:prstGeom>
          <a:noFill/>
        </p:spPr>
        <p:txBody>
          <a:bodyPr wrap="square" rtlCol="0">
            <a:spAutoFit/>
          </a:bodyPr>
          <a:lstStyle/>
          <a:p>
            <a:pPr algn="ctr"/>
            <a:r>
              <a:rPr lang="en-US" sz="2800" b="1" dirty="0"/>
              <a:t>"good"</a:t>
            </a:r>
            <a:r>
              <a:rPr lang="en-US" sz="2800" dirty="0"/>
              <a:t> (II Thessalonians 2:16).</a:t>
            </a:r>
            <a:br>
              <a:rPr lang="en-US" sz="2800" dirty="0"/>
            </a:br>
            <a:r>
              <a:rPr lang="en-US" sz="2800" b="1" dirty="0"/>
              <a:t>"blessed"</a:t>
            </a:r>
            <a:r>
              <a:rPr lang="en-US" sz="2800" dirty="0"/>
              <a:t> (Titus 2:13).</a:t>
            </a:r>
            <a:br>
              <a:rPr lang="en-US" sz="2800" dirty="0"/>
            </a:br>
            <a:r>
              <a:rPr lang="en-US" sz="2800" b="1" dirty="0"/>
              <a:t>"living"</a:t>
            </a:r>
            <a:r>
              <a:rPr lang="en-US" sz="2800" dirty="0"/>
              <a:t> (1 Peter 1:3). </a:t>
            </a:r>
          </a:p>
        </p:txBody>
      </p:sp>
    </p:spTree>
    <p:extLst>
      <p:ext uri="{BB962C8B-B14F-4D97-AF65-F5344CB8AC3E}">
        <p14:creationId xmlns:p14="http://schemas.microsoft.com/office/powerpoint/2010/main" val="4094033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000"/>
        </a:solidFill>
        <a:effectLst/>
      </p:bgPr>
    </p:bg>
    <p:spTree>
      <p:nvGrpSpPr>
        <p:cNvPr id="1" name=""/>
        <p:cNvGrpSpPr/>
        <p:nvPr/>
      </p:nvGrpSpPr>
      <p:grpSpPr>
        <a:xfrm>
          <a:off x="0" y="0"/>
          <a:ext cx="0" cy="0"/>
          <a:chOff x="0" y="0"/>
          <a:chExt cx="0" cy="0"/>
        </a:xfrm>
      </p:grpSpPr>
      <p:pic>
        <p:nvPicPr>
          <p:cNvPr id="7170" name="Picture 2" descr="https://thepreachersword.files.wordpress.com/2016/06/romans1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6915" cy="63847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thepreachersword.files.wordpress.com/2016/06/romans15-13.jpg"/>
          <p:cNvPicPr>
            <a:picLocks noChangeAspect="1" noChangeArrowheads="1"/>
          </p:cNvPicPr>
          <p:nvPr/>
        </p:nvPicPr>
        <p:blipFill rotWithShape="1">
          <a:blip r:embed="rId2">
            <a:extLst>
              <a:ext uri="{28A0092B-C50C-407E-A947-70E740481C1C}">
                <a14:useLocalDpi xmlns:a14="http://schemas.microsoft.com/office/drawing/2010/main" val="0"/>
              </a:ext>
            </a:extLst>
          </a:blip>
          <a:srcRect t="95658" r="48900" b="394"/>
          <a:stretch/>
        </p:blipFill>
        <p:spPr bwMode="auto">
          <a:xfrm>
            <a:off x="0" y="5951620"/>
            <a:ext cx="4684295" cy="24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61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11" t="4679" r="5789" b="3158"/>
          <a:stretch/>
        </p:blipFill>
        <p:spPr>
          <a:xfrm>
            <a:off x="0" y="0"/>
            <a:ext cx="9144000" cy="6887348"/>
          </a:xfrm>
          <a:prstGeom prst="rect">
            <a:avLst/>
          </a:prstGeom>
        </p:spPr>
      </p:pic>
      <p:sp>
        <p:nvSpPr>
          <p:cNvPr id="5" name="TextBox 4"/>
          <p:cNvSpPr txBox="1"/>
          <p:nvPr/>
        </p:nvSpPr>
        <p:spPr>
          <a:xfrm>
            <a:off x="1155032" y="1010652"/>
            <a:ext cx="6529136" cy="4247317"/>
          </a:xfrm>
          <a:prstGeom prst="rect">
            <a:avLst/>
          </a:prstGeom>
          <a:noFill/>
        </p:spPr>
        <p:txBody>
          <a:bodyPr wrap="square" rtlCol="0">
            <a:spAutoFit/>
          </a:bodyPr>
          <a:lstStyle/>
          <a:p>
            <a:r>
              <a:rPr lang="en-US" sz="3700" dirty="0"/>
              <a:t>“We have this hope as an anchor for the soul, firm and secure. Because of Him who entered the inner sanctuary behind the curtain on our behalf and made atonement for all our sins. </a:t>
            </a:r>
            <a:endParaRPr lang="en-US" sz="3700" dirty="0" smtClean="0"/>
          </a:p>
          <a:p>
            <a:endParaRPr lang="en-US" sz="1600" dirty="0"/>
          </a:p>
          <a:p>
            <a:pPr algn="r"/>
            <a:r>
              <a:rPr lang="en-US" sz="3200" b="1" dirty="0" smtClean="0"/>
              <a:t>HEBREWS 6:19-20</a:t>
            </a:r>
            <a:endParaRPr lang="en-US" sz="3200" b="1" dirty="0"/>
          </a:p>
        </p:txBody>
      </p:sp>
    </p:spTree>
    <p:extLst>
      <p:ext uri="{BB962C8B-B14F-4D97-AF65-F5344CB8AC3E}">
        <p14:creationId xmlns:p14="http://schemas.microsoft.com/office/powerpoint/2010/main" val="3696613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11" t="4679" r="5789" b="3158"/>
          <a:stretch/>
        </p:blipFill>
        <p:spPr>
          <a:xfrm>
            <a:off x="0" y="0"/>
            <a:ext cx="9144000" cy="6887348"/>
          </a:xfrm>
          <a:prstGeom prst="rect">
            <a:avLst/>
          </a:prstGeom>
        </p:spPr>
      </p:pic>
      <p:sp>
        <p:nvSpPr>
          <p:cNvPr id="5" name="TextBox 4"/>
          <p:cNvSpPr txBox="1"/>
          <p:nvPr/>
        </p:nvSpPr>
        <p:spPr>
          <a:xfrm>
            <a:off x="1475874" y="1010652"/>
            <a:ext cx="6208293" cy="4278094"/>
          </a:xfrm>
          <a:prstGeom prst="rect">
            <a:avLst/>
          </a:prstGeom>
          <a:noFill/>
        </p:spPr>
        <p:txBody>
          <a:bodyPr wrap="square" rtlCol="0">
            <a:spAutoFit/>
          </a:bodyPr>
          <a:lstStyle/>
          <a:p>
            <a:r>
              <a:rPr lang="en-US" sz="3800" dirty="0" smtClean="0"/>
              <a:t>Jesus has gone before us, </a:t>
            </a:r>
            <a:r>
              <a:rPr lang="en-US" sz="3800" dirty="0"/>
              <a:t>having become </a:t>
            </a:r>
            <a:r>
              <a:rPr lang="en-US" sz="3800" u="sng" dirty="0" smtClean="0"/>
              <a:t>our eternal priest</a:t>
            </a:r>
            <a:r>
              <a:rPr lang="en-US" sz="3800" dirty="0" smtClean="0"/>
              <a:t>, who sits at the right Hand of God </a:t>
            </a:r>
            <a:r>
              <a:rPr lang="en-US" sz="3800" dirty="0"/>
              <a:t>continually pleading with the Father on our behalf.</a:t>
            </a:r>
            <a:endParaRPr lang="en-US" sz="1200" dirty="0" smtClean="0"/>
          </a:p>
          <a:p>
            <a:endParaRPr lang="en-US" sz="1200" dirty="0"/>
          </a:p>
          <a:p>
            <a:pPr algn="r"/>
            <a:r>
              <a:rPr lang="en-US" sz="3200" b="1" dirty="0"/>
              <a:t>HEBREWS 6:19-20</a:t>
            </a:r>
          </a:p>
        </p:txBody>
      </p:sp>
    </p:spTree>
    <p:extLst>
      <p:ext uri="{BB962C8B-B14F-4D97-AF65-F5344CB8AC3E}">
        <p14:creationId xmlns:p14="http://schemas.microsoft.com/office/powerpoint/2010/main" val="1442286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s24.postimg.org/48098kwf9/58fb7bf83c7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s24.postimg.org/48098kwf9/58fb7bf83c7b8.jpg"/>
          <p:cNvPicPr>
            <a:picLocks noChangeAspect="1" noChangeArrowheads="1"/>
          </p:cNvPicPr>
          <p:nvPr/>
        </p:nvPicPr>
        <p:blipFill rotWithShape="1">
          <a:blip r:embed="rId2">
            <a:extLst>
              <a:ext uri="{28A0092B-C50C-407E-A947-70E740481C1C}">
                <a14:useLocalDpi xmlns:a14="http://schemas.microsoft.com/office/drawing/2010/main" val="0"/>
              </a:ext>
            </a:extLst>
          </a:blip>
          <a:srcRect l="64649" t="351" r="17982" b="94035"/>
          <a:stretch/>
        </p:blipFill>
        <p:spPr bwMode="auto">
          <a:xfrm>
            <a:off x="7555832" y="0"/>
            <a:ext cx="1588168" cy="3850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0632" y="4427623"/>
            <a:ext cx="8710863" cy="2369880"/>
          </a:xfrm>
          <a:prstGeom prst="rect">
            <a:avLst/>
          </a:prstGeom>
          <a:noFill/>
        </p:spPr>
        <p:txBody>
          <a:bodyPr wrap="square" rtlCol="0">
            <a:spAutoFit/>
          </a:bodyPr>
          <a:lstStyle/>
          <a:p>
            <a:pPr algn="ctr"/>
            <a:r>
              <a:rPr lang="en-US" sz="3700" b="1" dirty="0">
                <a:solidFill>
                  <a:schemeClr val="bg1"/>
                </a:solidFill>
              </a:rPr>
              <a:t>John 16:33 (NLT) </a:t>
            </a:r>
            <a:r>
              <a:rPr lang="en-US" sz="3700" dirty="0">
                <a:solidFill>
                  <a:schemeClr val="bg1"/>
                </a:solidFill>
              </a:rPr>
              <a:t/>
            </a:r>
            <a:br>
              <a:rPr lang="en-US" sz="3700" dirty="0">
                <a:solidFill>
                  <a:schemeClr val="bg1"/>
                </a:solidFill>
              </a:rPr>
            </a:br>
            <a:r>
              <a:rPr lang="en-US" sz="3700" dirty="0" smtClean="0">
                <a:solidFill>
                  <a:schemeClr val="bg1"/>
                </a:solidFill>
              </a:rPr>
              <a:t>Here </a:t>
            </a:r>
            <a:r>
              <a:rPr lang="en-US" sz="3700" dirty="0">
                <a:solidFill>
                  <a:schemeClr val="bg1"/>
                </a:solidFill>
              </a:rPr>
              <a:t>on earth you will have many trials and sorrows. But take heart, because I have overcome the world.” </a:t>
            </a:r>
          </a:p>
        </p:txBody>
      </p:sp>
    </p:spTree>
    <p:extLst>
      <p:ext uri="{BB962C8B-B14F-4D97-AF65-F5344CB8AC3E}">
        <p14:creationId xmlns:p14="http://schemas.microsoft.com/office/powerpoint/2010/main" val="2251122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050" name="Picture 2" descr="http://theutopianlife.com/wp-content/uploads/2015/05/v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1" y="0"/>
            <a:ext cx="9169711" cy="611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514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ytimg.com/vi/0ygqDLDVVz4/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45" r="12960"/>
          <a:stretch/>
        </p:blipFill>
        <p:spPr bwMode="auto">
          <a:xfrm>
            <a:off x="-48126" y="0"/>
            <a:ext cx="9192126"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923330"/>
          </a:xfrm>
          <a:prstGeom prst="rect">
            <a:avLst/>
          </a:prstGeom>
          <a:noFill/>
        </p:spPr>
        <p:txBody>
          <a:bodyPr wrap="squar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Isaiah 53:3</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126164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76463" y="5013875"/>
            <a:ext cx="8791074" cy="1323439"/>
          </a:xfrm>
          <a:prstGeom prst="rect">
            <a:avLst/>
          </a:prstGeom>
          <a:noFill/>
        </p:spPr>
        <p:txBody>
          <a:bodyPr wrap="square" rtlCol="0">
            <a:spAutoFit/>
          </a:bodyPr>
          <a:lstStyle/>
          <a:p>
            <a:pPr algn="ctr"/>
            <a:r>
              <a:rPr lang="en-US" sz="4000" dirty="0">
                <a:solidFill>
                  <a:schemeClr val="bg1"/>
                </a:solidFill>
              </a:rPr>
              <a:t>“The pain that you’ve been feeling, </a:t>
            </a:r>
            <a:endParaRPr lang="en-US" sz="4000" dirty="0" smtClean="0">
              <a:solidFill>
                <a:schemeClr val="bg1"/>
              </a:solidFill>
            </a:endParaRPr>
          </a:p>
          <a:p>
            <a:pPr algn="ctr"/>
            <a:r>
              <a:rPr lang="en-US" sz="4000" dirty="0" smtClean="0">
                <a:solidFill>
                  <a:schemeClr val="bg1"/>
                </a:solidFill>
              </a:rPr>
              <a:t>can’t </a:t>
            </a:r>
            <a:r>
              <a:rPr lang="en-US" sz="4000" dirty="0">
                <a:solidFill>
                  <a:schemeClr val="bg1"/>
                </a:solidFill>
              </a:rPr>
              <a:t>compare to the joy that’s coming</a:t>
            </a:r>
            <a:r>
              <a:rPr lang="en-US" sz="4000" dirty="0" smtClean="0">
                <a:solidFill>
                  <a:schemeClr val="bg1"/>
                </a:solidFill>
              </a:rPr>
              <a:t>.”</a:t>
            </a:r>
            <a:endParaRPr lang="en-US" dirty="0"/>
          </a:p>
        </p:txBody>
      </p:sp>
      <p:sp>
        <p:nvSpPr>
          <p:cNvPr id="5" name="TextBox 4"/>
          <p:cNvSpPr txBox="1"/>
          <p:nvPr/>
        </p:nvSpPr>
        <p:spPr>
          <a:xfrm>
            <a:off x="64168" y="4037930"/>
            <a:ext cx="2807368" cy="646331"/>
          </a:xfrm>
          <a:prstGeom prst="rect">
            <a:avLst/>
          </a:prstGeom>
          <a:noFill/>
        </p:spPr>
        <p:txBody>
          <a:bodyPr wrap="square" rtlCol="0">
            <a:spAutoFit/>
          </a:bodyPr>
          <a:lstStyle/>
          <a:p>
            <a:r>
              <a:rPr lang="en-US" sz="3600" b="1" dirty="0">
                <a:solidFill>
                  <a:schemeClr val="bg1"/>
                </a:solidFill>
              </a:rPr>
              <a:t>Romans </a:t>
            </a:r>
            <a:r>
              <a:rPr lang="en-US" sz="3600" b="1" dirty="0" smtClean="0">
                <a:solidFill>
                  <a:schemeClr val="bg1"/>
                </a:solidFill>
              </a:rPr>
              <a:t>8:18</a:t>
            </a:r>
            <a:endParaRPr lang="en-US" sz="3600" b="1" dirty="0">
              <a:solidFill>
                <a:schemeClr val="bg1"/>
              </a:solidFill>
            </a:endParaRPr>
          </a:p>
        </p:txBody>
      </p:sp>
    </p:spTree>
    <p:extLst>
      <p:ext uri="{BB962C8B-B14F-4D97-AF65-F5344CB8AC3E}">
        <p14:creationId xmlns:p14="http://schemas.microsoft.com/office/powerpoint/2010/main" val="960702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2331580" y="2967335"/>
            <a:ext cx="4480843"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There’s more…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44982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76463" y="5013875"/>
            <a:ext cx="8791074" cy="1200329"/>
          </a:xfrm>
          <a:prstGeom prst="rect">
            <a:avLst/>
          </a:prstGeom>
          <a:noFill/>
        </p:spPr>
        <p:txBody>
          <a:bodyPr wrap="square" rtlCol="0">
            <a:spAutoFit/>
          </a:bodyPr>
          <a:lstStyle/>
          <a:p>
            <a:pPr algn="ctr" fontAlgn="base"/>
            <a:r>
              <a:rPr lang="en-US" sz="3600" b="1" dirty="0">
                <a:solidFill>
                  <a:schemeClr val="bg1"/>
                </a:solidFill>
              </a:rPr>
              <a:t>The Gospel of Hope means that Everything We Need to Overcome is Ours in Jesus Christ.</a:t>
            </a:r>
            <a:endParaRPr lang="en-US" sz="3600" dirty="0">
              <a:solidFill>
                <a:schemeClr val="bg1"/>
              </a:solidFill>
            </a:endParaRPr>
          </a:p>
        </p:txBody>
      </p:sp>
      <p:sp>
        <p:nvSpPr>
          <p:cNvPr id="2" name="Rectangle 1"/>
          <p:cNvSpPr/>
          <p:nvPr/>
        </p:nvSpPr>
        <p:spPr>
          <a:xfrm>
            <a:off x="2331580" y="2967335"/>
            <a:ext cx="4480843"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There’s more…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972512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nspiyr.com/wp-content/uploads/2014/07/conquer-f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270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nspiyr.com/wp-content/uploads/2014/07/conquer-fear.jpg"/>
          <p:cNvPicPr>
            <a:picLocks noChangeAspect="1" noChangeArrowheads="1"/>
          </p:cNvPicPr>
          <p:nvPr/>
        </p:nvPicPr>
        <p:blipFill rotWithShape="1">
          <a:blip r:embed="rId2">
            <a:extLst>
              <a:ext uri="{28A0092B-C50C-407E-A947-70E740481C1C}">
                <a14:useLocalDpi xmlns:a14="http://schemas.microsoft.com/office/drawing/2010/main" val="0"/>
              </a:ext>
            </a:extLst>
          </a:blip>
          <a:srcRect t="83893"/>
          <a:stretch/>
        </p:blipFill>
        <p:spPr bwMode="auto">
          <a:xfrm>
            <a:off x="0" y="5727032"/>
            <a:ext cx="9144000" cy="1130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00" y="5265367"/>
            <a:ext cx="9136800" cy="923330"/>
          </a:xfrm>
          <a:prstGeom prst="rect">
            <a:avLst/>
          </a:prstGeom>
          <a:noFill/>
        </p:spPr>
        <p:txBody>
          <a:bodyPr wrap="squar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How do </a:t>
            </a: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We </a:t>
            </a: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overcome?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58188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42"/>
        </a:solidFill>
        <a:effectLst/>
      </p:bgPr>
    </p:bg>
    <p:spTree>
      <p:nvGrpSpPr>
        <p:cNvPr id="1" name=""/>
        <p:cNvGrpSpPr/>
        <p:nvPr/>
      </p:nvGrpSpPr>
      <p:grpSpPr>
        <a:xfrm>
          <a:off x="0" y="0"/>
          <a:ext cx="0" cy="0"/>
          <a:chOff x="0" y="0"/>
          <a:chExt cx="0" cy="0"/>
        </a:xfrm>
      </p:grpSpPr>
      <p:pic>
        <p:nvPicPr>
          <p:cNvPr id="7170" name="Picture 2" descr="https://thepreachersword.files.wordpress.com/2016/06/romans15-13.jpg"/>
          <p:cNvPicPr>
            <a:picLocks noChangeAspect="1" noChangeArrowheads="1"/>
          </p:cNvPicPr>
          <p:nvPr/>
        </p:nvPicPr>
        <p:blipFill rotWithShape="1">
          <a:blip r:embed="rId2">
            <a:extLst>
              <a:ext uri="{28A0092B-C50C-407E-A947-70E740481C1C}">
                <a14:useLocalDpi xmlns:a14="http://schemas.microsoft.com/office/drawing/2010/main" val="0"/>
              </a:ext>
            </a:extLst>
          </a:blip>
          <a:srcRect b="2313"/>
          <a:stretch/>
        </p:blipFill>
        <p:spPr bwMode="auto">
          <a:xfrm>
            <a:off x="-1" y="0"/>
            <a:ext cx="9144001" cy="58139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thepreachersword.files.wordpress.com/2016/06/romans15-13.jpg"/>
          <p:cNvPicPr>
            <a:picLocks noChangeAspect="1" noChangeArrowheads="1"/>
          </p:cNvPicPr>
          <p:nvPr/>
        </p:nvPicPr>
        <p:blipFill rotWithShape="1">
          <a:blip r:embed="rId2">
            <a:extLst>
              <a:ext uri="{28A0092B-C50C-407E-A947-70E740481C1C}">
                <a14:useLocalDpi xmlns:a14="http://schemas.microsoft.com/office/drawing/2010/main" val="0"/>
              </a:ext>
            </a:extLst>
          </a:blip>
          <a:srcRect t="95658" r="48900" b="394"/>
          <a:stretch/>
        </p:blipFill>
        <p:spPr bwMode="auto">
          <a:xfrm>
            <a:off x="0" y="5555837"/>
            <a:ext cx="4684295" cy="2406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 y="5769174"/>
            <a:ext cx="9144002" cy="1138773"/>
          </a:xfrm>
          <a:prstGeom prst="rect">
            <a:avLst/>
          </a:prstGeom>
          <a:noFill/>
        </p:spPr>
        <p:txBody>
          <a:bodyPr wrap="square" lIns="91440" tIns="45720" rIns="91440" bIns="45720">
            <a:spAutoFit/>
          </a:bodyPr>
          <a:lstStyle/>
          <a:p>
            <a:pPr algn="ctr"/>
            <a:r>
              <a:rPr lang="en-US" sz="3400" b="1" cap="none" spc="50" dirty="0" smtClean="0">
                <a:ln w="0"/>
                <a:solidFill>
                  <a:schemeClr val="bg2"/>
                </a:solidFill>
                <a:effectLst>
                  <a:innerShdw blurRad="63500" dist="50800" dir="13500000">
                    <a:srgbClr val="000000">
                      <a:alpha val="50000"/>
                    </a:srgbClr>
                  </a:innerShdw>
                </a:effectLst>
              </a:rPr>
              <a:t>Through the power and presence</a:t>
            </a:r>
          </a:p>
          <a:p>
            <a:pPr algn="ctr"/>
            <a:r>
              <a:rPr lang="en-US" sz="3400" b="1" cap="none" spc="50" dirty="0" smtClean="0">
                <a:ln w="0"/>
                <a:solidFill>
                  <a:schemeClr val="bg2"/>
                </a:solidFill>
                <a:effectLst>
                  <a:innerShdw blurRad="63500" dist="50800" dir="13500000">
                    <a:srgbClr val="000000">
                      <a:alpha val="50000"/>
                    </a:srgbClr>
                  </a:innerShdw>
                </a:effectLst>
              </a:rPr>
              <a:t>of the Holy Spirit</a:t>
            </a:r>
            <a:endParaRPr lang="en-US" sz="3400" b="1" cap="none" spc="50" dirty="0">
              <a:ln w="0"/>
              <a:solidFill>
                <a:schemeClr val="bg2"/>
              </a:solidFill>
              <a:effectLst>
                <a:innerShdw blurRad="63500" dist="50800" dir="13500000">
                  <a:srgbClr val="000000">
                    <a:alpha val="50000"/>
                  </a:srgbClr>
                </a:innerShdw>
              </a:effectLst>
            </a:endParaRPr>
          </a:p>
        </p:txBody>
      </p:sp>
      <p:cxnSp>
        <p:nvCxnSpPr>
          <p:cNvPr id="5" name="Straight Connector 4"/>
          <p:cNvCxnSpPr/>
          <p:nvPr/>
        </p:nvCxnSpPr>
        <p:spPr>
          <a:xfrm>
            <a:off x="7588155" y="4926842"/>
            <a:ext cx="832514" cy="13647"/>
          </a:xfrm>
          <a:prstGeom prst="line">
            <a:avLst/>
          </a:prstGeom>
          <a:ln w="158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158853" y="5240740"/>
            <a:ext cx="3125338" cy="27299"/>
          </a:xfrm>
          <a:prstGeom prst="line">
            <a:avLst/>
          </a:prstGeom>
          <a:ln w="158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99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nspiyr.com/wp-content/uploads/2014/07/conquer-f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130968"/>
            <a:ext cx="9144000" cy="57270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nspiyr.com/wp-content/uploads/2014/07/conquer-fear.jpg"/>
          <p:cNvPicPr>
            <a:picLocks noChangeAspect="1" noChangeArrowheads="1"/>
          </p:cNvPicPr>
          <p:nvPr/>
        </p:nvPicPr>
        <p:blipFill rotWithShape="1">
          <a:blip r:embed="rId2">
            <a:extLst>
              <a:ext uri="{28A0092B-C50C-407E-A947-70E740481C1C}">
                <a14:useLocalDpi xmlns:a14="http://schemas.microsoft.com/office/drawing/2010/main" val="0"/>
              </a:ext>
            </a:extLst>
          </a:blip>
          <a:srcRect t="83893"/>
          <a:stretch/>
        </p:blipFill>
        <p:spPr bwMode="auto">
          <a:xfrm rot="10800000">
            <a:off x="0" y="0"/>
            <a:ext cx="9144000" cy="11309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496" y="159514"/>
            <a:ext cx="9059018" cy="1754326"/>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On the Path of Prayer we claim</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the Promises in God’s Word</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275739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static1.squarespace.com/static/542d5464e4b0b8e6564c9982/t/54447338e4b07b71baef5120/1413772088790/?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487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static1.squarespace.com/static/542d5464e4b0b8e6564c9982/t/54447338e4b07b71baef5120/1413772088790/?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8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6568" y="312821"/>
            <a:ext cx="5125453" cy="3354765"/>
          </a:xfrm>
          <a:prstGeom prst="rect">
            <a:avLst/>
          </a:prstGeom>
          <a:solidFill>
            <a:srgbClr val="0C0C00"/>
          </a:solidFill>
        </p:spPr>
        <p:txBody>
          <a:bodyPr wrap="square" rtlCol="0">
            <a:spAutoFit/>
          </a:bodyPr>
          <a:lstStyle/>
          <a:p>
            <a:pPr algn="ctr"/>
            <a:r>
              <a:rPr lang="en-US" sz="2800" i="1" dirty="0">
                <a:solidFill>
                  <a:schemeClr val="bg1"/>
                </a:solidFill>
              </a:rPr>
              <a:t>Just two verses latter… </a:t>
            </a:r>
          </a:p>
          <a:p>
            <a:pPr algn="ctr"/>
            <a:r>
              <a:rPr lang="en-US" sz="3800" b="1" dirty="0" smtClean="0">
                <a:solidFill>
                  <a:schemeClr val="bg1"/>
                </a:solidFill>
              </a:rPr>
              <a:t>Even </a:t>
            </a:r>
            <a:r>
              <a:rPr lang="en-US" sz="3800" b="1" dirty="0">
                <a:solidFill>
                  <a:schemeClr val="bg1"/>
                </a:solidFill>
              </a:rPr>
              <a:t>though I am afflicted very much, You will revive me, O Lord according to Your Word</a:t>
            </a:r>
            <a:r>
              <a:rPr lang="en-US" sz="3800" dirty="0">
                <a:solidFill>
                  <a:schemeClr val="bg1"/>
                </a:solidFill>
              </a:rPr>
              <a:t>. </a:t>
            </a:r>
            <a:r>
              <a:rPr lang="en-US" sz="3200" dirty="0" smtClean="0">
                <a:solidFill>
                  <a:schemeClr val="bg1"/>
                </a:solidFill>
              </a:rPr>
              <a:t>Psalm119:107</a:t>
            </a:r>
          </a:p>
        </p:txBody>
      </p:sp>
    </p:spTree>
    <p:extLst>
      <p:ext uri="{BB962C8B-B14F-4D97-AF65-F5344CB8AC3E}">
        <p14:creationId xmlns:p14="http://schemas.microsoft.com/office/powerpoint/2010/main" val="1634750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static1.squarespace.com/static/542d5464e4b0b8e6564c9982/t/54447338e4b07b71baef5120/1413772088790/?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87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tatic.wixstatic.com/media/e3e1bf_3e619ec20bc74803922f0de726bd0e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9" y="88837"/>
            <a:ext cx="5870193" cy="670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325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sterdayton.com/wp-content/uploads/2016/04/arms-raised-in-vic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179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masterdayton.com/wp-content/uploads/2016/04/arms-raised-in-victory.jpg"/>
          <p:cNvPicPr>
            <a:picLocks noChangeAspect="1" noChangeArrowheads="1"/>
          </p:cNvPicPr>
          <p:nvPr/>
        </p:nvPicPr>
        <p:blipFill rotWithShape="1">
          <a:blip r:embed="rId2">
            <a:extLst>
              <a:ext uri="{28A0092B-C50C-407E-A947-70E740481C1C}">
                <a14:useLocalDpi xmlns:a14="http://schemas.microsoft.com/office/drawing/2010/main" val="0"/>
              </a:ext>
            </a:extLst>
          </a:blip>
          <a:srcRect t="88784"/>
          <a:stretch/>
        </p:blipFill>
        <p:spPr bwMode="auto">
          <a:xfrm>
            <a:off x="0" y="6160576"/>
            <a:ext cx="9144000" cy="6974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754326"/>
          </a:xfrm>
          <a:prstGeom prst="rect">
            <a:avLst/>
          </a:prstGeom>
          <a:noFill/>
        </p:spPr>
        <p:txBody>
          <a:bodyPr wrap="square" lIns="91440" tIns="45720" rIns="91440" bIns="45720">
            <a:spAutoFit/>
          </a:bodyPr>
          <a:lstStyle/>
          <a:p>
            <a:pPr algn="ctr"/>
            <a:r>
              <a:rPr lang="en-US" sz="3600" b="1" cap="none" spc="0" dirty="0" smtClean="0">
                <a:ln w="10160">
                  <a:solidFill>
                    <a:schemeClr val="bg1"/>
                  </a:solidFill>
                  <a:prstDash val="solid"/>
                </a:ln>
                <a:solidFill>
                  <a:schemeClr val="bg1"/>
                </a:solidFill>
                <a:effectLst>
                  <a:glow rad="63500">
                    <a:schemeClr val="accent1">
                      <a:satMod val="175000"/>
                      <a:alpha val="40000"/>
                    </a:schemeClr>
                  </a:glow>
                  <a:outerShdw blurRad="38100" dist="22860" dir="5400000" algn="tl" rotWithShape="0">
                    <a:srgbClr val="000000">
                      <a:alpha val="30000"/>
                    </a:srgbClr>
                  </a:outerShdw>
                </a:effectLst>
                <a:latin typeface="Bradley Hand ITC" panose="03070402050302030203" pitchFamily="66" charset="0"/>
              </a:rPr>
              <a:t>A person needs just three things to persevere in this world. We need someone to love, </a:t>
            </a:r>
            <a:r>
              <a:rPr lang="en-US" sz="3600" b="1" dirty="0">
                <a:ln w="10160">
                  <a:solidFill>
                    <a:schemeClr val="bg1"/>
                  </a:solidFill>
                  <a:prstDash val="solid"/>
                </a:ln>
                <a:solidFill>
                  <a:schemeClr val="bg1"/>
                </a:solidFill>
                <a:effectLst>
                  <a:glow rad="63500">
                    <a:schemeClr val="accent1">
                      <a:satMod val="175000"/>
                      <a:alpha val="40000"/>
                    </a:schemeClr>
                  </a:glow>
                  <a:outerShdw blurRad="38100" dist="22860" dir="5400000" algn="tl" rotWithShape="0">
                    <a:srgbClr val="000000">
                      <a:alpha val="30000"/>
                    </a:srgbClr>
                  </a:outerShdw>
                </a:effectLst>
                <a:latin typeface="Bradley Hand ITC" panose="03070402050302030203" pitchFamily="66" charset="0"/>
              </a:rPr>
              <a:t>something to do, </a:t>
            </a:r>
            <a:r>
              <a:rPr lang="en-US" sz="3600" b="1" cap="none" spc="0" dirty="0" smtClean="0">
                <a:ln w="10160">
                  <a:solidFill>
                    <a:schemeClr val="bg1"/>
                  </a:solidFill>
                  <a:prstDash val="solid"/>
                </a:ln>
                <a:solidFill>
                  <a:schemeClr val="bg1"/>
                </a:solidFill>
                <a:effectLst>
                  <a:glow rad="63500">
                    <a:schemeClr val="accent1">
                      <a:satMod val="175000"/>
                      <a:alpha val="40000"/>
                    </a:schemeClr>
                  </a:glow>
                  <a:outerShdw blurRad="38100" dist="22860" dir="5400000" algn="tl" rotWithShape="0">
                    <a:srgbClr val="000000">
                      <a:alpha val="30000"/>
                    </a:srgbClr>
                  </a:outerShdw>
                </a:effectLst>
                <a:latin typeface="Bradley Hand ITC" panose="03070402050302030203" pitchFamily="66" charset="0"/>
              </a:rPr>
              <a:t>and something to hope for. </a:t>
            </a:r>
            <a:endParaRPr lang="en-US" sz="3600" b="1" cap="none" spc="0" dirty="0">
              <a:ln w="10160">
                <a:solidFill>
                  <a:schemeClr val="bg1"/>
                </a:solidFill>
                <a:prstDash val="solid"/>
              </a:ln>
              <a:solidFill>
                <a:schemeClr val="bg1"/>
              </a:solidFill>
              <a:effectLst>
                <a:glow rad="63500">
                  <a:schemeClr val="accent1">
                    <a:satMod val="175000"/>
                    <a:alpha val="40000"/>
                  </a:schemeClr>
                </a:glow>
                <a:outerShdw blurRad="38100" dist="22860" dir="5400000" algn="tl" rotWithShape="0">
                  <a:srgbClr val="000000">
                    <a:alpha val="30000"/>
                  </a:srgbClr>
                </a:outerShdw>
              </a:effectLst>
              <a:latin typeface="Bradley Hand ITC" panose="03070402050302030203" pitchFamily="66" charset="0"/>
            </a:endParaRPr>
          </a:p>
        </p:txBody>
      </p:sp>
      <p:sp>
        <p:nvSpPr>
          <p:cNvPr id="4" name="TextBox 3"/>
          <p:cNvSpPr txBox="1"/>
          <p:nvPr/>
        </p:nvSpPr>
        <p:spPr>
          <a:xfrm>
            <a:off x="0" y="5850105"/>
            <a:ext cx="8283388" cy="954107"/>
          </a:xfrm>
          <a:prstGeom prst="rect">
            <a:avLst/>
          </a:prstGeom>
          <a:noFill/>
        </p:spPr>
        <p:txBody>
          <a:bodyPr wrap="square" rtlCol="0">
            <a:spAutoFit/>
          </a:bodyPr>
          <a:lstStyle/>
          <a:p>
            <a:pPr algn="ctr"/>
            <a:r>
              <a:rPr lang="en-US" sz="2800" b="1" dirty="0">
                <a:solidFill>
                  <a:schemeClr val="bg1"/>
                </a:solidFill>
              </a:rPr>
              <a:t>Viktor </a:t>
            </a:r>
            <a:r>
              <a:rPr lang="en-US" sz="2800" b="1" dirty="0" smtClean="0">
                <a:solidFill>
                  <a:schemeClr val="bg1"/>
                </a:solidFill>
              </a:rPr>
              <a:t>E. </a:t>
            </a:r>
            <a:r>
              <a:rPr lang="en-US" sz="2800" b="1" dirty="0" err="1" smtClean="0">
                <a:solidFill>
                  <a:schemeClr val="bg1"/>
                </a:solidFill>
              </a:rPr>
              <a:t>Frankl</a:t>
            </a:r>
            <a:endParaRPr lang="en-US" sz="2800" b="1" dirty="0" smtClean="0">
              <a:solidFill>
                <a:schemeClr val="bg1"/>
              </a:solidFill>
            </a:endParaRPr>
          </a:p>
          <a:p>
            <a:pPr algn="ctr"/>
            <a:r>
              <a:rPr lang="en-US" sz="2800" b="1" i="1" dirty="0" smtClean="0">
                <a:solidFill>
                  <a:schemeClr val="bg1"/>
                </a:solidFill>
                <a:latin typeface="Bradley Hand ITC" panose="03070402050302030203" pitchFamily="66" charset="0"/>
              </a:rPr>
              <a:t>paraphrased</a:t>
            </a:r>
            <a:r>
              <a:rPr lang="en-US" sz="2800" i="1" dirty="0" smtClean="0">
                <a:solidFill>
                  <a:schemeClr val="bg1"/>
                </a:solidFill>
                <a:latin typeface="Bradley Hand ITC" panose="03070402050302030203" pitchFamily="66" charset="0"/>
              </a:rPr>
              <a:t> </a:t>
            </a:r>
            <a:endParaRPr lang="en-US" sz="2800" i="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1884233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static1.squarespace.com/static/542d5464e4b0b8e6564c9982/t/54447338e4b07b71baef5120/1413772088790/?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87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pinimg.com/736x/dc/e8/6d/dce86deba79aa666c0483cb83ecc8c0e--savior-jesus-chr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19" y="179055"/>
            <a:ext cx="6381702" cy="63817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26341" y="5308979"/>
            <a:ext cx="1187355" cy="261610"/>
          </a:xfrm>
          <a:prstGeom prst="rect">
            <a:avLst/>
          </a:prstGeom>
          <a:solidFill>
            <a:schemeClr val="tx1"/>
          </a:solidFill>
        </p:spPr>
        <p:txBody>
          <a:bodyPr wrap="square" rtlCol="0">
            <a:spAutoFit/>
          </a:bodyPr>
          <a:lstStyle/>
          <a:p>
            <a:endParaRPr lang="en-US" sz="1100" dirty="0"/>
          </a:p>
        </p:txBody>
      </p:sp>
    </p:spTree>
    <p:extLst>
      <p:ext uri="{BB962C8B-B14F-4D97-AF65-F5344CB8AC3E}">
        <p14:creationId xmlns:p14="http://schemas.microsoft.com/office/powerpoint/2010/main" val="1789454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static1.squarespace.com/static/542d5464e4b0b8e6564c9982/t/54447338e4b07b71baef5120/1413772088790/?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8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728" y="409433"/>
            <a:ext cx="4462818" cy="2961564"/>
          </a:xfrm>
          <a:prstGeom prst="rect">
            <a:avLst/>
          </a:prstGeom>
          <a:solidFill>
            <a:srgbClr val="001000"/>
          </a:solidFill>
        </p:spPr>
        <p:txBody>
          <a:bodyPr wrap="square" rtlCol="0">
            <a:spAutoFit/>
          </a:bodyPr>
          <a:lstStyle/>
          <a:p>
            <a:endParaRPr lang="en-US" dirty="0"/>
          </a:p>
        </p:txBody>
      </p:sp>
      <p:sp>
        <p:nvSpPr>
          <p:cNvPr id="3" name="Rectangle 2"/>
          <p:cNvSpPr/>
          <p:nvPr/>
        </p:nvSpPr>
        <p:spPr>
          <a:xfrm>
            <a:off x="436728" y="551681"/>
            <a:ext cx="4321504" cy="1754326"/>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Don’t be</a:t>
            </a:r>
          </a:p>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UNPREPARED!</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679337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nspiyr.com/wp-content/uploads/2014/07/conquer-f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130968"/>
            <a:ext cx="9144000" cy="57270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nspiyr.com/wp-content/uploads/2014/07/conquer-fear.jpg"/>
          <p:cNvPicPr>
            <a:picLocks noChangeAspect="1" noChangeArrowheads="1"/>
          </p:cNvPicPr>
          <p:nvPr/>
        </p:nvPicPr>
        <p:blipFill rotWithShape="1">
          <a:blip r:embed="rId2">
            <a:extLst>
              <a:ext uri="{28A0092B-C50C-407E-A947-70E740481C1C}">
                <a14:useLocalDpi xmlns:a14="http://schemas.microsoft.com/office/drawing/2010/main" val="0"/>
              </a:ext>
            </a:extLst>
          </a:blip>
          <a:srcRect t="83893"/>
          <a:stretch/>
        </p:blipFill>
        <p:spPr bwMode="auto">
          <a:xfrm rot="10800000">
            <a:off x="0" y="0"/>
            <a:ext cx="9144000" cy="11309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7342" y="376081"/>
            <a:ext cx="8109336"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By Trusting Him &amp; His Word</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752197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gardendalegoodshepherd.org/blog/wp-content/uploads/2013/11/romans-8-38-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05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knowing-jesus.com/w/900/55-2%20TIMOTHY/2%20Timothy%201-12%20I%20Know%20Whom%20I%20Have%20Believed-beige.jpg"/>
          <p:cNvPicPr>
            <a:picLocks noChangeAspect="1" noChangeArrowheads="1"/>
          </p:cNvPicPr>
          <p:nvPr/>
        </p:nvPicPr>
        <p:blipFill rotWithShape="1">
          <a:blip r:embed="rId2">
            <a:extLst>
              <a:ext uri="{28A0092B-C50C-407E-A947-70E740481C1C}">
                <a14:useLocalDpi xmlns:a14="http://schemas.microsoft.com/office/drawing/2010/main" val="0"/>
              </a:ext>
            </a:extLst>
          </a:blip>
          <a:srcRect l="4079"/>
          <a:stretch/>
        </p:blipFill>
        <p:spPr bwMode="auto">
          <a:xfrm>
            <a:off x="1" y="-222584"/>
            <a:ext cx="9440778" cy="70805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3098042" y="4148919"/>
            <a:ext cx="5718412" cy="0"/>
          </a:xfrm>
          <a:prstGeom prst="line">
            <a:avLst/>
          </a:prstGeom>
          <a:ln w="28575">
            <a:solidFill>
              <a:srgbClr val="2A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89630" y="5172501"/>
            <a:ext cx="7626824" cy="15923"/>
          </a:xfrm>
          <a:prstGeom prst="line">
            <a:avLst/>
          </a:prstGeom>
          <a:ln w="28575">
            <a:solidFill>
              <a:srgbClr val="2A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84412" y="6100549"/>
            <a:ext cx="8227325" cy="15923"/>
          </a:xfrm>
          <a:prstGeom prst="line">
            <a:avLst/>
          </a:prstGeom>
          <a:ln w="28575">
            <a:solidFill>
              <a:srgbClr val="2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618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alittleperspective.com/wp-content/uploads/2014/08/psa-91-2-ww-wall-9x.jpg"/>
          <p:cNvPicPr>
            <a:picLocks noChangeAspect="1" noChangeArrowheads="1"/>
          </p:cNvPicPr>
          <p:nvPr/>
        </p:nvPicPr>
        <p:blipFill rotWithShape="1">
          <a:blip r:embed="rId2">
            <a:extLst>
              <a:ext uri="{28A0092B-C50C-407E-A947-70E740481C1C}">
                <a14:useLocalDpi xmlns:a14="http://schemas.microsoft.com/office/drawing/2010/main" val="0"/>
              </a:ext>
            </a:extLst>
          </a:blip>
          <a:srcRect t="24474"/>
          <a:stretch/>
        </p:blipFill>
        <p:spPr bwMode="auto">
          <a:xfrm>
            <a:off x="0" y="-48126"/>
            <a:ext cx="9144000" cy="690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507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originals/5e/a4/9b/5ea49b7a641f1832351311d76876544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55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knowing-jesus.com/wp-content/uploads/Ephesians-1-13-Sealed-With-The-Holy-Spirit-gold-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0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nspiyr.com/wp-content/uploads/2014/07/conquer-f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130968"/>
            <a:ext cx="9144000" cy="57270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nspiyr.com/wp-content/uploads/2014/07/conquer-fear.jpg"/>
          <p:cNvPicPr>
            <a:picLocks noChangeAspect="1" noChangeArrowheads="1"/>
          </p:cNvPicPr>
          <p:nvPr/>
        </p:nvPicPr>
        <p:blipFill rotWithShape="1">
          <a:blip r:embed="rId2">
            <a:extLst>
              <a:ext uri="{28A0092B-C50C-407E-A947-70E740481C1C}">
                <a14:useLocalDpi xmlns:a14="http://schemas.microsoft.com/office/drawing/2010/main" val="0"/>
              </a:ext>
            </a:extLst>
          </a:blip>
          <a:srcRect t="83893"/>
          <a:stretch/>
        </p:blipFill>
        <p:spPr bwMode="auto">
          <a:xfrm rot="10800000">
            <a:off x="0" y="0"/>
            <a:ext cx="9144000" cy="11309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5823" y="376081"/>
            <a:ext cx="8012386"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By Believing He Loves YOU!</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66271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6667" b="37000"/>
          <a:stretch/>
        </p:blipFill>
        <p:spPr>
          <a:xfrm>
            <a:off x="-1" y="0"/>
            <a:ext cx="9144001" cy="6858000"/>
          </a:xfrm>
          <a:prstGeom prst="rect">
            <a:avLst/>
          </a:prstGeom>
        </p:spPr>
      </p:pic>
      <p:sp>
        <p:nvSpPr>
          <p:cNvPr id="3" name="Rectangle 2"/>
          <p:cNvSpPr/>
          <p:nvPr/>
        </p:nvSpPr>
        <p:spPr>
          <a:xfrm>
            <a:off x="0" y="5539085"/>
            <a:ext cx="9144000" cy="923330"/>
          </a:xfrm>
          <a:prstGeom prst="rect">
            <a:avLst/>
          </a:prstGeom>
          <a:noFill/>
        </p:spPr>
        <p:txBody>
          <a:bodyPr wrap="squar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GOD LOVES YOU!</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7929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052" name="Picture 4" descr="https://thepsalmsbybrotheranthony.files.wordpress.com/2013/04/psalm42.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9" r="9077"/>
          <a:stretch/>
        </p:blipFill>
        <p:spPr bwMode="auto">
          <a:xfrm>
            <a:off x="64169" y="1019174"/>
            <a:ext cx="9015663" cy="5838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7718"/>
            <a:ext cx="9144000" cy="923330"/>
          </a:xfrm>
          <a:prstGeom prst="rect">
            <a:avLst/>
          </a:prstGeom>
          <a:noFill/>
        </p:spPr>
        <p:txBody>
          <a:bodyPr wrap="squar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“HOPE IN GOD”</a:t>
            </a:r>
            <a:endParaRPr lang="en-US" sz="5400" b="1" cap="none" spc="50" dirty="0">
              <a:ln w="0"/>
              <a:solidFill>
                <a:schemeClr val="bg2"/>
              </a:solidFill>
              <a:effectLst>
                <a:innerShdw blurRad="63500" dist="50800" dir="13500000">
                  <a:srgbClr val="000000">
                    <a:alpha val="50000"/>
                  </a:srgbClr>
                </a:innerShdw>
              </a:effectLst>
            </a:endParaRPr>
          </a:p>
        </p:txBody>
      </p:sp>
      <p:sp>
        <p:nvSpPr>
          <p:cNvPr id="3" name="TextBox 2"/>
          <p:cNvSpPr txBox="1"/>
          <p:nvPr/>
        </p:nvSpPr>
        <p:spPr>
          <a:xfrm>
            <a:off x="255495" y="2326341"/>
            <a:ext cx="3550024" cy="4154984"/>
          </a:xfrm>
          <a:prstGeom prst="rect">
            <a:avLst/>
          </a:prstGeom>
          <a:solidFill>
            <a:srgbClr val="FFFFCC"/>
          </a:solidFill>
        </p:spPr>
        <p:txBody>
          <a:bodyPr wrap="square" rtlCol="0">
            <a:spAutoFit/>
          </a:bodyPr>
          <a:lstStyle/>
          <a:p>
            <a:pPr algn="ctr"/>
            <a:r>
              <a:rPr lang="en-US" sz="2800" dirty="0" smtClean="0"/>
              <a:t>His love for God</a:t>
            </a:r>
            <a:endParaRPr lang="en-US" sz="1200" dirty="0" smtClean="0"/>
          </a:p>
          <a:p>
            <a:pPr algn="ctr"/>
            <a:endParaRPr lang="en-US" sz="1200" dirty="0" smtClean="0"/>
          </a:p>
          <a:p>
            <a:pPr algn="ctr"/>
            <a:r>
              <a:rPr lang="en-US" sz="2800" dirty="0" smtClean="0"/>
              <a:t>His love for God’s house and worshipping with God’s people.</a:t>
            </a:r>
            <a:endParaRPr lang="en-US" sz="1200" dirty="0" smtClean="0"/>
          </a:p>
          <a:p>
            <a:pPr algn="ctr"/>
            <a:endParaRPr lang="en-US" sz="1200" dirty="0" smtClean="0"/>
          </a:p>
          <a:p>
            <a:pPr algn="ctr"/>
            <a:r>
              <a:rPr lang="en-US" sz="2800" dirty="0" smtClean="0"/>
              <a:t>His enduring hope and longing, for the day when he would appear before God.</a:t>
            </a:r>
            <a:endParaRPr lang="en-US" sz="1600" dirty="0" smtClean="0"/>
          </a:p>
          <a:p>
            <a:pPr algn="ctr"/>
            <a:endParaRPr lang="en-US" sz="1600" dirty="0"/>
          </a:p>
        </p:txBody>
      </p:sp>
    </p:spTree>
    <p:extLst>
      <p:ext uri="{BB962C8B-B14F-4D97-AF65-F5344CB8AC3E}">
        <p14:creationId xmlns:p14="http://schemas.microsoft.com/office/powerpoint/2010/main" val="3271413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https://s3-ap-southeast-1.amazonaws.com/intisari-id-assets/media/article_image/cover/original/2310-jangan-ragu-untuk-menolong-sesama-dengan-apa-yang-kita-mili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267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96978" y="5103674"/>
            <a:ext cx="4045851" cy="1754326"/>
          </a:xfrm>
          <a:prstGeom prst="rect">
            <a:avLst/>
          </a:prstGeom>
          <a:no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REACH OUT</a:t>
            </a:r>
          </a:p>
          <a:p>
            <a:pPr algn="ctr"/>
            <a:r>
              <a:rPr lang="en-US" sz="5400" b="1" cap="none" spc="50" dirty="0" smtClean="0">
                <a:ln w="0"/>
                <a:solidFill>
                  <a:schemeClr val="bg2"/>
                </a:solidFill>
                <a:effectLst>
                  <a:innerShdw blurRad="63500" dist="50800" dir="13500000">
                    <a:srgbClr val="000000">
                      <a:alpha val="50000"/>
                    </a:srgbClr>
                  </a:innerShdw>
                </a:effectLst>
              </a:rPr>
              <a:t>TO OTHERS…</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64220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052" name="Picture 4" descr="https://thepsalmsbybrotheranthony.files.wordpress.com/2013/04/psalm42.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9" r="9077"/>
          <a:stretch/>
        </p:blipFill>
        <p:spPr bwMode="auto">
          <a:xfrm>
            <a:off x="64169" y="1019174"/>
            <a:ext cx="9015663" cy="5838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2871"/>
            <a:ext cx="9144000" cy="646331"/>
          </a:xfrm>
          <a:prstGeom prst="rect">
            <a:avLst/>
          </a:prstGeom>
          <a:noFill/>
        </p:spPr>
        <p:txBody>
          <a:bodyPr wrap="squar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“when I shall come and appear before God?”</a:t>
            </a:r>
            <a:endParaRPr lang="en-US" sz="36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165025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edetweiler.com/wp-content/uploads/2017/07/Screen-Shot-2017-07-07-at-10.59.18-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526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23873" y="1860884"/>
            <a:ext cx="1732547" cy="641684"/>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3192379" y="5951621"/>
            <a:ext cx="2679032" cy="481263"/>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283156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ideplayer.com/slide/6597473/23/images/38/Hebrews+10:2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376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11" t="4679" r="5789" b="3158"/>
          <a:stretch/>
        </p:blipFill>
        <p:spPr>
          <a:xfrm>
            <a:off x="0" y="0"/>
            <a:ext cx="9144000" cy="6887348"/>
          </a:xfrm>
          <a:prstGeom prst="rect">
            <a:avLst/>
          </a:prstGeom>
        </p:spPr>
      </p:pic>
      <p:sp>
        <p:nvSpPr>
          <p:cNvPr id="3" name="TextBox 2"/>
          <p:cNvSpPr txBox="1"/>
          <p:nvPr/>
        </p:nvSpPr>
        <p:spPr>
          <a:xfrm>
            <a:off x="1427747" y="1106905"/>
            <a:ext cx="5967663" cy="4124206"/>
          </a:xfrm>
          <a:prstGeom prst="rect">
            <a:avLst/>
          </a:prstGeom>
          <a:noFill/>
        </p:spPr>
        <p:txBody>
          <a:bodyPr wrap="square" rtlCol="0">
            <a:spAutoFit/>
          </a:bodyPr>
          <a:lstStyle/>
          <a:p>
            <a:r>
              <a:rPr lang="en-US" sz="2800" b="1" dirty="0"/>
              <a:t>He gave His one and only Son, that everyone who believes in Him shall not perish but have eternal life. </a:t>
            </a:r>
            <a:r>
              <a:rPr lang="en-US" sz="2800" b="1" dirty="0"/>
              <a:t>For our God did not send His Son into the world to condemn the world, but to save the world through Him… for everyone who believes </a:t>
            </a:r>
            <a:r>
              <a:rPr lang="en-US" sz="2800" b="1" dirty="0"/>
              <a:t>in Him </a:t>
            </a:r>
            <a:r>
              <a:rPr lang="en-US" sz="2800" b="1" dirty="0"/>
              <a:t>may have eternal life. </a:t>
            </a:r>
            <a:endParaRPr lang="en-US" sz="1000" b="1" dirty="0" smtClean="0"/>
          </a:p>
          <a:p>
            <a:pPr algn="r"/>
            <a:endParaRPr lang="en-US" sz="1000" dirty="0"/>
          </a:p>
          <a:p>
            <a:pPr algn="r"/>
            <a:r>
              <a:rPr lang="en-US" sz="2800" dirty="0" smtClean="0"/>
              <a:t>John </a:t>
            </a:r>
            <a:r>
              <a:rPr lang="en-US" sz="2800" dirty="0"/>
              <a:t>3:15-17 </a:t>
            </a:r>
          </a:p>
        </p:txBody>
      </p:sp>
    </p:spTree>
    <p:extLst>
      <p:ext uri="{BB962C8B-B14F-4D97-AF65-F5344CB8AC3E}">
        <p14:creationId xmlns:p14="http://schemas.microsoft.com/office/powerpoint/2010/main" val="3378634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11" t="4679" r="5789" b="3158"/>
          <a:stretch/>
        </p:blipFill>
        <p:spPr>
          <a:xfrm>
            <a:off x="0" y="0"/>
            <a:ext cx="9144000" cy="6887348"/>
          </a:xfrm>
          <a:prstGeom prst="rect">
            <a:avLst/>
          </a:prstGeom>
        </p:spPr>
      </p:pic>
      <p:sp>
        <p:nvSpPr>
          <p:cNvPr id="3" name="TextBox 2"/>
          <p:cNvSpPr txBox="1"/>
          <p:nvPr/>
        </p:nvSpPr>
        <p:spPr>
          <a:xfrm>
            <a:off x="1427747" y="1106905"/>
            <a:ext cx="5967663" cy="4401205"/>
          </a:xfrm>
          <a:prstGeom prst="rect">
            <a:avLst/>
          </a:prstGeom>
          <a:noFill/>
        </p:spPr>
        <p:txBody>
          <a:bodyPr wrap="square" rtlCol="0">
            <a:spAutoFit/>
          </a:bodyPr>
          <a:lstStyle/>
          <a:p>
            <a:r>
              <a:rPr lang="en-US" sz="4000" dirty="0"/>
              <a:t>“I know the plans I have for you, declares the LORD, plans to prosper you and not to harm you, plans to give you hope and a future</a:t>
            </a:r>
            <a:r>
              <a:rPr lang="en-US" sz="4000" dirty="0" smtClean="0"/>
              <a:t>”</a:t>
            </a:r>
          </a:p>
          <a:p>
            <a:pPr algn="r"/>
            <a:r>
              <a:rPr lang="en-US" sz="4000" dirty="0" smtClean="0"/>
              <a:t>(</a:t>
            </a:r>
            <a:r>
              <a:rPr lang="en-US" sz="4000" dirty="0"/>
              <a:t>Jer. 29:11)</a:t>
            </a:r>
          </a:p>
          <a:p>
            <a:r>
              <a:rPr lang="en-US" sz="4000" dirty="0"/>
              <a:t> </a:t>
            </a:r>
            <a:endParaRPr lang="en-US" dirty="0"/>
          </a:p>
        </p:txBody>
      </p:sp>
    </p:spTree>
    <p:extLst>
      <p:ext uri="{BB962C8B-B14F-4D97-AF65-F5344CB8AC3E}">
        <p14:creationId xmlns:p14="http://schemas.microsoft.com/office/powerpoint/2010/main" val="27337485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TotalTime>
  <Words>536</Words>
  <Application>Microsoft Office PowerPoint</Application>
  <PresentationFormat>On-screen Show (4:3)</PresentationFormat>
  <Paragraphs>57</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Bradley Hand ITC</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26</cp:revision>
  <cp:lastPrinted>2017-08-27T15:16:27Z</cp:lastPrinted>
  <dcterms:created xsi:type="dcterms:W3CDTF">2017-08-24T22:56:12Z</dcterms:created>
  <dcterms:modified xsi:type="dcterms:W3CDTF">2017-08-27T15:40:42Z</dcterms:modified>
</cp:coreProperties>
</file>