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</p:sldMasterIdLst>
  <p:notesMasterIdLst>
    <p:notesMasterId r:id="rId38"/>
  </p:notesMasterIdLst>
  <p:sldIdLst>
    <p:sldId id="26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04" r:id="rId30"/>
    <p:sldId id="305" r:id="rId31"/>
    <p:sldId id="306" r:id="rId32"/>
    <p:sldId id="307" r:id="rId33"/>
    <p:sldId id="308" r:id="rId34"/>
    <p:sldId id="309" r:id="rId35"/>
    <p:sldId id="259" r:id="rId36"/>
    <p:sldId id="26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4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7" d="100"/>
          <a:sy n="4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98764-6C26-4ED6-A6C6-876DC5941CA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6A700-B085-4509-94A4-145F43BE5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78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1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1997A-3800-4BC2-B2AD-FF8C8FCA5E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364FC-99A9-4287-90F9-C1E16AE4CF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6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0B4D5-938D-4A33-AB07-A9ABCDB2A02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95C8-C9AC-4234-831C-F7B1BA8420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BB416-588C-4776-B37F-43A79A3476D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A167F-A736-401F-958D-3E61617888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0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D0389-A484-427D-8FEF-106C0F3D669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3701B-5B6B-41D5-994A-CD0E770784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5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22A38-ED78-4BF9-89A4-8556CC98BDC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B2FE8-F397-481C-9DB4-6F2A295037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0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032204-4EA8-426E-B447-1B6659B5AA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B3B92-3FFA-4EA9-8159-423B965A69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9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1072A-0FFA-4D1A-8B33-CD9DDEF91D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AF45B-CBF8-4B69-B423-512AB002AC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4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54954-86F5-451A-ADCC-9EB299D751C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E924A-61A0-41B0-AFA6-7A8506FA71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54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8A228-1B11-49FC-B9B0-A374E42A860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4AEAC-F955-465C-9964-73914DE015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6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C8D7E-4C8F-4460-98F5-2EAA1D3A87A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D5DA8-9F60-4489-A220-31A81683ED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4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95055D-7E32-455D-AD31-64ED22516E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C81E2-F615-467D-9F6F-1287D11E16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7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F89FA-1A1E-42EF-B357-A2E61DFA07F4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895C8-6D47-4593-9D9F-22BFE03AA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7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0B135-FC6A-4B2B-B619-20384924794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7/16/2017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89168-A8EC-4B6A-A633-00ED38C471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24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67" r="3294" b="3267"/>
          <a:stretch/>
        </p:blipFill>
        <p:spPr>
          <a:xfrm>
            <a:off x="0" y="-22301"/>
            <a:ext cx="9143999" cy="698066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13317" y="2196790"/>
            <a:ext cx="7683189" cy="2263699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glow rad="228600">
                    <a:srgbClr val="2A421A"/>
                  </a:glow>
                </a:effectLst>
              </a:rPr>
              <a:t>Message</a:t>
            </a:r>
            <a:endParaRPr lang="en-US" sz="4400" b="1" dirty="0">
              <a:solidFill>
                <a:schemeClr val="bg1"/>
              </a:solidFill>
              <a:effectLst>
                <a:glow rad="228600">
                  <a:srgbClr val="2A421A"/>
                </a:glow>
              </a:effectLst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13317" y="5073805"/>
            <a:ext cx="7839307" cy="97573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2A421A"/>
                  </a:glow>
                </a:effectLst>
                <a:latin typeface="+mj-lt"/>
                <a:ea typeface="+mj-ea"/>
                <a:cs typeface="+mj-cs"/>
              </a:rPr>
              <a:t>Pastor Walt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228600">
                    <a:srgbClr val="2A421A"/>
                  </a:glow>
                </a:effectLst>
                <a:latin typeface="+mj-lt"/>
                <a:ea typeface="+mj-ea"/>
                <a:cs typeface="+mj-cs"/>
              </a:rPr>
              <a:t>Kellcy</a:t>
            </a:r>
            <a:endParaRPr lang="en-US" sz="3600" b="1" dirty="0">
              <a:solidFill>
                <a:schemeClr val="bg1"/>
              </a:solidFill>
              <a:effectLst>
                <a:glow rad="228600">
                  <a:srgbClr val="2A421A"/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65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1228"/>
          <a:stretch/>
        </p:blipFill>
        <p:spPr>
          <a:xfrm>
            <a:off x="0" y="457200"/>
            <a:ext cx="9144000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6"/>
          <a:stretch/>
        </p:blipFill>
        <p:spPr bwMode="auto">
          <a:xfrm>
            <a:off x="0" y="0"/>
            <a:ext cx="9144000" cy="30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4628" y="448725"/>
            <a:ext cx="78447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Where do you see yourself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 all this?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28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6"/>
          <a:stretch/>
        </p:blipFill>
        <p:spPr bwMode="auto">
          <a:xfrm>
            <a:off x="0" y="0"/>
            <a:ext cx="9144000" cy="30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4629" y="448725"/>
            <a:ext cx="794056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/>
              <a:t>The Psalmist </a:t>
            </a:r>
            <a:r>
              <a:rPr lang="en-US" sz="4000" dirty="0" smtClean="0"/>
              <a:t>would have you know the </a:t>
            </a:r>
            <a:r>
              <a:rPr lang="en-US" sz="4000" dirty="0"/>
              <a:t>benefit, the impact, the Word of God can have upon your life, if you’ll spend some time in the Word of God. </a:t>
            </a:r>
          </a:p>
        </p:txBody>
      </p:sp>
    </p:spTree>
    <p:extLst>
      <p:ext uri="{BB962C8B-B14F-4D97-AF65-F5344CB8AC3E}">
        <p14:creationId xmlns:p14="http://schemas.microsoft.com/office/powerpoint/2010/main" val="15379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6"/>
          <a:stretch/>
        </p:blipFill>
        <p:spPr bwMode="auto">
          <a:xfrm>
            <a:off x="0" y="0"/>
            <a:ext cx="9144000" cy="30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8379" y="189830"/>
            <a:ext cx="70745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Psalm 19:7 (NKJV)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aseline="30000" dirty="0"/>
              <a:t>7 </a:t>
            </a:r>
            <a:r>
              <a:rPr lang="en-US" sz="4000" dirty="0"/>
              <a:t> The law of the </a:t>
            </a:r>
            <a:r>
              <a:rPr lang="en-US" sz="4000" cap="small" dirty="0"/>
              <a:t>LORD</a:t>
            </a:r>
            <a:r>
              <a:rPr lang="en-US" sz="4000" dirty="0"/>
              <a:t> </a:t>
            </a:r>
            <a:r>
              <a:rPr lang="en-US" sz="4000" i="1" dirty="0"/>
              <a:t>is</a:t>
            </a:r>
            <a:r>
              <a:rPr lang="en-US" sz="4000" dirty="0"/>
              <a:t> perfect, converting the soul; The testimony of the </a:t>
            </a:r>
            <a:r>
              <a:rPr lang="en-US" sz="4000" cap="small" dirty="0"/>
              <a:t>LORD</a:t>
            </a:r>
            <a:r>
              <a:rPr lang="en-US" sz="4000" dirty="0"/>
              <a:t> </a:t>
            </a:r>
            <a:r>
              <a:rPr lang="en-US" sz="4000" i="1" dirty="0"/>
              <a:t>is</a:t>
            </a:r>
            <a:r>
              <a:rPr lang="en-US" sz="4000" dirty="0"/>
              <a:t> sure, making wise the simple; </a:t>
            </a:r>
          </a:p>
        </p:txBody>
      </p:sp>
    </p:spTree>
    <p:extLst>
      <p:ext uri="{BB962C8B-B14F-4D97-AF65-F5344CB8AC3E}">
        <p14:creationId xmlns:p14="http://schemas.microsoft.com/office/powerpoint/2010/main" val="162735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6"/>
          <a:stretch/>
        </p:blipFill>
        <p:spPr bwMode="auto">
          <a:xfrm>
            <a:off x="0" y="0"/>
            <a:ext cx="9144000" cy="30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8379" y="189830"/>
            <a:ext cx="70745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Psalm 19:8 (NKJV)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aseline="30000" dirty="0"/>
              <a:t>8 </a:t>
            </a:r>
            <a:r>
              <a:rPr lang="en-US" sz="4000" dirty="0"/>
              <a:t> The statutes of the </a:t>
            </a:r>
            <a:r>
              <a:rPr lang="en-US" sz="4000" cap="small" dirty="0"/>
              <a:t>LORD</a:t>
            </a:r>
            <a:r>
              <a:rPr lang="en-US" sz="4000" dirty="0"/>
              <a:t> </a:t>
            </a:r>
            <a:r>
              <a:rPr lang="en-US" sz="4000" i="1" dirty="0"/>
              <a:t>are</a:t>
            </a:r>
            <a:r>
              <a:rPr lang="en-US" sz="4000" dirty="0"/>
              <a:t> right, rejoicing the heart; The commandment of the </a:t>
            </a:r>
            <a:r>
              <a:rPr lang="en-US" sz="4000" cap="small" dirty="0"/>
              <a:t>LORD</a:t>
            </a:r>
            <a:r>
              <a:rPr lang="en-US" sz="4000" dirty="0"/>
              <a:t> </a:t>
            </a:r>
            <a:r>
              <a:rPr lang="en-US" sz="4000" i="1" dirty="0"/>
              <a:t>is</a:t>
            </a:r>
            <a:r>
              <a:rPr lang="en-US" sz="4000" dirty="0"/>
              <a:t> pure, enlightening the eyes; </a:t>
            </a:r>
          </a:p>
        </p:txBody>
      </p:sp>
    </p:spTree>
    <p:extLst>
      <p:ext uri="{BB962C8B-B14F-4D97-AF65-F5344CB8AC3E}">
        <p14:creationId xmlns:p14="http://schemas.microsoft.com/office/powerpoint/2010/main" val="29987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6"/>
          <a:stretch/>
        </p:blipFill>
        <p:spPr bwMode="auto">
          <a:xfrm>
            <a:off x="0" y="0"/>
            <a:ext cx="9144000" cy="30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8379" y="189830"/>
            <a:ext cx="707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Psalm 19:9 (HCSB)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aseline="30000" dirty="0"/>
              <a:t>9 </a:t>
            </a:r>
            <a:r>
              <a:rPr lang="en-US" sz="4000" dirty="0"/>
              <a:t> The fear of the </a:t>
            </a:r>
            <a:r>
              <a:rPr lang="en-US" sz="4000" cap="small" dirty="0"/>
              <a:t>LORD</a:t>
            </a:r>
            <a:r>
              <a:rPr lang="en-US" sz="4000" dirty="0"/>
              <a:t> is pure, enduring forever; the ordinances of the </a:t>
            </a:r>
            <a:r>
              <a:rPr lang="en-US" sz="4000" cap="small" dirty="0"/>
              <a:t>LORD</a:t>
            </a:r>
            <a:r>
              <a:rPr lang="en-US" sz="4000" dirty="0"/>
              <a:t> are reliable and altogether righteous. 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470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haronrhoover.com/wp-content/uploads/2016/06/Bible-Mu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2706" y="252270"/>
            <a:ext cx="77185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PSALM 19:10-14</a:t>
            </a:r>
            <a:endParaRPr lang="en-US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Seven additional blessings</a:t>
            </a:r>
            <a:endParaRPr lang="en-US" sz="5400" b="1" cap="none" spc="0" dirty="0">
              <a:ln w="9525">
                <a:solidFill>
                  <a:srgbClr val="FFFF00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095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6"/>
          <a:stretch/>
        </p:blipFill>
        <p:spPr bwMode="auto">
          <a:xfrm>
            <a:off x="0" y="0"/>
            <a:ext cx="9144000" cy="30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8379" y="189830"/>
            <a:ext cx="707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Psalm 19:10 (NKJV)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aseline="30000" dirty="0"/>
              <a:t>10 </a:t>
            </a:r>
            <a:r>
              <a:rPr lang="en-US" sz="4000" dirty="0"/>
              <a:t> More to be desired </a:t>
            </a:r>
            <a:r>
              <a:rPr lang="en-US" sz="4000" i="1" dirty="0"/>
              <a:t>are they</a:t>
            </a:r>
            <a:r>
              <a:rPr lang="en-US" sz="4000" dirty="0"/>
              <a:t> than gold, Yea, than much fine gold; Sweeter also than honey and the honeycomb. 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8539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6"/>
          <a:stretch/>
        </p:blipFill>
        <p:spPr bwMode="auto">
          <a:xfrm>
            <a:off x="0" y="0"/>
            <a:ext cx="9144000" cy="30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5032" y="189830"/>
            <a:ext cx="75879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Psalm 19:11 (NKJV)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aseline="30000" dirty="0"/>
              <a:t>11 </a:t>
            </a:r>
            <a:r>
              <a:rPr lang="en-US" sz="4000" dirty="0"/>
              <a:t> Moreover by them Your servant is warned, </a:t>
            </a:r>
            <a:r>
              <a:rPr lang="en-US" sz="4000" i="1" dirty="0"/>
              <a:t>And</a:t>
            </a:r>
            <a:r>
              <a:rPr lang="en-US" sz="4000" dirty="0"/>
              <a:t> in keeping them </a:t>
            </a:r>
            <a:r>
              <a:rPr lang="en-US" sz="4000" i="1" dirty="0"/>
              <a:t>there is</a:t>
            </a:r>
            <a:r>
              <a:rPr lang="en-US" sz="4000" dirty="0"/>
              <a:t> great reward. 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960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6"/>
          <a:stretch/>
        </p:blipFill>
        <p:spPr bwMode="auto">
          <a:xfrm>
            <a:off x="0" y="0"/>
            <a:ext cx="9144000" cy="30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5032" y="189830"/>
            <a:ext cx="7587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Psalm 19:12 (NKJV)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aseline="30000" dirty="0"/>
              <a:t>12 </a:t>
            </a:r>
            <a:r>
              <a:rPr lang="en-US" sz="4000" dirty="0"/>
              <a:t> Who can understand </a:t>
            </a:r>
            <a:r>
              <a:rPr lang="en-US" sz="4000" i="1" dirty="0"/>
              <a:t>his</a:t>
            </a:r>
            <a:r>
              <a:rPr lang="en-US" sz="4000" dirty="0"/>
              <a:t> errors? Cleanse me from secret </a:t>
            </a:r>
            <a:r>
              <a:rPr lang="en-US" sz="4000" i="1" dirty="0"/>
              <a:t>faults.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11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8" b="21322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207" y="449452"/>
            <a:ext cx="8353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The Benefits of Spending Time in God’s </a:t>
            </a:r>
            <a:r>
              <a:rPr lang="en-US" sz="4800" b="1" dirty="0" smtClean="0">
                <a:solidFill>
                  <a:schemeClr val="bg1"/>
                </a:solidFill>
              </a:rPr>
              <a:t>Word</a:t>
            </a:r>
          </a:p>
          <a:p>
            <a:pPr algn="ctr"/>
            <a:r>
              <a:rPr lang="en-US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ll MT" panose="02020503060305020303" pitchFamily="18" charset="0"/>
              </a:rPr>
              <a:t>Psalm 19</a:t>
            </a:r>
            <a:endParaRPr 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1.wp.com/theradicalchange.com/wp-content/uploads/2016/03/973043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46"/>
          <a:stretch/>
        </p:blipFill>
        <p:spPr bwMode="auto">
          <a:xfrm>
            <a:off x="0" y="0"/>
            <a:ext cx="9144000" cy="30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5032" y="29410"/>
            <a:ext cx="75879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Psalm 19:13 (NKJV)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aseline="30000" dirty="0"/>
              <a:t>13 </a:t>
            </a:r>
            <a:r>
              <a:rPr lang="en-US" sz="4000" dirty="0"/>
              <a:t> Keep back Your servant also from presumptuous </a:t>
            </a:r>
            <a:r>
              <a:rPr lang="en-US" sz="4000" i="1" dirty="0"/>
              <a:t>sins;</a:t>
            </a:r>
            <a:r>
              <a:rPr lang="en-US" sz="4000" dirty="0"/>
              <a:t> Let them not have dominion over me. Then I shall be blameless, And I shall be innocent of great transgression. 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000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1.squarespace.com/static/5500dce5e4b03037fd1331b9/551315c0e4b09ee1385763a6/5515f25de4b05ec98fdc025c/1467745318048/Bible+Study.jpg?format=15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031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tatic1.squarespace.com/static/5500dce5e4b03037fd1331b9/551315c0e4b09ee1385763a6/5515f25de4b05ec98fdc025c/1467745318048/Bible+Study.jpg?format=1500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11"/>
          <a:stretch/>
        </p:blipFill>
        <p:spPr bwMode="auto">
          <a:xfrm>
            <a:off x="0" y="1"/>
            <a:ext cx="9144000" cy="128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5665" y="252020"/>
            <a:ext cx="881266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chemeClr val="accent4"/>
                </a:solidFill>
                <a:effectLst/>
              </a:rPr>
              <a:t>Many today are neglecting the Bible</a:t>
            </a:r>
            <a:endParaRPr lang="en-US" sz="45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7937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etb-media.s3.amazonaws.com/explorethebible/files/2014/09/iStock_000003550839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17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5813065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 smtClean="0">
                <a:ln w="0"/>
                <a:solidFill>
                  <a:schemeClr val="bg2">
                    <a:lumMod val="10000"/>
                  </a:schemeClr>
                </a:solidFill>
                <a:effectLst/>
              </a:rPr>
              <a:t>Let the word of Christ</a:t>
            </a:r>
          </a:p>
          <a:p>
            <a:pPr algn="ctr"/>
            <a:r>
              <a:rPr lang="en-US" sz="5000" dirty="0">
                <a:ln w="0"/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en-US" sz="5000" dirty="0" smtClean="0">
                <a:ln w="0"/>
                <a:solidFill>
                  <a:schemeClr val="bg2">
                    <a:lumMod val="10000"/>
                  </a:schemeClr>
                </a:solidFill>
              </a:rPr>
              <a:t>well in you richly.</a:t>
            </a:r>
          </a:p>
          <a:p>
            <a:pPr algn="ctr"/>
            <a:r>
              <a:rPr lang="en-US" sz="2800" b="0" cap="none" spc="0" dirty="0" smtClean="0">
                <a:ln w="0"/>
                <a:solidFill>
                  <a:schemeClr val="bg2">
                    <a:lumMod val="10000"/>
                  </a:schemeClr>
                </a:solidFill>
                <a:effectLst/>
              </a:rPr>
              <a:t>Colossians 3:16</a:t>
            </a:r>
            <a:endParaRPr lang="en-US" sz="2800" b="0" cap="none" spc="0" dirty="0">
              <a:ln w="0"/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61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6298" y="814978"/>
            <a:ext cx="3050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PSALM 19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986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obile.wnd.com/files/2016/09/Soldier-Bi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2.cdn.cnn.com/cnnnext/dam/assets/130121125751-11-inaug-0121-horizontal-large-galle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1"/>
            <a:ext cx="3733800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s.mentalfloss.com/sites/default/files/gideon-bible_5.jpg?resize=1100x74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9"/>
          <a:stretch/>
        </p:blipFill>
        <p:spPr bwMode="auto">
          <a:xfrm>
            <a:off x="6305550" y="4560311"/>
            <a:ext cx="2838450" cy="229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kimberacademylehi.com/wp-content/uploads/2017/02/MG_0002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r="4934"/>
          <a:stretch/>
        </p:blipFill>
        <p:spPr bwMode="auto">
          <a:xfrm>
            <a:off x="3581400" y="4572001"/>
            <a:ext cx="2724150" cy="23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olidrockchristianchurch.org/blog/wp-content/uploads/2013/07/Psalm19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1"/>
          <a:stretch/>
        </p:blipFill>
        <p:spPr bwMode="auto">
          <a:xfrm>
            <a:off x="0" y="1707766"/>
            <a:ext cx="9144000" cy="515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7454" y="288758"/>
            <a:ext cx="7269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 warning and a reward!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9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japantimes.co.jp/wp-content/uploads/2015/05/f-philrice-a-201506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7050"/>
          <a:stretch/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-media-cache-ak0.pinimg.com/originals/8c/81/18/8c8118163b410ed65d492a81d9d82e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7117"/>
            <a:ext cx="3616325" cy="241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1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vimeocdn.com/video/519225782.jpg?mw=1920&amp;mh=1080&amp;q=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695" y="5486400"/>
            <a:ext cx="8614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(Nard </a:t>
            </a:r>
            <a:r>
              <a:rPr lang="en-US" sz="3600" i="1" dirty="0" err="1">
                <a:solidFill>
                  <a:schemeClr val="bg1"/>
                </a:solidFill>
              </a:rPr>
              <a:t>Pugyao</a:t>
            </a:r>
            <a:r>
              <a:rPr lang="en-US" sz="3600" i="1" dirty="0">
                <a:solidFill>
                  <a:schemeClr val="bg1"/>
                </a:solidFill>
              </a:rPr>
              <a:t>, "Penetrating Power," Decision, July-August 2006, p. 18.)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imag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AR CENA" pitchFamily="2" charset="0"/>
              </a:rPr>
              <a:t>As The Deer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828800"/>
            <a:ext cx="8534400" cy="40687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As the deer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panteth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for the water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So my soul </a:t>
            </a:r>
            <a:r>
              <a:rPr lang="en-US" sz="4400" b="1" dirty="0" err="1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longeth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after Thee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 alone are my heart's desire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And I long to worship Thee</a:t>
            </a:r>
          </a:p>
        </p:txBody>
      </p:sp>
    </p:spTree>
    <p:extLst>
      <p:ext uri="{BB962C8B-B14F-4D97-AF65-F5344CB8AC3E}">
        <p14:creationId xmlns:p14="http://schemas.microsoft.com/office/powerpoint/2010/main" val="361829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imag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 CENA" pitchFamily="2" charset="0"/>
              </a:rPr>
              <a:t>As The Deer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828800"/>
            <a:ext cx="8686800" cy="40687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 alone are my strength my shield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To You alone may my spirit yield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 alone are my heart's desire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And I long to worship Thee</a:t>
            </a:r>
          </a:p>
        </p:txBody>
      </p:sp>
    </p:spTree>
    <p:extLst>
      <p:ext uri="{BB962C8B-B14F-4D97-AF65-F5344CB8AC3E}">
        <p14:creationId xmlns:p14="http://schemas.microsoft.com/office/powerpoint/2010/main" val="35526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.bp.blogspot.com/-ROWJtBzvvzU/VlBhn_bvH4I/AAAAAAAAKv4/ZgyHXU50DQw/s1600/cailli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2614"/>
          <a:stretch/>
        </p:blipFill>
        <p:spPr bwMode="auto">
          <a:xfrm>
            <a:off x="4957010" y="532810"/>
            <a:ext cx="3776743" cy="585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amespedia.com/image/Caillie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50" y="982109"/>
            <a:ext cx="3822868" cy="540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3393" y="231565"/>
            <a:ext cx="35413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7E1E00"/>
                </a:solidFill>
                <a:effectLst/>
                <a:latin typeface="Felix Titling" panose="04060505060202020A04" pitchFamily="82" charset="0"/>
              </a:rPr>
              <a:t>Emile </a:t>
            </a:r>
            <a:r>
              <a:rPr lang="en-US" sz="3600" b="1" cap="none" spc="0" dirty="0" err="1" smtClean="0">
                <a:ln/>
                <a:solidFill>
                  <a:srgbClr val="7E1E00"/>
                </a:solidFill>
                <a:effectLst/>
                <a:latin typeface="Felix Titling" panose="04060505060202020A04" pitchFamily="82" charset="0"/>
              </a:rPr>
              <a:t>Cailliet</a:t>
            </a:r>
            <a:endParaRPr lang="en-US" sz="3600" b="1" cap="none" spc="0" dirty="0">
              <a:ln/>
              <a:solidFill>
                <a:srgbClr val="7E1E00"/>
              </a:solidFill>
              <a:effectLst/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imag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 CENA" pitchFamily="2" charset="0"/>
              </a:rPr>
              <a:t>As The Deer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828800"/>
            <a:ext cx="8610600" cy="40687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You're my friend 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And You are my brother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Even though You are a King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 love You more than any other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So much more than anything</a:t>
            </a:r>
          </a:p>
        </p:txBody>
      </p:sp>
    </p:spTree>
    <p:extLst>
      <p:ext uri="{BB962C8B-B14F-4D97-AF65-F5344CB8AC3E}">
        <p14:creationId xmlns:p14="http://schemas.microsoft.com/office/powerpoint/2010/main" val="14401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imag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 CENA" pitchFamily="2" charset="0"/>
              </a:rPr>
              <a:t>As The Deer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828800"/>
            <a:ext cx="8686800" cy="40687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 alone are my strength my shield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To You alone may my spirit yield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 alone are my heart's desire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And I long to worship Thee</a:t>
            </a:r>
          </a:p>
        </p:txBody>
      </p:sp>
    </p:spTree>
    <p:extLst>
      <p:ext uri="{BB962C8B-B14F-4D97-AF65-F5344CB8AC3E}">
        <p14:creationId xmlns:p14="http://schemas.microsoft.com/office/powerpoint/2010/main" val="21653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ag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 CENA" pitchFamily="2" charset="0"/>
              </a:rPr>
              <a:t>As The Deer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828800"/>
            <a:ext cx="8610600" cy="40687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 want You more than gold or silver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Only You can satisfy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 alone are the real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joygiver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And the apple of my eye</a:t>
            </a:r>
          </a:p>
        </p:txBody>
      </p:sp>
    </p:spTree>
    <p:extLst>
      <p:ext uri="{BB962C8B-B14F-4D97-AF65-F5344CB8AC3E}">
        <p14:creationId xmlns:p14="http://schemas.microsoft.com/office/powerpoint/2010/main" val="303442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imag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 CENA" pitchFamily="2" charset="0"/>
              </a:rPr>
              <a:t>As The Deer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828800"/>
            <a:ext cx="8686800" cy="40687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 alone are my strength my shield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To You alone may my spirit yield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You alone are my heart's desire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And I long to worship Thee</a:t>
            </a:r>
          </a:p>
        </p:txBody>
      </p:sp>
    </p:spTree>
    <p:extLst>
      <p:ext uri="{BB962C8B-B14F-4D97-AF65-F5344CB8AC3E}">
        <p14:creationId xmlns:p14="http://schemas.microsoft.com/office/powerpoint/2010/main" val="36519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67" r="3294" b="3267"/>
          <a:stretch/>
        </p:blipFill>
        <p:spPr>
          <a:xfrm>
            <a:off x="0" y="-22301"/>
            <a:ext cx="9143999" cy="698066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67629" y="3066584"/>
            <a:ext cx="8497230" cy="2263699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glow rad="228600">
                    <a:srgbClr val="2A421A"/>
                  </a:glow>
                </a:effectLst>
              </a:rPr>
              <a:t>Announcements 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rgbClr val="2A421A"/>
                  </a:glow>
                </a:effectLst>
              </a:rPr>
              <a:t>&amp;</a:t>
            </a:r>
            <a:r>
              <a:rPr lang="en-US" sz="9600" b="1" dirty="0" smtClean="0">
                <a:solidFill>
                  <a:schemeClr val="bg1"/>
                </a:solidFill>
                <a:effectLst>
                  <a:glow rad="228600">
                    <a:srgbClr val="2A421A"/>
                  </a:glow>
                </a:effectLst>
              </a:rPr>
              <a:t/>
            </a:r>
            <a:br>
              <a:rPr lang="en-US" sz="9600" b="1" dirty="0" smtClean="0">
                <a:solidFill>
                  <a:schemeClr val="bg1"/>
                </a:solidFill>
                <a:effectLst>
                  <a:glow rad="228600">
                    <a:srgbClr val="2A421A"/>
                  </a:glow>
                </a:effectLst>
              </a:rPr>
            </a:br>
            <a:r>
              <a:rPr lang="en-US" sz="9600" b="1" dirty="0" smtClean="0">
                <a:solidFill>
                  <a:schemeClr val="bg1"/>
                </a:solidFill>
                <a:effectLst>
                  <a:glow rad="228600">
                    <a:srgbClr val="2A421A"/>
                  </a:glow>
                </a:effectLst>
              </a:rPr>
              <a:t>Offering</a:t>
            </a:r>
            <a:endParaRPr lang="en-US" sz="4400" b="1" dirty="0">
              <a:solidFill>
                <a:schemeClr val="bg1"/>
              </a:solidFill>
              <a:effectLst>
                <a:glow rad="228600">
                  <a:srgbClr val="2A421A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95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67" r="3294" b="3267"/>
          <a:stretch/>
        </p:blipFill>
        <p:spPr>
          <a:xfrm>
            <a:off x="0" y="-22301"/>
            <a:ext cx="9143999" cy="698066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13317" y="2196790"/>
            <a:ext cx="7683189" cy="2263699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glow rad="228600">
                    <a:srgbClr val="2A421A"/>
                  </a:glow>
                </a:effectLst>
              </a:rPr>
              <a:t>Closing</a:t>
            </a:r>
            <a:br>
              <a:rPr lang="en-US" sz="9600" b="1" dirty="0" smtClean="0">
                <a:solidFill>
                  <a:schemeClr val="bg1"/>
                </a:solidFill>
                <a:effectLst>
                  <a:glow rad="228600">
                    <a:srgbClr val="2A421A"/>
                  </a:glow>
                </a:effectLst>
              </a:rPr>
            </a:br>
            <a:r>
              <a:rPr lang="en-US" sz="9600" b="1" dirty="0" smtClean="0">
                <a:solidFill>
                  <a:schemeClr val="bg1"/>
                </a:solidFill>
                <a:effectLst>
                  <a:glow rad="228600">
                    <a:srgbClr val="2A421A"/>
                  </a:glow>
                </a:effectLst>
              </a:rPr>
              <a:t>Prayer</a:t>
            </a:r>
            <a:endParaRPr lang="en-US" sz="4400" b="1" dirty="0">
              <a:solidFill>
                <a:schemeClr val="bg1"/>
              </a:solidFill>
              <a:effectLst>
                <a:glow rad="228600">
                  <a:srgbClr val="2A421A"/>
                </a:glow>
              </a:effectLst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13317" y="5073805"/>
            <a:ext cx="7839307" cy="975730"/>
          </a:xfrm>
        </p:spPr>
        <p:txBody>
          <a:bodyPr>
            <a:normAutofit/>
          </a:bodyPr>
          <a:lstStyle/>
          <a:p>
            <a:endParaRPr lang="en-US" sz="3600" b="1" dirty="0">
              <a:solidFill>
                <a:schemeClr val="bg1"/>
              </a:solidFill>
              <a:effectLst>
                <a:glow rad="228600">
                  <a:srgbClr val="2A421A"/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819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.bp.blogspot.com/-ROWJtBzvvzU/VlBhn_bvH4I/AAAAAAAAKv4/ZgyHXU50DQw/s1600/cailli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2614"/>
          <a:stretch/>
        </p:blipFill>
        <p:spPr bwMode="auto">
          <a:xfrm>
            <a:off x="78205" y="155019"/>
            <a:ext cx="3776743" cy="585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8668" y="5638618"/>
            <a:ext cx="207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Zondervan, </a:t>
            </a:r>
            <a:r>
              <a:rPr lang="en-US" i="1" dirty="0" smtClean="0"/>
              <a:t>1968</a:t>
            </a:r>
            <a:endParaRPr lang="en-US" dirty="0"/>
          </a:p>
        </p:txBody>
      </p:sp>
      <p:pic>
        <p:nvPicPr>
          <p:cNvPr id="5" name="Picture 6" descr="https://s-media-cache-ak0.pinimg.com/originals/d3/a9/2a/d3a92a93414919509013bdcf716dcec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23465" r="6074" b="13240"/>
          <a:stretch/>
        </p:blipFill>
        <p:spPr bwMode="auto">
          <a:xfrm>
            <a:off x="4173820" y="155019"/>
            <a:ext cx="4812632" cy="36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slideplayer.com/slide/8593133/26/images/19/SOPHISTRY+Definition:+(n.)+reasoning+that+seems+plausible+(possible)+but+is+actually+untrue,+a+fallacy.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b="48897"/>
          <a:stretch/>
        </p:blipFill>
        <p:spPr bwMode="auto">
          <a:xfrm>
            <a:off x="4173820" y="4093924"/>
            <a:ext cx="4828674" cy="19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8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.bp.blogspot.com/-ROWJtBzvvzU/VlBhn_bvH4I/AAAAAAAAKv4/ZgyHXU50DQw/s1600/cailli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2614"/>
          <a:stretch/>
        </p:blipFill>
        <p:spPr bwMode="auto">
          <a:xfrm>
            <a:off x="78205" y="155019"/>
            <a:ext cx="4216567" cy="653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278" y="6150234"/>
            <a:ext cx="207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Zondervan, </a:t>
            </a:r>
            <a:r>
              <a:rPr lang="en-US" i="1" dirty="0" smtClean="0"/>
              <a:t>1968</a:t>
            </a:r>
            <a:endParaRPr lang="en-US" dirty="0"/>
          </a:p>
        </p:txBody>
      </p:sp>
      <p:pic>
        <p:nvPicPr>
          <p:cNvPr id="7" name="Picture 2" descr="https://s-media-cache-ak0.pinimg.com/originals/fa/f7/2b/faf72bb7f51e68eb3f5220709711c88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77" b="11713"/>
          <a:stretch/>
        </p:blipFill>
        <p:spPr bwMode="auto">
          <a:xfrm>
            <a:off x="4620126" y="155019"/>
            <a:ext cx="4331368" cy="52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i.ytimg.com/vi/f63rjhfzYy4/hq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0" t="36358" r="6794" b="45512"/>
          <a:stretch/>
        </p:blipFill>
        <p:spPr bwMode="auto">
          <a:xfrm>
            <a:off x="4675503" y="5568646"/>
            <a:ext cx="4208302" cy="110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6624453" y="6579031"/>
            <a:ext cx="1333927" cy="60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5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godswordimages.com/uploads/categories/goodness/large/psalm-34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7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6298" y="814978"/>
            <a:ext cx="3050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PSALM 19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2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9823" r="15526" b="14035"/>
          <a:stretch/>
        </p:blipFill>
        <p:spPr>
          <a:xfrm>
            <a:off x="1106906" y="300639"/>
            <a:ext cx="6978316" cy="62833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6064" y="5967663"/>
            <a:ext cx="317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65 page report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906" y="3837887"/>
            <a:ext cx="6978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</a:rPr>
              <a:t>http://www.americanbible.org/uploads/content/state-of-the-bible-data-analysis-american-bible-society-2014.pdf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6769" y="1350495"/>
            <a:ext cx="6365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86% of the households own or have a Bible </a:t>
            </a:r>
          </a:p>
        </p:txBody>
      </p:sp>
    </p:spTree>
    <p:extLst>
      <p:ext uri="{BB962C8B-B14F-4D97-AF65-F5344CB8AC3E}">
        <p14:creationId xmlns:p14="http://schemas.microsoft.com/office/powerpoint/2010/main" val="15259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19649"/>
          <a:stretch/>
        </p:blipFill>
        <p:spPr>
          <a:xfrm>
            <a:off x="0" y="673768"/>
            <a:ext cx="9144000" cy="483669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1359673"/>
            <a:ext cx="1900361" cy="421419"/>
          </a:xfrm>
          <a:prstGeom prst="roundRect">
            <a:avLst/>
          </a:prstGeom>
          <a:solidFill>
            <a:srgbClr val="FFFF00">
              <a:alpha val="9000"/>
            </a:srgbClr>
          </a:solidFill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3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</TotalTime>
  <Words>339</Words>
  <Application>Microsoft Office PowerPoint</Application>
  <PresentationFormat>On-screen Show (4:3)</PresentationFormat>
  <Paragraphs>63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3_Office Theme</vt:lpstr>
      <vt:lpstr>Message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 The Deer</vt:lpstr>
      <vt:lpstr>As The Deer</vt:lpstr>
      <vt:lpstr>As The Deer</vt:lpstr>
      <vt:lpstr>As The Deer</vt:lpstr>
      <vt:lpstr>As The Deer</vt:lpstr>
      <vt:lpstr>As The Deer</vt:lpstr>
      <vt:lpstr>Announcements &amp; Offering</vt:lpstr>
      <vt:lpstr>Closing Prayer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Welcome You This Morning</dc:title>
  <dc:creator>AVLoft</dc:creator>
  <cp:lastModifiedBy>Tim</cp:lastModifiedBy>
  <cp:revision>11</cp:revision>
  <dcterms:created xsi:type="dcterms:W3CDTF">2017-07-12T02:20:54Z</dcterms:created>
  <dcterms:modified xsi:type="dcterms:W3CDTF">2017-07-16T17:57:23Z</dcterms:modified>
</cp:coreProperties>
</file>