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9"/>
  </p:handoutMasterIdLst>
  <p:sldIdLst>
    <p:sldId id="260" r:id="rId2"/>
    <p:sldId id="264" r:id="rId3"/>
    <p:sldId id="263" r:id="rId4"/>
    <p:sldId id="291" r:id="rId5"/>
    <p:sldId id="266" r:id="rId6"/>
    <p:sldId id="265" r:id="rId7"/>
    <p:sldId id="267" r:id="rId8"/>
    <p:sldId id="262" r:id="rId9"/>
    <p:sldId id="261" r:id="rId10"/>
    <p:sldId id="256" r:id="rId11"/>
    <p:sldId id="271" r:id="rId12"/>
    <p:sldId id="268" r:id="rId13"/>
    <p:sldId id="273" r:id="rId14"/>
    <p:sldId id="272" r:id="rId15"/>
    <p:sldId id="270" r:id="rId16"/>
    <p:sldId id="269" r:id="rId17"/>
    <p:sldId id="274" r:id="rId18"/>
    <p:sldId id="275" r:id="rId19"/>
    <p:sldId id="276" r:id="rId20"/>
    <p:sldId id="277" r:id="rId21"/>
    <p:sldId id="278" r:id="rId22"/>
    <p:sldId id="282" r:id="rId23"/>
    <p:sldId id="280" r:id="rId24"/>
    <p:sldId id="284" r:id="rId25"/>
    <p:sldId id="281" r:id="rId26"/>
    <p:sldId id="285" r:id="rId27"/>
    <p:sldId id="286" r:id="rId28"/>
    <p:sldId id="287" r:id="rId29"/>
    <p:sldId id="288" r:id="rId30"/>
    <p:sldId id="289" r:id="rId31"/>
    <p:sldId id="279" r:id="rId32"/>
    <p:sldId id="290" r:id="rId33"/>
    <p:sldId id="292" r:id="rId34"/>
    <p:sldId id="293" r:id="rId35"/>
    <p:sldId id="294" r:id="rId36"/>
    <p:sldId id="295" r:id="rId37"/>
    <p:sldId id="296" r:id="rId3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0000"/>
    <a:srgbClr val="000066"/>
    <a:srgbClr val="0804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6" autoAdjust="0"/>
    <p:restoredTop sz="94660"/>
  </p:normalViewPr>
  <p:slideViewPr>
    <p:cSldViewPr snapToGrid="0">
      <p:cViewPr varScale="1">
        <p:scale>
          <a:sx n="101" d="100"/>
          <a:sy n="101" d="100"/>
        </p:scale>
        <p:origin x="12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5E51B74-0375-4090-AD9B-2BA013E3A2F4}" type="datetimeFigureOut">
              <a:rPr lang="en-US" smtClean="0"/>
              <a:t>10/11/2020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CF89CB-CE26-4974-A6C4-42158FD7FADA}" type="slidenum">
              <a:rPr lang="en-US" smtClean="0"/>
              <a:t>‹#›</a:t>
            </a:fld>
            <a:endParaRPr lang="en-US"/>
          </a:p>
        </p:txBody>
      </p:sp>
    </p:spTree>
    <p:extLst>
      <p:ext uri="{BB962C8B-B14F-4D97-AF65-F5344CB8AC3E}">
        <p14:creationId xmlns:p14="http://schemas.microsoft.com/office/powerpoint/2010/main" val="136438578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3B048-DF32-4ECC-B8A7-1081B645B508}"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2886806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3B048-DF32-4ECC-B8A7-1081B645B508}"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3552418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3B048-DF32-4ECC-B8A7-1081B645B508}"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10055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3B048-DF32-4ECC-B8A7-1081B645B508}"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1508351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C3B048-DF32-4ECC-B8A7-1081B645B508}" type="datetimeFigureOut">
              <a:rPr lang="en-US" smtClean="0"/>
              <a:t>10/11/2020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56593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3B048-DF32-4ECC-B8A7-1081B645B508}"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120336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3B048-DF32-4ECC-B8A7-1081B645B508}" type="datetimeFigureOut">
              <a:rPr lang="en-US" smtClean="0"/>
              <a:t>10/11/2020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2180748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3B048-DF32-4ECC-B8A7-1081B645B508}" type="datetimeFigureOut">
              <a:rPr lang="en-US" smtClean="0"/>
              <a:t>10/11/2020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29909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3B048-DF32-4ECC-B8A7-1081B645B508}" type="datetimeFigureOut">
              <a:rPr lang="en-US" smtClean="0"/>
              <a:t>10/11/2020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2350487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C3B048-DF32-4ECC-B8A7-1081B645B508}"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76119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C3B048-DF32-4ECC-B8A7-1081B645B508}" type="datetimeFigureOut">
              <a:rPr lang="en-US" smtClean="0"/>
              <a:t>10/11/2020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E0D02-B8D4-4CC2-9A29-03711130398C}" type="slidenum">
              <a:rPr lang="en-US" smtClean="0"/>
              <a:t>‹#›</a:t>
            </a:fld>
            <a:endParaRPr lang="en-US"/>
          </a:p>
        </p:txBody>
      </p:sp>
    </p:spTree>
    <p:extLst>
      <p:ext uri="{BB962C8B-B14F-4D97-AF65-F5344CB8AC3E}">
        <p14:creationId xmlns:p14="http://schemas.microsoft.com/office/powerpoint/2010/main" val="423605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3B048-DF32-4ECC-B8A7-1081B645B508}" type="datetimeFigureOut">
              <a:rPr lang="en-US" smtClean="0"/>
              <a:t>10/11/2020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5E0D02-B8D4-4CC2-9A29-03711130398C}" type="slidenum">
              <a:rPr lang="en-US" smtClean="0"/>
              <a:t>‹#›</a:t>
            </a:fld>
            <a:endParaRPr lang="en-US"/>
          </a:p>
        </p:txBody>
      </p:sp>
    </p:spTree>
    <p:extLst>
      <p:ext uri="{BB962C8B-B14F-4D97-AF65-F5344CB8AC3E}">
        <p14:creationId xmlns:p14="http://schemas.microsoft.com/office/powerpoint/2010/main" val="370902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biblegateway.com/passage/?search=Psalm+27%3A14&amp;version=ESV" TargetMode="External"/><Relationship Id="rId7"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hyperlink" Target="https://www.biblegateway.com/passage/?search=Psalm+39%3A7&amp;version=ESV" TargetMode="External"/><Relationship Id="rId5" Type="http://schemas.openxmlformats.org/officeDocument/2006/relationships/hyperlink" Target="https://www.biblegateway.com/passage/?search=Psalm+37%3A7&amp;version=ESV" TargetMode="External"/><Relationship Id="rId4" Type="http://schemas.openxmlformats.org/officeDocument/2006/relationships/hyperlink" Target="https://www.biblegateway.com/passage/?search=Psalm+33%3A20&amp;version=ESV"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biblegateway.com/passage/?search=Psalm+130%3A5-6&amp;version=ESV" TargetMode="Externa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www.biblegateway.com/passage/?search=Isaiah+26%3A8&amp;version=ESV" TargetMode="External"/><Relationship Id="rId4" Type="http://schemas.openxmlformats.org/officeDocument/2006/relationships/hyperlink" Target="https://www.biblegateway.com/passage/?search=Lamentations+3%3A25&amp;version=ESV"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biblegateway.com/passage/?search=Isaiah+40%3A31&amp;version=ESV"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hyperlink" Target="https://www.biblegateway.com/passage/?search=Luke+12%3A36&amp;version=ESV" TargetMode="External"/><Relationship Id="rId2" Type="http://schemas.openxmlformats.org/officeDocument/2006/relationships/image" Target="../media/image12.jp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hyperlink" Target="https://www.biblegateway.com/passage/?search=Luke+2%3A25&amp;version=ESV"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biblegateway.com/passage/?search=James+5%3A7&amp;version=ESV" TargetMode="External"/><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s://www.biblegateway.com/passage/?search=Philippians+3%3A20&amp;version=ESV" TargetMode="External"/><Relationship Id="rId4" Type="http://schemas.openxmlformats.org/officeDocument/2006/relationships/hyperlink" Target="https://www.biblegateway.com/passage/?search=Acts+1%3A4&amp;version=ESV" TargetMode="Externa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We Must Learn to Wait On God | Pursuing Intimacy With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64969" y="2053390"/>
            <a:ext cx="3320716" cy="769441"/>
          </a:xfrm>
          <a:prstGeom prst="rect">
            <a:avLst/>
          </a:prstGeom>
          <a:noFill/>
        </p:spPr>
        <p:txBody>
          <a:bodyPr wrap="square" rtlCol="0">
            <a:spAutoFit/>
          </a:bodyPr>
          <a:lstStyle/>
          <a:p>
            <a:pPr algn="r"/>
            <a:r>
              <a:rPr lang="en-US" sz="4400" b="1" dirty="0">
                <a:solidFill>
                  <a:schemeClr val="accent5">
                    <a:lumMod val="50000"/>
                  </a:schemeClr>
                </a:solidFill>
              </a:rPr>
              <a:t>Isaiah 30:18</a:t>
            </a:r>
            <a:endParaRPr lang="en-US" sz="4400" dirty="0">
              <a:solidFill>
                <a:schemeClr val="accent5">
                  <a:lumMod val="50000"/>
                </a:schemeClr>
              </a:solidFill>
            </a:endParaRPr>
          </a:p>
        </p:txBody>
      </p:sp>
    </p:spTree>
    <p:extLst>
      <p:ext uri="{BB962C8B-B14F-4D97-AF65-F5344CB8AC3E}">
        <p14:creationId xmlns:p14="http://schemas.microsoft.com/office/powerpoint/2010/main" val="28029123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302" y="0"/>
            <a:ext cx="6899396" cy="6858000"/>
          </a:xfrm>
          <a:prstGeom prst="rect">
            <a:avLst/>
          </a:prstGeom>
        </p:spPr>
      </p:pic>
    </p:spTree>
    <p:extLst>
      <p:ext uri="{BB962C8B-B14F-4D97-AF65-F5344CB8AC3E}">
        <p14:creationId xmlns:p14="http://schemas.microsoft.com/office/powerpoint/2010/main" val="6569753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211" y="0"/>
            <a:ext cx="10277580" cy="6858000"/>
          </a:xfrm>
          <a:prstGeom prst="rect">
            <a:avLst/>
          </a:prstGeom>
        </p:spPr>
      </p:pic>
      <p:cxnSp>
        <p:nvCxnSpPr>
          <p:cNvPr id="4" name="Straight Connector 3"/>
          <p:cNvCxnSpPr/>
          <p:nvPr/>
        </p:nvCxnSpPr>
        <p:spPr>
          <a:xfrm>
            <a:off x="6534150" y="2800350"/>
            <a:ext cx="800100" cy="0"/>
          </a:xfrm>
          <a:prstGeom prst="line">
            <a:avLst/>
          </a:prstGeom>
          <a:ln w="41275"/>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44439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You Want It When Metal Sign 14 x 8 Inc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11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phesians 2: ppt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49" y="-16670"/>
            <a:ext cx="9166225" cy="687466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phesians 2: ppt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0788"/>
          <a:stretch/>
        </p:blipFill>
        <p:spPr bwMode="auto">
          <a:xfrm>
            <a:off x="10858501" y="-16670"/>
            <a:ext cx="1333500" cy="68746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Ephesians 2: ppt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90788"/>
          <a:stretch/>
        </p:blipFill>
        <p:spPr bwMode="auto">
          <a:xfrm>
            <a:off x="3172" y="-16671"/>
            <a:ext cx="2054228" cy="6874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01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e walk by faith, not by sight. - 2 Corinthians 5:7 - Quotes 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747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ast all your cares on Him, for He cares for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785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ut seek ye first the kingdom of God, and his righteousness; and all these  things shall be added… | by Keith McGivern | 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4789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703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dam and Eve in the Garden of Eden - Life, Hope &amp; Tru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400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dam and Eve in the Garden of Eden - Life, Hope &amp; Truth"/>
          <p:cNvPicPr>
            <a:picLocks noChangeAspect="1" noChangeArrowheads="1"/>
          </p:cNvPicPr>
          <p:nvPr/>
        </p:nvPicPr>
        <p:blipFill rotWithShape="1">
          <a:blip r:embed="rId2">
            <a:extLst>
              <a:ext uri="{28A0092B-C50C-407E-A947-70E740481C1C}">
                <a14:useLocalDpi xmlns:a14="http://schemas.microsoft.com/office/drawing/2010/main" val="0"/>
              </a:ext>
            </a:extLst>
          </a:blip>
          <a:srcRect t="74107"/>
          <a:stretch/>
        </p:blipFill>
        <p:spPr bwMode="auto">
          <a:xfrm>
            <a:off x="0" y="4705350"/>
            <a:ext cx="12192000" cy="2152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4705350"/>
            <a:ext cx="12058650" cy="1323439"/>
          </a:xfrm>
          <a:prstGeom prst="rect">
            <a:avLst/>
          </a:prstGeom>
          <a:noFill/>
        </p:spPr>
        <p:txBody>
          <a:bodyPr wrap="square" rtlCol="0">
            <a:spAutoFit/>
          </a:bodyPr>
          <a:lstStyle/>
          <a:p>
            <a:pPr algn="ctr"/>
            <a:r>
              <a:rPr lang="en-US" sz="4000" dirty="0" smtClean="0">
                <a:solidFill>
                  <a:schemeClr val="bg1"/>
                </a:solidFill>
              </a:rPr>
              <a:t>Ultimately, </a:t>
            </a:r>
            <a:r>
              <a:rPr lang="en-US" sz="4000" dirty="0">
                <a:solidFill>
                  <a:schemeClr val="bg1"/>
                </a:solidFill>
              </a:rPr>
              <a:t>they would lose the one thing that mattered most in their relationship with God. </a:t>
            </a:r>
            <a:r>
              <a:rPr lang="en-US" sz="4000" u="sng" dirty="0">
                <a:solidFill>
                  <a:schemeClr val="bg1"/>
                </a:solidFill>
              </a:rPr>
              <a:t>TRUST</a:t>
            </a:r>
            <a:r>
              <a:rPr lang="en-US" sz="4000" dirty="0">
                <a:solidFill>
                  <a:schemeClr val="bg1"/>
                </a:solidFill>
              </a:rPr>
              <a:t>! </a:t>
            </a:r>
          </a:p>
        </p:txBody>
      </p:sp>
    </p:spTree>
    <p:extLst>
      <p:ext uri="{BB962C8B-B14F-4D97-AF65-F5344CB8AC3E}">
        <p14:creationId xmlns:p14="http://schemas.microsoft.com/office/powerpoint/2010/main" val="652878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15 Bible verses about Adam And Eve Disobey G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924" y="0"/>
            <a:ext cx="9159875" cy="6869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48550" y="6488906"/>
            <a:ext cx="3143249" cy="3810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50958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Picture 2" descr="The Fall Studies in the Book of Genesis Genesis 3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775"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672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2052" name="Picture 4" descr="Image may contain: text that says 'MYFAITHVOTES United. We Stand. During the next 25 days, please don't let the elephants and the donkeys make you forget you belong to the lamb. #PrayThinkVote'"/>
          <p:cNvPicPr>
            <a:picLocks noChangeAspect="1" noChangeArrowheads="1"/>
          </p:cNvPicPr>
          <p:nvPr/>
        </p:nvPicPr>
        <p:blipFill rotWithShape="1">
          <a:blip r:embed="rId2">
            <a:extLst>
              <a:ext uri="{28A0092B-C50C-407E-A947-70E740481C1C}">
                <a14:useLocalDpi xmlns:a14="http://schemas.microsoft.com/office/drawing/2010/main" val="0"/>
              </a:ext>
            </a:extLst>
          </a:blip>
          <a:srcRect t="20053" b="11346"/>
          <a:stretch/>
        </p:blipFill>
        <p:spPr bwMode="auto">
          <a:xfrm>
            <a:off x="2622881" y="1949117"/>
            <a:ext cx="6839909" cy="469231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9098" y="-1"/>
            <a:ext cx="733647" cy="6858001"/>
          </a:xfrm>
          <a:prstGeom prst="rect">
            <a:avLst/>
          </a:prstGeom>
          <a:solidFill>
            <a:srgbClr val="FF0000"/>
          </a:solidFill>
        </p:spPr>
        <p:txBody>
          <a:bodyPr wrap="square" rtlCol="0">
            <a:spAutoFit/>
          </a:bodyPr>
          <a:lstStyle/>
          <a:p>
            <a:endParaRPr lang="en-US" dirty="0"/>
          </a:p>
        </p:txBody>
      </p:sp>
      <p:sp>
        <p:nvSpPr>
          <p:cNvPr id="9" name="TextBox 8"/>
          <p:cNvSpPr txBox="1"/>
          <p:nvPr/>
        </p:nvSpPr>
        <p:spPr>
          <a:xfrm>
            <a:off x="1300717" y="0"/>
            <a:ext cx="733647" cy="6858001"/>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10051308" y="-18093"/>
            <a:ext cx="733647" cy="6858001"/>
          </a:xfrm>
          <a:prstGeom prst="rect">
            <a:avLst/>
          </a:prstGeom>
          <a:solidFill>
            <a:srgbClr val="FF0000"/>
          </a:solidFill>
        </p:spPr>
        <p:txBody>
          <a:bodyPr wrap="square" rtlCol="0">
            <a:spAutoFit/>
          </a:bodyPr>
          <a:lstStyle/>
          <a:p>
            <a:endParaRPr lang="en-US" dirty="0"/>
          </a:p>
        </p:txBody>
      </p:sp>
      <p:sp>
        <p:nvSpPr>
          <p:cNvPr id="11" name="TextBox 10"/>
          <p:cNvSpPr txBox="1"/>
          <p:nvPr/>
        </p:nvSpPr>
        <p:spPr>
          <a:xfrm>
            <a:off x="10862927" y="-18092"/>
            <a:ext cx="733647" cy="6858001"/>
          </a:xfrm>
          <a:prstGeom prst="rect">
            <a:avLst/>
          </a:prstGeom>
          <a:solidFill>
            <a:schemeClr val="bg1"/>
          </a:solidFill>
        </p:spPr>
        <p:txBody>
          <a:bodyPr wrap="square" rtlCol="0">
            <a:spAutoFit/>
          </a:bodyPr>
          <a:lstStyle/>
          <a:p>
            <a:endParaRPr lang="en-US" dirty="0"/>
          </a:p>
        </p:txBody>
      </p:sp>
      <p:pic>
        <p:nvPicPr>
          <p:cNvPr id="2054" name="Picture 6" descr="Donkeys and Elephants — Q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4291" y="0"/>
            <a:ext cx="1881386" cy="194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054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97000">
              <a:schemeClr val="tx1"/>
            </a:gs>
            <a:gs pos="11000">
              <a:schemeClr val="accent1">
                <a:lumMod val="45000"/>
                <a:lumOff val="55000"/>
              </a:schemeClr>
            </a:gs>
            <a:gs pos="26000">
              <a:schemeClr val="accent1">
                <a:lumMod val="45000"/>
                <a:lumOff val="55000"/>
              </a:schemeClr>
            </a:gs>
            <a:gs pos="36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364" name="Picture 4" descr="A Prayer for God to Do the Impossible - Your Daily Prayer - October 28 -  Devo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53050" y="6496050"/>
            <a:ext cx="1371600" cy="369332"/>
          </a:xfrm>
          <a:prstGeom prst="rect">
            <a:avLst/>
          </a:prstGeom>
          <a:solidFill>
            <a:schemeClr val="tx1"/>
          </a:solidFill>
        </p:spPr>
        <p:txBody>
          <a:bodyPr wrap="square" rtlCol="0">
            <a:spAutoFit/>
          </a:bodyPr>
          <a:lstStyle/>
          <a:p>
            <a:endParaRPr lang="en-US" dirty="0"/>
          </a:p>
        </p:txBody>
      </p:sp>
      <p:sp>
        <p:nvSpPr>
          <p:cNvPr id="3" name="Rectangle 2"/>
          <p:cNvSpPr/>
          <p:nvPr/>
        </p:nvSpPr>
        <p:spPr>
          <a:xfrm>
            <a:off x="3345856" y="205085"/>
            <a:ext cx="5500288"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latin typeface="Candara Light" panose="020E0502030303020204" pitchFamily="34" charset="0"/>
              </a:rPr>
              <a:t>Abraham  &amp; Sarah</a:t>
            </a:r>
            <a:endParaRPr lang="en-US" sz="5400" b="1" cap="none" spc="50" dirty="0">
              <a:ln w="0"/>
              <a:solidFill>
                <a:schemeClr val="bg2"/>
              </a:solidFill>
              <a:effectLst>
                <a:innerShdw blurRad="63500" dist="50800" dir="13500000">
                  <a:srgbClr val="000000">
                    <a:alpha val="50000"/>
                  </a:srgbClr>
                </a:innerShdw>
              </a:effectLst>
              <a:latin typeface="Candara Light" panose="020E0502030303020204" pitchFamily="34" charset="0"/>
            </a:endParaRPr>
          </a:p>
        </p:txBody>
      </p:sp>
      <p:sp>
        <p:nvSpPr>
          <p:cNvPr id="4" name="TextBox 3"/>
          <p:cNvSpPr txBox="1"/>
          <p:nvPr/>
        </p:nvSpPr>
        <p:spPr>
          <a:xfrm>
            <a:off x="3181350" y="1581150"/>
            <a:ext cx="5683844" cy="523220"/>
          </a:xfrm>
          <a:prstGeom prst="rect">
            <a:avLst/>
          </a:prstGeom>
          <a:noFill/>
        </p:spPr>
        <p:txBody>
          <a:bodyPr wrap="square" rtlCol="0">
            <a:spAutoFit/>
          </a:bodyPr>
          <a:lstStyle/>
          <a:p>
            <a:pPr algn="ctr"/>
            <a:r>
              <a:rPr lang="en-US" sz="2800" dirty="0" smtClean="0">
                <a:solidFill>
                  <a:schemeClr val="bg1"/>
                </a:solidFill>
              </a:rPr>
              <a:t>Learned through waiting on God that</a:t>
            </a:r>
            <a:endParaRPr lang="en-US" sz="2800" dirty="0">
              <a:solidFill>
                <a:schemeClr val="bg1"/>
              </a:solidFill>
            </a:endParaRPr>
          </a:p>
        </p:txBody>
      </p:sp>
    </p:spTree>
    <p:extLst>
      <p:ext uri="{BB962C8B-B14F-4D97-AF65-F5344CB8AC3E}">
        <p14:creationId xmlns:p14="http://schemas.microsoft.com/office/powerpoint/2010/main" val="36870030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102870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6296" b="52222"/>
          <a:stretch/>
        </p:blipFill>
        <p:spPr>
          <a:xfrm>
            <a:off x="0" y="0"/>
            <a:ext cx="1504950" cy="32766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7500" r="88333"/>
          <a:stretch/>
        </p:blipFill>
        <p:spPr>
          <a:xfrm>
            <a:off x="0" y="3276600"/>
            <a:ext cx="2076450" cy="360045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704"/>
          <a:stretch/>
        </p:blipFill>
        <p:spPr>
          <a:xfrm>
            <a:off x="9582150" y="0"/>
            <a:ext cx="2609850" cy="6858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96296" b="52222"/>
          <a:stretch/>
        </p:blipFill>
        <p:spPr>
          <a:xfrm>
            <a:off x="1504174" y="0"/>
            <a:ext cx="1496200" cy="325755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96296" b="55833"/>
          <a:stretch/>
        </p:blipFill>
        <p:spPr>
          <a:xfrm>
            <a:off x="3000374" y="0"/>
            <a:ext cx="1666875" cy="276225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3519" r="42592" b="51389"/>
          <a:stretch/>
        </p:blipFill>
        <p:spPr>
          <a:xfrm>
            <a:off x="4505324" y="66675"/>
            <a:ext cx="2276476" cy="3362325"/>
          </a:xfrm>
          <a:prstGeom prst="rect">
            <a:avLst/>
          </a:prstGeom>
        </p:spPr>
      </p:pic>
      <p:sp>
        <p:nvSpPr>
          <p:cNvPr id="13" name="TextBox 12"/>
          <p:cNvSpPr txBox="1"/>
          <p:nvPr/>
        </p:nvSpPr>
        <p:spPr>
          <a:xfrm>
            <a:off x="171450" y="66675"/>
            <a:ext cx="11868150" cy="2554545"/>
          </a:xfrm>
          <a:prstGeom prst="rect">
            <a:avLst/>
          </a:prstGeom>
          <a:noFill/>
        </p:spPr>
        <p:txBody>
          <a:bodyPr wrap="square" rtlCol="0">
            <a:spAutoFit/>
          </a:bodyPr>
          <a:lstStyle/>
          <a:p>
            <a:pPr algn="ctr"/>
            <a:r>
              <a:rPr lang="en-US" sz="4000" baseline="30000" dirty="0">
                <a:solidFill>
                  <a:schemeClr val="bg1"/>
                </a:solidFill>
              </a:rPr>
              <a:t>18</a:t>
            </a:r>
            <a:r>
              <a:rPr lang="en-US" sz="4000" dirty="0">
                <a:solidFill>
                  <a:schemeClr val="bg1"/>
                </a:solidFill>
              </a:rPr>
              <a:t> </a:t>
            </a:r>
            <a:r>
              <a:rPr lang="en-US" sz="4000" b="1" dirty="0">
                <a:solidFill>
                  <a:schemeClr val="bg1"/>
                </a:solidFill>
              </a:rPr>
              <a:t>Christ also suffered for our sins once and for all</a:t>
            </a:r>
            <a:r>
              <a:rPr lang="en-US" sz="4000" dirty="0">
                <a:solidFill>
                  <a:schemeClr val="bg1"/>
                </a:solidFill>
              </a:rPr>
              <a:t>, </a:t>
            </a:r>
            <a:endParaRPr lang="en-US" sz="4000" dirty="0" smtClean="0">
              <a:solidFill>
                <a:schemeClr val="bg1"/>
              </a:solidFill>
            </a:endParaRPr>
          </a:p>
          <a:p>
            <a:pPr algn="ctr"/>
            <a:r>
              <a:rPr lang="en-US" sz="4000" dirty="0" smtClean="0">
                <a:solidFill>
                  <a:schemeClr val="bg1"/>
                </a:solidFill>
              </a:rPr>
              <a:t>the </a:t>
            </a:r>
            <a:r>
              <a:rPr lang="en-US" sz="4000" dirty="0">
                <a:solidFill>
                  <a:schemeClr val="bg1"/>
                </a:solidFill>
              </a:rPr>
              <a:t>righteous for the unrighteous, that he might bring </a:t>
            </a:r>
            <a:endParaRPr lang="en-US" sz="4000" dirty="0" smtClean="0">
              <a:solidFill>
                <a:schemeClr val="bg1"/>
              </a:solidFill>
            </a:endParaRPr>
          </a:p>
          <a:p>
            <a:pPr algn="ctr"/>
            <a:r>
              <a:rPr lang="en-US" sz="4000" dirty="0" smtClean="0">
                <a:solidFill>
                  <a:schemeClr val="bg1"/>
                </a:solidFill>
              </a:rPr>
              <a:t>us </a:t>
            </a:r>
            <a:r>
              <a:rPr lang="en-US" sz="4000" dirty="0">
                <a:solidFill>
                  <a:schemeClr val="bg1"/>
                </a:solidFill>
              </a:rPr>
              <a:t>to God. He was put to death in the flesh </a:t>
            </a:r>
            <a:endParaRPr lang="en-US" sz="4000" dirty="0" smtClean="0">
              <a:solidFill>
                <a:schemeClr val="bg1"/>
              </a:solidFill>
            </a:endParaRPr>
          </a:p>
          <a:p>
            <a:pPr algn="ctr"/>
            <a:r>
              <a:rPr lang="en-US" sz="4000" dirty="0" smtClean="0">
                <a:solidFill>
                  <a:schemeClr val="bg1"/>
                </a:solidFill>
              </a:rPr>
              <a:t>but </a:t>
            </a:r>
            <a:r>
              <a:rPr lang="en-US" sz="4000" dirty="0">
                <a:solidFill>
                  <a:schemeClr val="bg1"/>
                </a:solidFill>
              </a:rPr>
              <a:t>made alive by the Spirit, </a:t>
            </a:r>
          </a:p>
        </p:txBody>
      </p:sp>
      <p:sp>
        <p:nvSpPr>
          <p:cNvPr id="14" name="TextBox 13"/>
          <p:cNvSpPr txBox="1"/>
          <p:nvPr/>
        </p:nvSpPr>
        <p:spPr>
          <a:xfrm>
            <a:off x="9258300" y="6051353"/>
            <a:ext cx="2781300" cy="584775"/>
          </a:xfrm>
          <a:prstGeom prst="rect">
            <a:avLst/>
          </a:prstGeom>
          <a:noFill/>
        </p:spPr>
        <p:txBody>
          <a:bodyPr wrap="square" rtlCol="0">
            <a:spAutoFit/>
          </a:bodyPr>
          <a:lstStyle/>
          <a:p>
            <a:r>
              <a:rPr lang="en-US" sz="3200" b="1" dirty="0">
                <a:solidFill>
                  <a:schemeClr val="bg1"/>
                </a:solidFill>
              </a:rPr>
              <a:t>1 Peter </a:t>
            </a:r>
            <a:r>
              <a:rPr lang="en-US" sz="3200" b="1" dirty="0" smtClean="0">
                <a:solidFill>
                  <a:schemeClr val="bg1"/>
                </a:solidFill>
              </a:rPr>
              <a:t>3:18-20</a:t>
            </a:r>
            <a:endParaRPr lang="en-US" dirty="0"/>
          </a:p>
        </p:txBody>
      </p:sp>
      <p:pic>
        <p:nvPicPr>
          <p:cNvPr id="16386" name="Picture 2" descr="Christian Standard Bible (CSB) | Logos Bible Software"/>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0744" r="12133" b="26596"/>
          <a:stretch/>
        </p:blipFill>
        <p:spPr bwMode="auto">
          <a:xfrm>
            <a:off x="11000987" y="4832667"/>
            <a:ext cx="896126" cy="99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057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0"/>
            <a:ext cx="10287000" cy="6858000"/>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6296" b="52222"/>
          <a:stretch/>
        </p:blipFill>
        <p:spPr>
          <a:xfrm>
            <a:off x="0" y="0"/>
            <a:ext cx="1504950" cy="3276600"/>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47500" r="88333"/>
          <a:stretch/>
        </p:blipFill>
        <p:spPr>
          <a:xfrm>
            <a:off x="0" y="3276600"/>
            <a:ext cx="2076450" cy="3600450"/>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3704"/>
          <a:stretch/>
        </p:blipFill>
        <p:spPr>
          <a:xfrm>
            <a:off x="9582150" y="0"/>
            <a:ext cx="2609850" cy="6858000"/>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r="96296" b="52222"/>
          <a:stretch/>
        </p:blipFill>
        <p:spPr>
          <a:xfrm>
            <a:off x="1504174" y="0"/>
            <a:ext cx="1496200" cy="3257550"/>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96296" b="55833"/>
          <a:stretch/>
        </p:blipFill>
        <p:spPr>
          <a:xfrm>
            <a:off x="3000374" y="0"/>
            <a:ext cx="1666875" cy="2762250"/>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43519" r="42592" b="51389"/>
          <a:stretch/>
        </p:blipFill>
        <p:spPr>
          <a:xfrm>
            <a:off x="4505324" y="66675"/>
            <a:ext cx="2276476" cy="3362325"/>
          </a:xfrm>
          <a:prstGeom prst="rect">
            <a:avLst/>
          </a:prstGeom>
        </p:spPr>
      </p:pic>
      <p:sp>
        <p:nvSpPr>
          <p:cNvPr id="13" name="TextBox 12"/>
          <p:cNvSpPr txBox="1"/>
          <p:nvPr/>
        </p:nvSpPr>
        <p:spPr>
          <a:xfrm>
            <a:off x="171450" y="66675"/>
            <a:ext cx="11868150" cy="2554545"/>
          </a:xfrm>
          <a:prstGeom prst="rect">
            <a:avLst/>
          </a:prstGeom>
          <a:noFill/>
        </p:spPr>
        <p:txBody>
          <a:bodyPr wrap="square" rtlCol="0">
            <a:spAutoFit/>
          </a:bodyPr>
          <a:lstStyle/>
          <a:p>
            <a:pPr algn="ctr"/>
            <a:r>
              <a:rPr lang="en-US" sz="4000" baseline="30000" dirty="0" smtClean="0">
                <a:solidFill>
                  <a:schemeClr val="bg1"/>
                </a:solidFill>
              </a:rPr>
              <a:t>19</a:t>
            </a:r>
            <a:r>
              <a:rPr lang="en-US" sz="4000" dirty="0">
                <a:solidFill>
                  <a:schemeClr val="bg1"/>
                </a:solidFill>
              </a:rPr>
              <a:t> in which he also went and made proclamation to the spirits in prison </a:t>
            </a:r>
            <a:r>
              <a:rPr lang="en-US" sz="4000" baseline="30000" dirty="0">
                <a:solidFill>
                  <a:schemeClr val="bg1"/>
                </a:solidFill>
              </a:rPr>
              <a:t>20 </a:t>
            </a:r>
            <a:r>
              <a:rPr lang="en-US" sz="4000" dirty="0">
                <a:solidFill>
                  <a:schemeClr val="bg1"/>
                </a:solidFill>
              </a:rPr>
              <a:t>who in the past were disobedient, that </a:t>
            </a:r>
            <a:r>
              <a:rPr lang="en-US" sz="4000" b="1" dirty="0">
                <a:solidFill>
                  <a:schemeClr val="bg1"/>
                </a:solidFill>
              </a:rPr>
              <a:t>God patiently waited</a:t>
            </a:r>
            <a:r>
              <a:rPr lang="en-US" sz="4000" dirty="0">
                <a:solidFill>
                  <a:schemeClr val="bg1"/>
                </a:solidFill>
              </a:rPr>
              <a:t> in the days of Noah </a:t>
            </a:r>
            <a:endParaRPr lang="en-US" sz="4000" dirty="0" smtClean="0">
              <a:solidFill>
                <a:schemeClr val="bg1"/>
              </a:solidFill>
            </a:endParaRPr>
          </a:p>
          <a:p>
            <a:pPr algn="ctr"/>
            <a:r>
              <a:rPr lang="en-US" sz="4000" dirty="0" smtClean="0">
                <a:solidFill>
                  <a:schemeClr val="bg1"/>
                </a:solidFill>
              </a:rPr>
              <a:t>while </a:t>
            </a:r>
            <a:r>
              <a:rPr lang="en-US" sz="4000" dirty="0">
                <a:solidFill>
                  <a:schemeClr val="bg1"/>
                </a:solidFill>
              </a:rPr>
              <a:t>the ark was being prepared. </a:t>
            </a:r>
          </a:p>
        </p:txBody>
      </p:sp>
      <p:sp>
        <p:nvSpPr>
          <p:cNvPr id="10" name="TextBox 9"/>
          <p:cNvSpPr txBox="1"/>
          <p:nvPr/>
        </p:nvSpPr>
        <p:spPr>
          <a:xfrm>
            <a:off x="9258300" y="6051353"/>
            <a:ext cx="2781300" cy="584775"/>
          </a:xfrm>
          <a:prstGeom prst="rect">
            <a:avLst/>
          </a:prstGeom>
          <a:noFill/>
        </p:spPr>
        <p:txBody>
          <a:bodyPr wrap="square" rtlCol="0">
            <a:spAutoFit/>
          </a:bodyPr>
          <a:lstStyle/>
          <a:p>
            <a:r>
              <a:rPr lang="en-US" sz="3200" b="1" dirty="0">
                <a:solidFill>
                  <a:schemeClr val="bg1"/>
                </a:solidFill>
              </a:rPr>
              <a:t>1 Peter </a:t>
            </a:r>
            <a:r>
              <a:rPr lang="en-US" sz="3200" b="1" dirty="0" smtClean="0">
                <a:solidFill>
                  <a:schemeClr val="bg1"/>
                </a:solidFill>
              </a:rPr>
              <a:t>3:18-20</a:t>
            </a:r>
            <a:endParaRPr lang="en-US" dirty="0"/>
          </a:p>
        </p:txBody>
      </p:sp>
      <p:pic>
        <p:nvPicPr>
          <p:cNvPr id="11" name="Picture 2" descr="Christian Standard Bible (CSB) | Logos Bible Software"/>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20744" r="12133" b="26596"/>
          <a:stretch/>
        </p:blipFill>
        <p:spPr bwMode="auto">
          <a:xfrm>
            <a:off x="11000987" y="4832667"/>
            <a:ext cx="896126" cy="996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4390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The Historical Reliability of Mary, Martha, and Lazarus (John 11:1-44) |  DavidLGray.INF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4" y="896942"/>
            <a:ext cx="8950325" cy="59610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41979" y="0"/>
            <a:ext cx="7231852"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Mary, Martha &amp; Lazarus</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5894852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2" descr="Waiting and Other Acts of Heroism | Stephanie Risc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722"/>
            <a:ext cx="8066314" cy="62048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aiting and Other Acts of Heroism | Stephanie Rische"/>
          <p:cNvPicPr>
            <a:picLocks noChangeAspect="1" noChangeArrowheads="1"/>
          </p:cNvPicPr>
          <p:nvPr/>
        </p:nvPicPr>
        <p:blipFill rotWithShape="1">
          <a:blip r:embed="rId2">
            <a:extLst>
              <a:ext uri="{28A0092B-C50C-407E-A947-70E740481C1C}">
                <a14:useLocalDpi xmlns:a14="http://schemas.microsoft.com/office/drawing/2010/main" val="0"/>
              </a:ext>
            </a:extLst>
          </a:blip>
          <a:srcRect l="33468"/>
          <a:stretch/>
        </p:blipFill>
        <p:spPr bwMode="auto">
          <a:xfrm>
            <a:off x="2775858" y="-253722"/>
            <a:ext cx="9416142" cy="620485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2081" y="2183564"/>
            <a:ext cx="10682540"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Why is waiting on  God so important?</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530270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iting for the 'perfect' time to do something? | by Soham Dutta | 100  Naked Words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6574" b="401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6570" y="2318657"/>
            <a:ext cx="11865430" cy="707886"/>
          </a:xfrm>
          <a:prstGeom prst="rect">
            <a:avLst/>
          </a:prstGeom>
          <a:noFill/>
        </p:spPr>
        <p:txBody>
          <a:bodyPr wrap="square" rtlCol="0">
            <a:spAutoFit/>
          </a:bodyPr>
          <a:lstStyle/>
          <a:p>
            <a:r>
              <a:rPr lang="en-US" sz="4000" b="1" dirty="0">
                <a:solidFill>
                  <a:schemeClr val="bg1"/>
                </a:solidFill>
              </a:rPr>
              <a:t>Waiting </a:t>
            </a:r>
            <a:r>
              <a:rPr lang="en-US" sz="4000" b="1" u="sng" dirty="0">
                <a:solidFill>
                  <a:schemeClr val="bg1"/>
                </a:solidFill>
              </a:rPr>
              <a:t>reveals</a:t>
            </a:r>
            <a:r>
              <a:rPr lang="en-US" sz="4000" b="1" dirty="0">
                <a:solidFill>
                  <a:schemeClr val="bg1"/>
                </a:solidFill>
              </a:rPr>
              <a:t> who and what we put our trust in!</a:t>
            </a:r>
          </a:p>
        </p:txBody>
      </p:sp>
    </p:spTree>
    <p:extLst>
      <p:ext uri="{BB962C8B-B14F-4D97-AF65-F5344CB8AC3E}">
        <p14:creationId xmlns:p14="http://schemas.microsoft.com/office/powerpoint/2010/main" val="3010843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iting for the 'perfect' time to do something? | by Soham Dutta | 100  Naked Words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6574" b="401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6570" y="2318657"/>
            <a:ext cx="11865430" cy="1938992"/>
          </a:xfrm>
          <a:prstGeom prst="rect">
            <a:avLst/>
          </a:prstGeom>
          <a:noFill/>
        </p:spPr>
        <p:txBody>
          <a:bodyPr wrap="square" rtlCol="0">
            <a:spAutoFit/>
          </a:bodyPr>
          <a:lstStyle/>
          <a:p>
            <a:r>
              <a:rPr lang="en-US" sz="4000" b="1" dirty="0">
                <a:solidFill>
                  <a:schemeClr val="bg1"/>
                </a:solidFill>
              </a:rPr>
              <a:t>Waiting </a:t>
            </a:r>
            <a:r>
              <a:rPr lang="en-US" sz="4000" b="1" u="sng" dirty="0">
                <a:solidFill>
                  <a:schemeClr val="bg1"/>
                </a:solidFill>
              </a:rPr>
              <a:t>reveals</a:t>
            </a:r>
            <a:r>
              <a:rPr lang="en-US" sz="4000" b="1" dirty="0">
                <a:solidFill>
                  <a:schemeClr val="bg1"/>
                </a:solidFill>
              </a:rPr>
              <a:t> who and what we put our trust in</a:t>
            </a:r>
            <a:r>
              <a:rPr lang="en-US" sz="4000" b="1" dirty="0" smtClean="0">
                <a:solidFill>
                  <a:schemeClr val="bg1"/>
                </a:solidFill>
              </a:rPr>
              <a:t>!</a:t>
            </a:r>
          </a:p>
          <a:p>
            <a:r>
              <a:rPr lang="en-US" sz="4000" b="1" dirty="0" smtClean="0">
                <a:solidFill>
                  <a:schemeClr val="bg1"/>
                </a:solidFill>
              </a:rPr>
              <a:t>Waiting </a:t>
            </a:r>
            <a:r>
              <a:rPr lang="en-US" sz="4000" b="1" u="sng" dirty="0" smtClean="0">
                <a:solidFill>
                  <a:schemeClr val="bg1"/>
                </a:solidFill>
              </a:rPr>
              <a:t>demonstrates</a:t>
            </a:r>
            <a:r>
              <a:rPr lang="en-US" sz="4000" b="1" dirty="0" smtClean="0">
                <a:solidFill>
                  <a:schemeClr val="bg1"/>
                </a:solidFill>
              </a:rPr>
              <a:t> trust!</a:t>
            </a:r>
          </a:p>
          <a:p>
            <a:endParaRPr lang="en-US" sz="4000" b="1" dirty="0">
              <a:solidFill>
                <a:schemeClr val="bg1"/>
              </a:solidFill>
            </a:endParaRPr>
          </a:p>
        </p:txBody>
      </p:sp>
    </p:spTree>
    <p:extLst>
      <p:ext uri="{BB962C8B-B14F-4D97-AF65-F5344CB8AC3E}">
        <p14:creationId xmlns:p14="http://schemas.microsoft.com/office/powerpoint/2010/main" val="876026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iting for the 'perfect' time to do something? | by Soham Dutta | 100  Naked Words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6574" b="401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6570" y="2318657"/>
            <a:ext cx="11865430" cy="1938992"/>
          </a:xfrm>
          <a:prstGeom prst="rect">
            <a:avLst/>
          </a:prstGeom>
          <a:noFill/>
        </p:spPr>
        <p:txBody>
          <a:bodyPr wrap="square" rtlCol="0">
            <a:spAutoFit/>
          </a:bodyPr>
          <a:lstStyle/>
          <a:p>
            <a:r>
              <a:rPr lang="en-US" sz="4000" b="1" dirty="0">
                <a:solidFill>
                  <a:schemeClr val="bg1"/>
                </a:solidFill>
              </a:rPr>
              <a:t>Waiting </a:t>
            </a:r>
            <a:r>
              <a:rPr lang="en-US" sz="4000" b="1" u="sng" dirty="0">
                <a:solidFill>
                  <a:schemeClr val="bg1"/>
                </a:solidFill>
              </a:rPr>
              <a:t>reveals</a:t>
            </a:r>
            <a:r>
              <a:rPr lang="en-US" sz="4000" b="1" dirty="0">
                <a:solidFill>
                  <a:schemeClr val="bg1"/>
                </a:solidFill>
              </a:rPr>
              <a:t> who and what we put our trust in</a:t>
            </a:r>
            <a:r>
              <a:rPr lang="en-US" sz="4000" b="1" dirty="0" smtClean="0">
                <a:solidFill>
                  <a:schemeClr val="bg1"/>
                </a:solidFill>
              </a:rPr>
              <a:t>!</a:t>
            </a:r>
          </a:p>
          <a:p>
            <a:r>
              <a:rPr lang="en-US" sz="4000" b="1" dirty="0" smtClean="0">
                <a:solidFill>
                  <a:schemeClr val="bg1"/>
                </a:solidFill>
              </a:rPr>
              <a:t>Waiting </a:t>
            </a:r>
            <a:r>
              <a:rPr lang="en-US" sz="4000" b="1" u="sng" dirty="0" smtClean="0">
                <a:solidFill>
                  <a:schemeClr val="bg1"/>
                </a:solidFill>
              </a:rPr>
              <a:t>demonstrates</a:t>
            </a:r>
            <a:r>
              <a:rPr lang="en-US" sz="4000" b="1" dirty="0" smtClean="0">
                <a:solidFill>
                  <a:schemeClr val="bg1"/>
                </a:solidFill>
              </a:rPr>
              <a:t> trust!</a:t>
            </a:r>
          </a:p>
          <a:p>
            <a:r>
              <a:rPr lang="en-US" sz="4000" b="1" dirty="0" smtClean="0">
                <a:solidFill>
                  <a:schemeClr val="bg1"/>
                </a:solidFill>
              </a:rPr>
              <a:t>Waiting </a:t>
            </a:r>
            <a:r>
              <a:rPr lang="en-US" sz="4000" b="1" u="sng" dirty="0" smtClean="0">
                <a:solidFill>
                  <a:schemeClr val="bg1"/>
                </a:solidFill>
              </a:rPr>
              <a:t>develops</a:t>
            </a:r>
            <a:r>
              <a:rPr lang="en-US" sz="4000" b="1" dirty="0" smtClean="0">
                <a:solidFill>
                  <a:schemeClr val="bg1"/>
                </a:solidFill>
              </a:rPr>
              <a:t> unity!</a:t>
            </a:r>
            <a:endParaRPr lang="en-US" sz="4000" b="1" dirty="0">
              <a:solidFill>
                <a:schemeClr val="bg1"/>
              </a:solidFill>
            </a:endParaRPr>
          </a:p>
        </p:txBody>
      </p:sp>
    </p:spTree>
    <p:extLst>
      <p:ext uri="{BB962C8B-B14F-4D97-AF65-F5344CB8AC3E}">
        <p14:creationId xmlns:p14="http://schemas.microsoft.com/office/powerpoint/2010/main" val="4253452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iting for the 'perfect' time to do something? | by Soham Dutta | 100  Naked Words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6574" b="401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6570" y="2220686"/>
            <a:ext cx="11865430" cy="2554545"/>
          </a:xfrm>
          <a:prstGeom prst="rect">
            <a:avLst/>
          </a:prstGeom>
          <a:noFill/>
        </p:spPr>
        <p:txBody>
          <a:bodyPr wrap="square" rtlCol="0">
            <a:spAutoFit/>
          </a:bodyPr>
          <a:lstStyle/>
          <a:p>
            <a:r>
              <a:rPr lang="en-US" sz="4000" b="1" dirty="0">
                <a:solidFill>
                  <a:schemeClr val="bg1"/>
                </a:solidFill>
              </a:rPr>
              <a:t>Waiting </a:t>
            </a:r>
            <a:r>
              <a:rPr lang="en-US" sz="4000" b="1" u="sng" dirty="0">
                <a:solidFill>
                  <a:schemeClr val="bg1"/>
                </a:solidFill>
              </a:rPr>
              <a:t>reveals</a:t>
            </a:r>
            <a:r>
              <a:rPr lang="en-US" sz="4000" b="1" dirty="0">
                <a:solidFill>
                  <a:schemeClr val="bg1"/>
                </a:solidFill>
              </a:rPr>
              <a:t> who and what we put our trust in</a:t>
            </a:r>
            <a:r>
              <a:rPr lang="en-US" sz="4000" b="1" dirty="0" smtClean="0">
                <a:solidFill>
                  <a:schemeClr val="bg1"/>
                </a:solidFill>
              </a:rPr>
              <a:t>!</a:t>
            </a:r>
          </a:p>
          <a:p>
            <a:r>
              <a:rPr lang="en-US" sz="4000" b="1" dirty="0" smtClean="0">
                <a:solidFill>
                  <a:schemeClr val="bg1"/>
                </a:solidFill>
              </a:rPr>
              <a:t>Waiting </a:t>
            </a:r>
            <a:r>
              <a:rPr lang="en-US" sz="4000" b="1" u="sng" dirty="0" smtClean="0">
                <a:solidFill>
                  <a:schemeClr val="bg1"/>
                </a:solidFill>
              </a:rPr>
              <a:t>demonstrates</a:t>
            </a:r>
            <a:r>
              <a:rPr lang="en-US" sz="4000" b="1" dirty="0" smtClean="0">
                <a:solidFill>
                  <a:schemeClr val="bg1"/>
                </a:solidFill>
              </a:rPr>
              <a:t> trust.</a:t>
            </a:r>
          </a:p>
          <a:p>
            <a:r>
              <a:rPr lang="en-US" sz="4000" b="1" dirty="0" smtClean="0">
                <a:solidFill>
                  <a:schemeClr val="bg1"/>
                </a:solidFill>
              </a:rPr>
              <a:t>Waiting </a:t>
            </a:r>
            <a:r>
              <a:rPr lang="en-US" sz="4000" b="1" u="sng" dirty="0" smtClean="0">
                <a:solidFill>
                  <a:schemeClr val="bg1"/>
                </a:solidFill>
              </a:rPr>
              <a:t>develops</a:t>
            </a:r>
            <a:r>
              <a:rPr lang="en-US" sz="4000" b="1" dirty="0" smtClean="0">
                <a:solidFill>
                  <a:schemeClr val="bg1"/>
                </a:solidFill>
              </a:rPr>
              <a:t> unity.</a:t>
            </a:r>
          </a:p>
          <a:p>
            <a:r>
              <a:rPr lang="en-US" sz="4000" b="1" dirty="0" smtClean="0">
                <a:solidFill>
                  <a:schemeClr val="bg1"/>
                </a:solidFill>
              </a:rPr>
              <a:t>Waiting develops </a:t>
            </a:r>
            <a:r>
              <a:rPr lang="en-US" sz="4000" b="1" u="sng" dirty="0" smtClean="0">
                <a:solidFill>
                  <a:schemeClr val="bg1"/>
                </a:solidFill>
              </a:rPr>
              <a:t>contentment</a:t>
            </a:r>
            <a:r>
              <a:rPr lang="en-US" sz="4000" b="1" dirty="0" smtClean="0">
                <a:solidFill>
                  <a:schemeClr val="bg1"/>
                </a:solidFill>
              </a:rPr>
              <a:t>.</a:t>
            </a:r>
            <a:endParaRPr lang="en-US" sz="4000" b="1" dirty="0">
              <a:solidFill>
                <a:schemeClr val="bg1"/>
              </a:solidFill>
            </a:endParaRPr>
          </a:p>
        </p:txBody>
      </p:sp>
    </p:spTree>
    <p:extLst>
      <p:ext uri="{BB962C8B-B14F-4D97-AF65-F5344CB8AC3E}">
        <p14:creationId xmlns:p14="http://schemas.microsoft.com/office/powerpoint/2010/main" val="34889643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Waiting for the 'perfect' time to do something? | by Soham Dutta | 100  Naked Words | Medium"/>
          <p:cNvPicPr>
            <a:picLocks noChangeAspect="1" noChangeArrowheads="1"/>
          </p:cNvPicPr>
          <p:nvPr/>
        </p:nvPicPr>
        <p:blipFill rotWithShape="1">
          <a:blip r:embed="rId2">
            <a:extLst>
              <a:ext uri="{28A0092B-C50C-407E-A947-70E740481C1C}">
                <a14:useLocalDpi xmlns:a14="http://schemas.microsoft.com/office/drawing/2010/main" val="0"/>
              </a:ext>
            </a:extLst>
          </a:blip>
          <a:srcRect t="6574" b="4010"/>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16428" y="2220686"/>
            <a:ext cx="11375571" cy="1323439"/>
          </a:xfrm>
          <a:prstGeom prst="rect">
            <a:avLst/>
          </a:prstGeom>
          <a:noFill/>
        </p:spPr>
        <p:txBody>
          <a:bodyPr wrap="square" rtlCol="0">
            <a:spAutoFit/>
          </a:bodyPr>
          <a:lstStyle/>
          <a:p>
            <a:r>
              <a:rPr lang="en-US" sz="4000" b="1" dirty="0" smtClean="0">
                <a:solidFill>
                  <a:schemeClr val="bg1"/>
                </a:solidFill>
              </a:rPr>
              <a:t>The work of waiting is the way of God, </a:t>
            </a:r>
          </a:p>
          <a:p>
            <a:r>
              <a:rPr lang="en-US" sz="4000" b="1" dirty="0" smtClean="0">
                <a:solidFill>
                  <a:schemeClr val="bg1"/>
                </a:solidFill>
              </a:rPr>
              <a:t>for God’s work involves waiting!</a:t>
            </a:r>
            <a:endParaRPr lang="en-US" sz="4000" b="1" dirty="0">
              <a:solidFill>
                <a:schemeClr val="bg1"/>
              </a:solidFill>
            </a:endParaRPr>
          </a:p>
        </p:txBody>
      </p:sp>
      <p:cxnSp>
        <p:nvCxnSpPr>
          <p:cNvPr id="4" name="Straight Connector 3"/>
          <p:cNvCxnSpPr/>
          <p:nvPr/>
        </p:nvCxnSpPr>
        <p:spPr>
          <a:xfrm>
            <a:off x="5943600" y="3478811"/>
            <a:ext cx="156754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8827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may contain: 1 person, text"/>
          <p:cNvPicPr>
            <a:picLocks noChangeAspect="1" noChangeArrowheads="1"/>
          </p:cNvPicPr>
          <p:nvPr/>
        </p:nvPicPr>
        <p:blipFill rotWithShape="1">
          <a:blip r:embed="rId2">
            <a:extLst>
              <a:ext uri="{28A0092B-C50C-407E-A947-70E740481C1C}">
                <a14:useLocalDpi xmlns:a14="http://schemas.microsoft.com/office/drawing/2010/main" val="0"/>
              </a:ext>
            </a:extLst>
          </a:blip>
          <a:srcRect b="79705"/>
          <a:stretch/>
        </p:blipFill>
        <p:spPr bwMode="auto">
          <a:xfrm>
            <a:off x="176954" y="2575952"/>
            <a:ext cx="5877633"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 person, text"/>
          <p:cNvPicPr>
            <a:picLocks noChangeAspect="1" noChangeArrowheads="1"/>
          </p:cNvPicPr>
          <p:nvPr/>
        </p:nvPicPr>
        <p:blipFill rotWithShape="1">
          <a:blip r:embed="rId3">
            <a:extLst>
              <a:ext uri="{28A0092B-C50C-407E-A947-70E740481C1C}">
                <a14:useLocalDpi xmlns:a14="http://schemas.microsoft.com/office/drawing/2010/main" val="0"/>
              </a:ext>
            </a:extLst>
          </a:blip>
          <a:srcRect b="78455"/>
          <a:stretch/>
        </p:blipFill>
        <p:spPr bwMode="auto">
          <a:xfrm>
            <a:off x="176957" y="4007389"/>
            <a:ext cx="5877632" cy="13954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2 people, text"/>
          <p:cNvPicPr>
            <a:picLocks noChangeAspect="1" noChangeArrowheads="1"/>
          </p:cNvPicPr>
          <p:nvPr/>
        </p:nvPicPr>
        <p:blipFill rotWithShape="1">
          <a:blip r:embed="rId4">
            <a:extLst>
              <a:ext uri="{28A0092B-C50C-407E-A947-70E740481C1C}">
                <a14:useLocalDpi xmlns:a14="http://schemas.microsoft.com/office/drawing/2010/main" val="0"/>
              </a:ext>
            </a:extLst>
          </a:blip>
          <a:srcRect b="80121"/>
          <a:stretch/>
        </p:blipFill>
        <p:spPr bwMode="auto">
          <a:xfrm>
            <a:off x="184705" y="5451706"/>
            <a:ext cx="5877632" cy="12831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76944"/>
          <a:stretch/>
        </p:blipFill>
        <p:spPr>
          <a:xfrm>
            <a:off x="6115535" y="2675303"/>
            <a:ext cx="5946447" cy="1421006"/>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b="76667"/>
          <a:stretch/>
        </p:blipFill>
        <p:spPr>
          <a:xfrm>
            <a:off x="6051241" y="1100393"/>
            <a:ext cx="6058385" cy="1600200"/>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b="76944"/>
          <a:stretch/>
        </p:blipFill>
        <p:spPr>
          <a:xfrm>
            <a:off x="6115535" y="4077259"/>
            <a:ext cx="5946447" cy="1421006"/>
          </a:xfrm>
          <a:prstGeom prst="rect">
            <a:avLst/>
          </a:prstGeom>
        </p:spPr>
      </p:pic>
      <p:sp>
        <p:nvSpPr>
          <p:cNvPr id="2" name="TextBox 1"/>
          <p:cNvSpPr txBox="1"/>
          <p:nvPr/>
        </p:nvSpPr>
        <p:spPr>
          <a:xfrm>
            <a:off x="6205437" y="5008263"/>
            <a:ext cx="5762847" cy="369332"/>
          </a:xfrm>
          <a:prstGeom prst="rect">
            <a:avLst/>
          </a:prstGeom>
          <a:solidFill>
            <a:schemeClr val="bg1"/>
          </a:solidFill>
        </p:spPr>
        <p:txBody>
          <a:bodyPr wrap="square" rtlCol="0">
            <a:spAutoFit/>
          </a:bodyPr>
          <a:lstStyle/>
          <a:p>
            <a:pPr algn="ctr"/>
            <a:r>
              <a:rPr lang="en-US" b="1" dirty="0" smtClean="0">
                <a:solidFill>
                  <a:srgbClr val="C00000"/>
                </a:solidFill>
                <a:latin typeface="Agency FB" panose="020B0503020202020204" pitchFamily="34" charset="0"/>
              </a:rPr>
              <a:t>6</a:t>
            </a:r>
            <a:r>
              <a:rPr lang="en-US" dirty="0" smtClean="0">
                <a:solidFill>
                  <a:srgbClr val="C00000"/>
                </a:solidFill>
                <a:latin typeface="Agency FB" panose="020B0503020202020204" pitchFamily="34" charset="0"/>
              </a:rPr>
              <a:t>.</a:t>
            </a:r>
            <a:r>
              <a:rPr lang="en-US" dirty="0" smtClean="0">
                <a:latin typeface="Agency FB" panose="020B0503020202020204" pitchFamily="34" charset="0"/>
              </a:rPr>
              <a:t> </a:t>
            </a:r>
            <a:r>
              <a:rPr lang="en-US" b="1" dirty="0" smtClean="0">
                <a:solidFill>
                  <a:schemeClr val="accent5">
                    <a:lumMod val="50000"/>
                  </a:schemeClr>
                </a:solidFill>
                <a:latin typeface="Agency FB" panose="020B0503020202020204" pitchFamily="34" charset="0"/>
              </a:rPr>
              <a:t>THE JUDICIAL SYSTEM</a:t>
            </a:r>
            <a:endParaRPr lang="en-US" b="1" dirty="0">
              <a:solidFill>
                <a:schemeClr val="accent5">
                  <a:lumMod val="50000"/>
                </a:schemeClr>
              </a:solidFill>
              <a:latin typeface="Agency FB" panose="020B0503020202020204" pitchFamily="34" charset="0"/>
            </a:endParaRP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b="76944"/>
          <a:stretch/>
        </p:blipFill>
        <p:spPr>
          <a:xfrm>
            <a:off x="6115535" y="5366962"/>
            <a:ext cx="5946447" cy="1421006"/>
          </a:xfrm>
          <a:prstGeom prst="rect">
            <a:avLst/>
          </a:prstGeom>
        </p:spPr>
      </p:pic>
      <p:sp>
        <p:nvSpPr>
          <p:cNvPr id="19" name="TextBox 18"/>
          <p:cNvSpPr txBox="1"/>
          <p:nvPr/>
        </p:nvSpPr>
        <p:spPr>
          <a:xfrm>
            <a:off x="6205436" y="3612171"/>
            <a:ext cx="5762847" cy="369332"/>
          </a:xfrm>
          <a:prstGeom prst="rect">
            <a:avLst/>
          </a:prstGeom>
          <a:solidFill>
            <a:schemeClr val="bg1"/>
          </a:solidFill>
        </p:spPr>
        <p:txBody>
          <a:bodyPr wrap="square" rtlCol="0">
            <a:spAutoFit/>
          </a:bodyPr>
          <a:lstStyle/>
          <a:p>
            <a:pPr algn="ctr"/>
            <a:r>
              <a:rPr lang="en-US" b="1" dirty="0">
                <a:solidFill>
                  <a:srgbClr val="C00000"/>
                </a:solidFill>
                <a:latin typeface="Agency FB" panose="020B0503020202020204" pitchFamily="34" charset="0"/>
              </a:rPr>
              <a:t>5</a:t>
            </a:r>
            <a:r>
              <a:rPr lang="en-US" dirty="0" smtClean="0">
                <a:solidFill>
                  <a:srgbClr val="C00000"/>
                </a:solidFill>
                <a:latin typeface="Agency FB" panose="020B0503020202020204" pitchFamily="34" charset="0"/>
              </a:rPr>
              <a:t>.</a:t>
            </a:r>
            <a:r>
              <a:rPr lang="en-US" dirty="0" smtClean="0">
                <a:latin typeface="Agency FB" panose="020B0503020202020204" pitchFamily="34" charset="0"/>
              </a:rPr>
              <a:t> </a:t>
            </a:r>
            <a:r>
              <a:rPr lang="en-US" b="1" dirty="0" smtClean="0">
                <a:solidFill>
                  <a:schemeClr val="accent5">
                    <a:lumMod val="50000"/>
                  </a:schemeClr>
                </a:solidFill>
                <a:latin typeface="Agency FB" panose="020B0503020202020204" pitchFamily="34" charset="0"/>
              </a:rPr>
              <a:t>CAPITALISM –VS- SOCIALISM</a:t>
            </a:r>
            <a:endParaRPr lang="en-US" b="1" dirty="0">
              <a:solidFill>
                <a:schemeClr val="accent5">
                  <a:lumMod val="50000"/>
                </a:schemeClr>
              </a:solidFill>
              <a:latin typeface="Agency FB" panose="020B0503020202020204" pitchFamily="34" charset="0"/>
            </a:endParaRPr>
          </a:p>
        </p:txBody>
      </p:sp>
      <p:sp>
        <p:nvSpPr>
          <p:cNvPr id="20" name="TextBox 19"/>
          <p:cNvSpPr txBox="1"/>
          <p:nvPr/>
        </p:nvSpPr>
        <p:spPr>
          <a:xfrm>
            <a:off x="6211232" y="6308401"/>
            <a:ext cx="5762847" cy="369332"/>
          </a:xfrm>
          <a:prstGeom prst="rect">
            <a:avLst/>
          </a:prstGeom>
          <a:solidFill>
            <a:schemeClr val="bg1"/>
          </a:solidFill>
        </p:spPr>
        <p:txBody>
          <a:bodyPr wrap="square" rtlCol="0">
            <a:spAutoFit/>
          </a:bodyPr>
          <a:lstStyle/>
          <a:p>
            <a:pPr algn="ctr"/>
            <a:r>
              <a:rPr lang="en-US" b="1" dirty="0">
                <a:solidFill>
                  <a:srgbClr val="C00000"/>
                </a:solidFill>
                <a:latin typeface="Agency FB" panose="020B0503020202020204" pitchFamily="34" charset="0"/>
              </a:rPr>
              <a:t>7</a:t>
            </a:r>
            <a:r>
              <a:rPr lang="en-US" dirty="0" smtClean="0">
                <a:solidFill>
                  <a:srgbClr val="C00000"/>
                </a:solidFill>
                <a:latin typeface="Agency FB" panose="020B0503020202020204" pitchFamily="34" charset="0"/>
              </a:rPr>
              <a:t>.</a:t>
            </a:r>
            <a:r>
              <a:rPr lang="en-US" dirty="0" smtClean="0">
                <a:latin typeface="Agency FB" panose="020B0503020202020204" pitchFamily="34" charset="0"/>
              </a:rPr>
              <a:t> </a:t>
            </a:r>
            <a:r>
              <a:rPr lang="en-US" b="1" dirty="0" smtClean="0">
                <a:solidFill>
                  <a:schemeClr val="accent5">
                    <a:lumMod val="50000"/>
                  </a:schemeClr>
                </a:solidFill>
                <a:latin typeface="Agency FB" panose="020B0503020202020204" pitchFamily="34" charset="0"/>
              </a:rPr>
              <a:t>THE NATION OF ISRAEL</a:t>
            </a:r>
            <a:endParaRPr lang="en-US" b="1" dirty="0">
              <a:solidFill>
                <a:schemeClr val="accent5">
                  <a:lumMod val="50000"/>
                </a:schemeClr>
              </a:solidFill>
              <a:latin typeface="Agency FB" panose="020B0503020202020204" pitchFamily="34" charset="0"/>
            </a:endParaRPr>
          </a:p>
        </p:txBody>
      </p:sp>
      <p:sp>
        <p:nvSpPr>
          <p:cNvPr id="3" name="Rectangle 2"/>
          <p:cNvSpPr/>
          <p:nvPr/>
        </p:nvSpPr>
        <p:spPr>
          <a:xfrm>
            <a:off x="176954" y="37044"/>
            <a:ext cx="7722435" cy="2123658"/>
          </a:xfrm>
          <a:prstGeom prst="rect">
            <a:avLst/>
          </a:prstGeom>
          <a:noFill/>
        </p:spPr>
        <p:txBody>
          <a:bodyPr wrap="none" lIns="91440" tIns="45720" rIns="91440" bIns="45720">
            <a:spAutoFit/>
          </a:bodyPr>
          <a:lstStyle/>
          <a:p>
            <a:r>
              <a:rPr lang="en-US" sz="4400" b="0" cap="none" spc="0" dirty="0" smtClean="0">
                <a:ln w="0"/>
                <a:solidFill>
                  <a:schemeClr val="tx1"/>
                </a:solidFill>
                <a:effectLst>
                  <a:outerShdw blurRad="38100" dist="19050" dir="2700000" algn="tl" rotWithShape="0">
                    <a:schemeClr val="dk1">
                      <a:alpha val="40000"/>
                    </a:schemeClr>
                  </a:outerShdw>
                </a:effectLst>
              </a:rPr>
              <a:t>Critical Issues that matter to God</a:t>
            </a:r>
          </a:p>
          <a:p>
            <a:r>
              <a:rPr lang="en-US" sz="4400" dirty="0">
                <a:ln w="0"/>
                <a:effectLst>
                  <a:outerShdw blurRad="38100" dist="19050" dir="2700000" algn="tl" rotWithShape="0">
                    <a:schemeClr val="dk1">
                      <a:alpha val="40000"/>
                    </a:schemeClr>
                  </a:outerShdw>
                </a:effectLst>
              </a:rPr>
              <a:t>a</a:t>
            </a:r>
            <a:r>
              <a:rPr lang="en-US" sz="4400" dirty="0" smtClean="0">
                <a:ln w="0"/>
                <a:effectLst>
                  <a:outerShdw blurRad="38100" dist="19050" dir="2700000" algn="tl" rotWithShape="0">
                    <a:schemeClr val="dk1">
                      <a:alpha val="40000"/>
                    </a:schemeClr>
                  </a:outerShdw>
                </a:effectLst>
              </a:rPr>
              <a:t>nd should matter to us!</a:t>
            </a:r>
          </a:p>
          <a:p>
            <a:r>
              <a:rPr lang="en-US" sz="4400" b="0" cap="none" spc="0" dirty="0" smtClean="0">
                <a:ln w="0"/>
                <a:solidFill>
                  <a:schemeClr val="tx1"/>
                </a:solidFill>
                <a:effectLst>
                  <a:outerShdw blurRad="38100" dist="19050" dir="2700000" algn="tl" rotWithShape="0">
                    <a:schemeClr val="dk1">
                      <a:alpha val="40000"/>
                    </a:schemeClr>
                  </a:outerShdw>
                </a:effectLst>
              </a:rPr>
              <a:t>  </a:t>
            </a:r>
            <a:r>
              <a:rPr lang="en-US" sz="4400" b="0" cap="none" spc="0" dirty="0" smtClean="0">
                <a:ln w="0"/>
                <a:solidFill>
                  <a:srgbClr val="FF0000"/>
                </a:solidFill>
                <a:effectLst>
                  <a:outerShdw blurRad="38100" dist="19050" dir="2700000" algn="tl" rotWithShape="0">
                    <a:schemeClr val="dk1">
                      <a:alpha val="40000"/>
                    </a:schemeClr>
                  </a:outerShdw>
                </a:effectLst>
              </a:rPr>
              <a:t>PRAY</a:t>
            </a:r>
            <a:r>
              <a:rPr lang="en-US" sz="4400" dirty="0" smtClean="0">
                <a:ln w="0"/>
                <a:solidFill>
                  <a:srgbClr val="FF0000"/>
                </a:solidFill>
                <a:effectLst>
                  <a:outerShdw blurRad="38100" dist="19050" dir="2700000" algn="tl" rotWithShape="0">
                    <a:schemeClr val="dk1">
                      <a:alpha val="40000"/>
                    </a:schemeClr>
                  </a:outerShdw>
                </a:effectLst>
                <a:latin typeface="Wingdings" panose="05000000000000000000" pitchFamily="2" charset="2"/>
              </a:rPr>
              <a:t>W</a:t>
            </a:r>
            <a:r>
              <a:rPr lang="en-US" sz="4400" b="0" cap="none" spc="0" dirty="0" smtClean="0">
                <a:ln w="0"/>
                <a:solidFill>
                  <a:srgbClr val="FF0000"/>
                </a:solidFill>
                <a:effectLst>
                  <a:outerShdw blurRad="38100" dist="19050" dir="2700000" algn="tl" rotWithShape="0">
                    <a:schemeClr val="dk1">
                      <a:alpha val="40000"/>
                    </a:schemeClr>
                  </a:outerShdw>
                </a:effectLst>
              </a:rPr>
              <a:t>ENGAGE</a:t>
            </a:r>
            <a:r>
              <a:rPr lang="en-US" sz="4400" dirty="0" smtClean="0">
                <a:ln w="0"/>
                <a:solidFill>
                  <a:srgbClr val="FF0000"/>
                </a:solidFill>
                <a:effectLst>
                  <a:outerShdw blurRad="38100" dist="19050" dir="2700000" algn="tl" rotWithShape="0">
                    <a:schemeClr val="dk1">
                      <a:alpha val="40000"/>
                    </a:schemeClr>
                  </a:outerShdw>
                </a:effectLst>
                <a:latin typeface="Wingdings" panose="05000000000000000000" pitchFamily="2" charset="2"/>
              </a:rPr>
              <a:t>W</a:t>
            </a:r>
            <a:r>
              <a:rPr lang="en-US" sz="4400" b="0" cap="none" spc="0" dirty="0" smtClean="0">
                <a:ln w="0"/>
                <a:solidFill>
                  <a:srgbClr val="FF0000"/>
                </a:solidFill>
                <a:effectLst>
                  <a:outerShdw blurRad="38100" dist="19050" dir="2700000" algn="tl" rotWithShape="0">
                    <a:schemeClr val="dk1">
                      <a:alpha val="40000"/>
                    </a:schemeClr>
                  </a:outerShdw>
                </a:effectLst>
              </a:rPr>
              <a:t>VOTE</a:t>
            </a:r>
            <a:endParaRPr lang="en-US" sz="4400" b="0"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863486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alatians 5:5 | Faith scripture, Galatians, Wor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52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714"/>
            <a:ext cx="12192000" cy="6957714"/>
          </a:xfrm>
          <a:prstGeom prst="rect">
            <a:avLst/>
          </a:prstGeom>
        </p:spPr>
      </p:pic>
      <p:sp>
        <p:nvSpPr>
          <p:cNvPr id="5" name="TextBox 4"/>
          <p:cNvSpPr txBox="1"/>
          <p:nvPr/>
        </p:nvSpPr>
        <p:spPr>
          <a:xfrm>
            <a:off x="2971799" y="1110343"/>
            <a:ext cx="8425543" cy="3416320"/>
          </a:xfrm>
          <a:prstGeom prst="rect">
            <a:avLst/>
          </a:prstGeom>
          <a:noFill/>
        </p:spPr>
        <p:txBody>
          <a:bodyPr wrap="square" rtlCol="0">
            <a:spAutoFit/>
          </a:bodyPr>
          <a:lstStyle/>
          <a:p>
            <a:pPr algn="ctr"/>
            <a:r>
              <a:rPr lang="en-US" sz="7200" dirty="0">
                <a:latin typeface="Great Day Personal Use" pitchFamily="2" charset="0"/>
              </a:rPr>
              <a:t>Remember, there is </a:t>
            </a:r>
            <a:r>
              <a:rPr lang="en-US" sz="7200" b="1" dirty="0">
                <a:latin typeface="Great Day Personal Use" pitchFamily="2" charset="0"/>
              </a:rPr>
              <a:t>purpose</a:t>
            </a:r>
            <a:r>
              <a:rPr lang="en-US" sz="7200" dirty="0">
                <a:latin typeface="Great Day Personal Use" pitchFamily="2" charset="0"/>
              </a:rPr>
              <a:t> in waiting, </a:t>
            </a:r>
            <a:endParaRPr lang="en-US" sz="7200" dirty="0" smtClean="0">
              <a:latin typeface="Great Day Personal Use" pitchFamily="2" charset="0"/>
            </a:endParaRPr>
          </a:p>
          <a:p>
            <a:pPr algn="ctr"/>
            <a:r>
              <a:rPr lang="en-US" sz="7200" dirty="0" smtClean="0">
                <a:latin typeface="Great Day Personal Use" pitchFamily="2" charset="0"/>
              </a:rPr>
              <a:t>there </a:t>
            </a:r>
            <a:r>
              <a:rPr lang="en-US" sz="7200" dirty="0">
                <a:latin typeface="Great Day Personal Use" pitchFamily="2" charset="0"/>
              </a:rPr>
              <a:t>is </a:t>
            </a:r>
            <a:r>
              <a:rPr lang="en-US" sz="7200" b="1" dirty="0">
                <a:latin typeface="Great Day Personal Use" pitchFamily="2" charset="0"/>
              </a:rPr>
              <a:t>value </a:t>
            </a:r>
            <a:r>
              <a:rPr lang="en-US" sz="7200" dirty="0">
                <a:latin typeface="Great Day Personal Use" pitchFamily="2" charset="0"/>
              </a:rPr>
              <a:t>in </a:t>
            </a:r>
            <a:r>
              <a:rPr lang="en-US" sz="7200" dirty="0" smtClean="0">
                <a:latin typeface="Great Day Personal Use" pitchFamily="2" charset="0"/>
              </a:rPr>
              <a:t>waiting.. </a:t>
            </a:r>
            <a:endParaRPr lang="en-US" sz="7200" dirty="0">
              <a:latin typeface="Great Day Personal Use" pitchFamily="2" charset="0"/>
            </a:endParaRPr>
          </a:p>
        </p:txBody>
      </p:sp>
      <p:cxnSp>
        <p:nvCxnSpPr>
          <p:cNvPr id="7" name="Straight Connector 6"/>
          <p:cNvCxnSpPr/>
          <p:nvPr/>
        </p:nvCxnSpPr>
        <p:spPr>
          <a:xfrm flipV="1">
            <a:off x="4400550" y="3105150"/>
            <a:ext cx="1905000" cy="1"/>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734050" y="4143320"/>
            <a:ext cx="1385206" cy="958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2699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ounseling and Communion — The Lord's Supper and Reconciliation | Center  for Biblical Counseling &amp; Disciple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873"/>
            <a:ext cx="12192000" cy="63341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unseling and Communion — The Lord's Supper and Reconciliation | Center  for Biblical Counseling &amp; Discipleship"/>
          <p:cNvPicPr>
            <a:picLocks noChangeAspect="1" noChangeArrowheads="1"/>
          </p:cNvPicPr>
          <p:nvPr/>
        </p:nvPicPr>
        <p:blipFill rotWithShape="1">
          <a:blip r:embed="rId2">
            <a:extLst>
              <a:ext uri="{28A0092B-C50C-407E-A947-70E740481C1C}">
                <a14:useLocalDpi xmlns:a14="http://schemas.microsoft.com/office/drawing/2010/main" val="0"/>
              </a:ext>
            </a:extLst>
          </a:blip>
          <a:srcRect b="94286"/>
          <a:stretch/>
        </p:blipFill>
        <p:spPr bwMode="auto">
          <a:xfrm>
            <a:off x="0" y="0"/>
            <a:ext cx="12192000" cy="800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02640" y="-61615"/>
            <a:ext cx="9005735"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Partaking of the Lord’s Supper</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3310004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3" name="TextBox 2"/>
          <p:cNvSpPr txBox="1"/>
          <p:nvPr/>
        </p:nvSpPr>
        <p:spPr>
          <a:xfrm>
            <a:off x="104775" y="0"/>
            <a:ext cx="12001500" cy="3970318"/>
          </a:xfrm>
          <a:prstGeom prst="rect">
            <a:avLst/>
          </a:prstGeom>
          <a:noFill/>
        </p:spPr>
        <p:txBody>
          <a:bodyPr wrap="square" rtlCol="0">
            <a:spAutoFit/>
          </a:bodyPr>
          <a:lstStyle/>
          <a:p>
            <a:r>
              <a:rPr lang="en-US" sz="3600" b="1" u="sng" dirty="0">
                <a:hlinkClick r:id="rId3"/>
              </a:rPr>
              <a:t>Psalm 27:14</a:t>
            </a:r>
            <a:r>
              <a:rPr lang="en-US" sz="3600" b="1" dirty="0"/>
              <a:t> </a:t>
            </a:r>
            <a:r>
              <a:rPr lang="en-US" sz="3600" b="1" baseline="-25000" dirty="0" smtClean="0"/>
              <a:t> </a:t>
            </a:r>
            <a:r>
              <a:rPr lang="en-US" sz="3600" b="1" dirty="0"/>
              <a:t>Wait</a:t>
            </a:r>
            <a:r>
              <a:rPr lang="en-US" sz="3600" dirty="0"/>
              <a:t> for the </a:t>
            </a:r>
            <a:r>
              <a:rPr lang="en-US" sz="3600" cap="small" dirty="0"/>
              <a:t>Lord</a:t>
            </a:r>
            <a:r>
              <a:rPr lang="en-US" sz="3600" dirty="0"/>
              <a:t>; be strong, and let your heart take courage; wait for the </a:t>
            </a:r>
            <a:r>
              <a:rPr lang="en-US" sz="3600" cap="small" dirty="0"/>
              <a:t>Lord</a:t>
            </a:r>
            <a:r>
              <a:rPr lang="en-US" sz="3600" dirty="0"/>
              <a:t>!</a:t>
            </a:r>
          </a:p>
          <a:p>
            <a:r>
              <a:rPr lang="en-US" sz="3600" b="1" u="sng" dirty="0">
                <a:hlinkClick r:id="rId4"/>
              </a:rPr>
              <a:t>Psalm 33:20</a:t>
            </a:r>
            <a:r>
              <a:rPr lang="en-US" sz="3600" b="1" dirty="0"/>
              <a:t> </a:t>
            </a:r>
            <a:r>
              <a:rPr lang="en-US" sz="3600" baseline="-25000" dirty="0" smtClean="0"/>
              <a:t> </a:t>
            </a:r>
            <a:r>
              <a:rPr lang="en-US" sz="3600" dirty="0"/>
              <a:t>Our soul </a:t>
            </a:r>
            <a:r>
              <a:rPr lang="en-US" sz="3600" b="1" dirty="0"/>
              <a:t>waits</a:t>
            </a:r>
            <a:r>
              <a:rPr lang="en-US" sz="3600" dirty="0"/>
              <a:t> for the </a:t>
            </a:r>
            <a:r>
              <a:rPr lang="en-US" sz="3600" cap="small" dirty="0"/>
              <a:t>Lord</a:t>
            </a:r>
            <a:r>
              <a:rPr lang="en-US" sz="3600" dirty="0"/>
              <a:t>; he is our help and our shield.</a:t>
            </a:r>
            <a:endParaRPr lang="en-US" sz="3600" b="1" dirty="0"/>
          </a:p>
          <a:p>
            <a:r>
              <a:rPr lang="en-US" sz="3600" b="1" u="sng" dirty="0">
                <a:hlinkClick r:id="rId5"/>
              </a:rPr>
              <a:t>Psalm 37:7</a:t>
            </a:r>
            <a:r>
              <a:rPr lang="en-US" sz="3600" b="1" dirty="0"/>
              <a:t> </a:t>
            </a:r>
            <a:r>
              <a:rPr lang="en-US" sz="3600" baseline="-25000" dirty="0" smtClean="0"/>
              <a:t> </a:t>
            </a:r>
            <a:r>
              <a:rPr lang="en-US" sz="3600" dirty="0"/>
              <a:t>Be still before the </a:t>
            </a:r>
            <a:r>
              <a:rPr lang="en-US" sz="3600" cap="small" dirty="0"/>
              <a:t>Lord</a:t>
            </a:r>
            <a:r>
              <a:rPr lang="en-US" sz="3600" dirty="0"/>
              <a:t> and</a:t>
            </a:r>
            <a:r>
              <a:rPr lang="en-US" sz="3600" b="1" dirty="0"/>
              <a:t> wait </a:t>
            </a:r>
            <a:r>
              <a:rPr lang="en-US" sz="3600" dirty="0"/>
              <a:t>patiently for him; </a:t>
            </a:r>
            <a:endParaRPr lang="en-US" sz="3600" b="1" dirty="0"/>
          </a:p>
          <a:p>
            <a:r>
              <a:rPr lang="en-US" sz="3600" b="1" u="sng" dirty="0">
                <a:hlinkClick r:id="rId6"/>
              </a:rPr>
              <a:t>Psalm 39:7</a:t>
            </a:r>
            <a:r>
              <a:rPr lang="en-US" sz="3600" b="1" dirty="0"/>
              <a:t> </a:t>
            </a:r>
            <a:r>
              <a:rPr lang="en-US" sz="3600" dirty="0"/>
              <a:t> “And now, O Lord, for what do I</a:t>
            </a:r>
            <a:r>
              <a:rPr lang="en-US" sz="3600" b="1" dirty="0"/>
              <a:t> wait? </a:t>
            </a:r>
            <a:r>
              <a:rPr lang="en-US" sz="3600" dirty="0"/>
              <a:t>My hope is in you</a:t>
            </a:r>
            <a:r>
              <a:rPr lang="en-US" sz="3600" dirty="0" smtClean="0"/>
              <a:t>.</a:t>
            </a:r>
            <a:endParaRPr lang="en-US" sz="3600" b="1" dirty="0"/>
          </a:p>
        </p:txBody>
      </p:sp>
      <p:pic>
        <p:nvPicPr>
          <p:cNvPr id="2050" name="Picture 2" descr="ESV.or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0" t="13145" r="30334" b="15079"/>
          <a:stretch/>
        </p:blipFill>
        <p:spPr bwMode="auto">
          <a:xfrm>
            <a:off x="11249025" y="5994815"/>
            <a:ext cx="942975" cy="8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551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3" name="TextBox 2"/>
          <p:cNvSpPr txBox="1"/>
          <p:nvPr/>
        </p:nvSpPr>
        <p:spPr>
          <a:xfrm>
            <a:off x="104775" y="0"/>
            <a:ext cx="12001500" cy="3970318"/>
          </a:xfrm>
          <a:prstGeom prst="rect">
            <a:avLst/>
          </a:prstGeom>
          <a:noFill/>
        </p:spPr>
        <p:txBody>
          <a:bodyPr wrap="square" rtlCol="0">
            <a:spAutoFit/>
          </a:bodyPr>
          <a:lstStyle/>
          <a:p>
            <a:r>
              <a:rPr lang="en-US" sz="3600" b="1" u="sng" dirty="0" smtClean="0">
                <a:hlinkClick r:id="rId3"/>
              </a:rPr>
              <a:t>Psalm </a:t>
            </a:r>
            <a:r>
              <a:rPr lang="en-US" sz="3600" b="1" u="sng" dirty="0">
                <a:hlinkClick r:id="rId3"/>
              </a:rPr>
              <a:t>130:5-6</a:t>
            </a:r>
            <a:r>
              <a:rPr lang="en-US" sz="3600" b="1" dirty="0"/>
              <a:t> </a:t>
            </a:r>
            <a:r>
              <a:rPr lang="en-US" sz="3600" dirty="0" smtClean="0"/>
              <a:t>I </a:t>
            </a:r>
            <a:r>
              <a:rPr lang="en-US" sz="3600" b="1" dirty="0"/>
              <a:t>wait </a:t>
            </a:r>
            <a:r>
              <a:rPr lang="en-US" sz="3600" dirty="0"/>
              <a:t>for the </a:t>
            </a:r>
            <a:r>
              <a:rPr lang="en-US" sz="3600" cap="small" dirty="0"/>
              <a:t>Lord</a:t>
            </a:r>
            <a:r>
              <a:rPr lang="en-US" sz="3600" dirty="0"/>
              <a:t>, my soul waits, and in his word I hope; my soul </a:t>
            </a:r>
            <a:r>
              <a:rPr lang="en-US" sz="3600" b="1" dirty="0"/>
              <a:t>waits </a:t>
            </a:r>
            <a:r>
              <a:rPr lang="en-US" sz="3600" dirty="0"/>
              <a:t>for the Lord more than watchmen for the morning, more than watchmen for the morning.</a:t>
            </a:r>
            <a:endParaRPr lang="en-US" sz="3600" b="1" dirty="0"/>
          </a:p>
          <a:p>
            <a:r>
              <a:rPr lang="en-US" sz="3600" b="1" u="sng" dirty="0">
                <a:hlinkClick r:id="rId4"/>
              </a:rPr>
              <a:t>Lamentations 3:25</a:t>
            </a:r>
            <a:r>
              <a:rPr lang="en-US" sz="3600" b="1" dirty="0"/>
              <a:t> </a:t>
            </a:r>
            <a:r>
              <a:rPr lang="en-US" sz="3600" dirty="0" smtClean="0"/>
              <a:t>The</a:t>
            </a:r>
            <a:r>
              <a:rPr lang="en-US" sz="3600" dirty="0"/>
              <a:t> </a:t>
            </a:r>
            <a:r>
              <a:rPr lang="en-US" sz="3600" cap="small" dirty="0"/>
              <a:t>Lord</a:t>
            </a:r>
            <a:r>
              <a:rPr lang="en-US" sz="3600" dirty="0"/>
              <a:t> is good to those who </a:t>
            </a:r>
            <a:r>
              <a:rPr lang="en-US" sz="3600" b="1" dirty="0"/>
              <a:t>wait</a:t>
            </a:r>
            <a:r>
              <a:rPr lang="en-US" sz="3600" dirty="0"/>
              <a:t> for him, to the soul who seeks him.</a:t>
            </a:r>
          </a:p>
          <a:p>
            <a:r>
              <a:rPr lang="en-US" sz="3600" b="1" u="sng" dirty="0">
                <a:hlinkClick r:id="rId5"/>
              </a:rPr>
              <a:t>Isaiah 26:8</a:t>
            </a:r>
            <a:r>
              <a:rPr lang="en-US" sz="3600" b="1" dirty="0"/>
              <a:t> </a:t>
            </a:r>
            <a:r>
              <a:rPr lang="en-US" sz="3600" dirty="0" smtClean="0"/>
              <a:t>In </a:t>
            </a:r>
            <a:r>
              <a:rPr lang="en-US" sz="3600" dirty="0"/>
              <a:t>the path of your judgments, O </a:t>
            </a:r>
            <a:r>
              <a:rPr lang="en-US" sz="3600" cap="small" dirty="0"/>
              <a:t>Lord</a:t>
            </a:r>
            <a:r>
              <a:rPr lang="en-US" sz="3600" dirty="0"/>
              <a:t>, we</a:t>
            </a:r>
            <a:r>
              <a:rPr lang="en-US" sz="3600" b="1" dirty="0"/>
              <a:t> wait </a:t>
            </a:r>
            <a:r>
              <a:rPr lang="en-US" sz="3600" dirty="0"/>
              <a:t>for you; your name and remembrance are the desire of our soul</a:t>
            </a:r>
            <a:r>
              <a:rPr lang="en-US" sz="3600" dirty="0" smtClean="0"/>
              <a:t>.</a:t>
            </a:r>
            <a:endParaRPr lang="en-US" sz="3600" b="1" dirty="0"/>
          </a:p>
        </p:txBody>
      </p:sp>
      <p:pic>
        <p:nvPicPr>
          <p:cNvPr id="4" name="Picture 2" descr="ESV.or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0" t="13145" r="30334" b="15079"/>
          <a:stretch/>
        </p:blipFill>
        <p:spPr bwMode="auto">
          <a:xfrm>
            <a:off x="11249025" y="5994815"/>
            <a:ext cx="942975" cy="8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14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3" name="TextBox 2"/>
          <p:cNvSpPr txBox="1"/>
          <p:nvPr/>
        </p:nvSpPr>
        <p:spPr>
          <a:xfrm>
            <a:off x="104775" y="0"/>
            <a:ext cx="12001500" cy="1754326"/>
          </a:xfrm>
          <a:prstGeom prst="rect">
            <a:avLst/>
          </a:prstGeom>
          <a:noFill/>
        </p:spPr>
        <p:txBody>
          <a:bodyPr wrap="square" rtlCol="0">
            <a:spAutoFit/>
          </a:bodyPr>
          <a:lstStyle/>
          <a:p>
            <a:r>
              <a:rPr lang="en-US" sz="3600" b="1" u="sng" dirty="0" smtClean="0">
                <a:hlinkClick r:id="rId3"/>
              </a:rPr>
              <a:t>Isaiah </a:t>
            </a:r>
            <a:r>
              <a:rPr lang="en-US" sz="3600" b="1" u="sng" dirty="0">
                <a:hlinkClick r:id="rId3"/>
              </a:rPr>
              <a:t>40:31</a:t>
            </a:r>
            <a:r>
              <a:rPr lang="en-US" sz="3600" b="1" dirty="0"/>
              <a:t> </a:t>
            </a:r>
            <a:r>
              <a:rPr lang="en-US" sz="3600" dirty="0" smtClean="0"/>
              <a:t>But </a:t>
            </a:r>
            <a:r>
              <a:rPr lang="en-US" sz="3600" dirty="0"/>
              <a:t>they who</a:t>
            </a:r>
            <a:r>
              <a:rPr lang="en-US" sz="3600" b="1" dirty="0"/>
              <a:t> wait </a:t>
            </a:r>
            <a:r>
              <a:rPr lang="en-US" sz="3600" dirty="0"/>
              <a:t>for the </a:t>
            </a:r>
            <a:r>
              <a:rPr lang="en-US" sz="3600" cap="small" dirty="0"/>
              <a:t>Lord</a:t>
            </a:r>
            <a:r>
              <a:rPr lang="en-US" sz="3600" dirty="0"/>
              <a:t> shall renew their strength; they shall mount up with wings like eagles; they shall run and not be weary; they shall walk and not faint</a:t>
            </a:r>
            <a:r>
              <a:rPr lang="en-US" sz="3600" dirty="0" smtClean="0"/>
              <a:t>.</a:t>
            </a:r>
            <a:endParaRPr lang="en-US" sz="3600" b="1" dirty="0"/>
          </a:p>
        </p:txBody>
      </p:sp>
      <p:pic>
        <p:nvPicPr>
          <p:cNvPr id="4" name="Picture 2" descr="ESV.or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0" t="13145" r="30334" b="15079"/>
          <a:stretch/>
        </p:blipFill>
        <p:spPr bwMode="auto">
          <a:xfrm>
            <a:off x="11249025" y="5994815"/>
            <a:ext cx="942975" cy="8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137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0"/>
            <a:ext cx="12192000" cy="3048000"/>
          </a:xfrm>
          <a:prstGeom prst="rect">
            <a:avLst/>
          </a:prstGeom>
        </p:spPr>
      </p:pic>
      <p:sp>
        <p:nvSpPr>
          <p:cNvPr id="3" name="TextBox 2"/>
          <p:cNvSpPr txBox="1"/>
          <p:nvPr/>
        </p:nvSpPr>
        <p:spPr>
          <a:xfrm>
            <a:off x="104775" y="0"/>
            <a:ext cx="12001500" cy="3416320"/>
          </a:xfrm>
          <a:prstGeom prst="rect">
            <a:avLst/>
          </a:prstGeom>
          <a:noFill/>
        </p:spPr>
        <p:txBody>
          <a:bodyPr wrap="square" rtlCol="0">
            <a:spAutoFit/>
          </a:bodyPr>
          <a:lstStyle/>
          <a:p>
            <a:r>
              <a:rPr lang="en-US" sz="3600" b="1" u="sng" dirty="0">
                <a:hlinkClick r:id="rId3"/>
              </a:rPr>
              <a:t>Luke 12:36</a:t>
            </a:r>
            <a:r>
              <a:rPr lang="en-US" sz="3600" b="1" dirty="0"/>
              <a:t> </a:t>
            </a:r>
            <a:r>
              <a:rPr lang="en-US" sz="3600" baseline="-25000" dirty="0" smtClean="0"/>
              <a:t> </a:t>
            </a:r>
            <a:r>
              <a:rPr lang="en-US" sz="3600" dirty="0"/>
              <a:t>And be like men who are </a:t>
            </a:r>
            <a:r>
              <a:rPr lang="en-US" sz="3600" b="1" dirty="0"/>
              <a:t>waiting</a:t>
            </a:r>
            <a:r>
              <a:rPr lang="en-US" sz="3600" dirty="0"/>
              <a:t> for their master to come home from the wedding feast, so that they may open the door to him at once when he comes and knocks.</a:t>
            </a:r>
            <a:endParaRPr lang="en-US" sz="3600" b="1" dirty="0"/>
          </a:p>
          <a:p>
            <a:r>
              <a:rPr lang="en-US" sz="3600" b="1" u="sng" dirty="0">
                <a:hlinkClick r:id="rId4"/>
              </a:rPr>
              <a:t>Luke 2:25</a:t>
            </a:r>
            <a:r>
              <a:rPr lang="en-US" sz="3600" b="1" dirty="0"/>
              <a:t> </a:t>
            </a:r>
            <a:r>
              <a:rPr lang="en-US" sz="3600" b="1" dirty="0" smtClean="0"/>
              <a:t> </a:t>
            </a:r>
            <a:r>
              <a:rPr lang="en-US" sz="3600" dirty="0" smtClean="0"/>
              <a:t>Now </a:t>
            </a:r>
            <a:r>
              <a:rPr lang="en-US" sz="3600" dirty="0"/>
              <a:t>there was a man in Jerusalem, whose name was </a:t>
            </a:r>
            <a:r>
              <a:rPr lang="en-US" sz="3600" b="1" dirty="0"/>
              <a:t>Simeon</a:t>
            </a:r>
            <a:r>
              <a:rPr lang="en-US" sz="3600" dirty="0"/>
              <a:t>, and this man was righteous and devout, </a:t>
            </a:r>
            <a:r>
              <a:rPr lang="en-US" sz="3600" b="1" dirty="0"/>
              <a:t>waiting</a:t>
            </a:r>
            <a:r>
              <a:rPr lang="en-US" sz="3600" dirty="0"/>
              <a:t> for the consolation of Israel, and the Holy Spirit was upon him</a:t>
            </a:r>
            <a:r>
              <a:rPr lang="en-US" sz="3600" dirty="0" smtClean="0"/>
              <a:t>.</a:t>
            </a:r>
            <a:endParaRPr lang="en-US" sz="3600" b="1" dirty="0"/>
          </a:p>
        </p:txBody>
      </p:sp>
      <p:pic>
        <p:nvPicPr>
          <p:cNvPr id="4" name="Picture 2" descr="ESV.or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0" t="13145" r="30334" b="15079"/>
          <a:stretch/>
        </p:blipFill>
        <p:spPr bwMode="auto">
          <a:xfrm>
            <a:off x="11249025" y="5994815"/>
            <a:ext cx="942975" cy="8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8671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81500"/>
            <a:ext cx="12192000" cy="2476500"/>
          </a:xfrm>
          <a:prstGeom prst="rect">
            <a:avLst/>
          </a:prstGeom>
        </p:spPr>
      </p:pic>
      <p:sp>
        <p:nvSpPr>
          <p:cNvPr id="3" name="TextBox 2"/>
          <p:cNvSpPr txBox="1"/>
          <p:nvPr/>
        </p:nvSpPr>
        <p:spPr>
          <a:xfrm>
            <a:off x="104775" y="0"/>
            <a:ext cx="12001500" cy="5632311"/>
          </a:xfrm>
          <a:prstGeom prst="rect">
            <a:avLst/>
          </a:prstGeom>
          <a:noFill/>
        </p:spPr>
        <p:txBody>
          <a:bodyPr wrap="square" rtlCol="0">
            <a:spAutoFit/>
          </a:bodyPr>
          <a:lstStyle/>
          <a:p>
            <a:r>
              <a:rPr lang="en-US" sz="3600" b="1" u="sng" dirty="0" smtClean="0">
                <a:hlinkClick r:id="rId3"/>
              </a:rPr>
              <a:t>James </a:t>
            </a:r>
            <a:r>
              <a:rPr lang="en-US" sz="3600" b="1" u="sng" dirty="0">
                <a:hlinkClick r:id="rId3"/>
              </a:rPr>
              <a:t>5:7</a:t>
            </a:r>
            <a:r>
              <a:rPr lang="en-US" sz="3600" b="1" dirty="0"/>
              <a:t> </a:t>
            </a:r>
            <a:r>
              <a:rPr lang="en-US" sz="3600" dirty="0"/>
              <a:t>  Be patient, therefore, brothers, until the coming of the Lord. See how the farmer </a:t>
            </a:r>
            <a:r>
              <a:rPr lang="en-US" sz="3600" b="1" dirty="0"/>
              <a:t>waits</a:t>
            </a:r>
            <a:r>
              <a:rPr lang="en-US" sz="3600" dirty="0"/>
              <a:t> for the precious fruit of the earth, being patient about it, until it receives the early and the late rains.</a:t>
            </a:r>
            <a:endParaRPr lang="en-US" sz="3600" b="1" dirty="0"/>
          </a:p>
          <a:p>
            <a:r>
              <a:rPr lang="en-US" sz="3600" b="1" u="sng" dirty="0">
                <a:hlinkClick r:id="rId4"/>
              </a:rPr>
              <a:t>Acts 1:4</a:t>
            </a:r>
            <a:r>
              <a:rPr lang="en-US" sz="3600" b="1" dirty="0"/>
              <a:t> </a:t>
            </a:r>
            <a:r>
              <a:rPr lang="en-US" sz="3600" baseline="-25000" dirty="0" smtClean="0"/>
              <a:t>  </a:t>
            </a:r>
            <a:r>
              <a:rPr lang="en-US" sz="3600" dirty="0"/>
              <a:t>And while staying with them he ordered them not to depart from Jerusalem, but to </a:t>
            </a:r>
            <a:r>
              <a:rPr lang="en-US" sz="3600" b="1" dirty="0"/>
              <a:t>wait</a:t>
            </a:r>
            <a:r>
              <a:rPr lang="en-US" sz="3600" dirty="0"/>
              <a:t> for the promise of the Father, which, he said, “you heard from me;</a:t>
            </a:r>
            <a:endParaRPr lang="en-US" sz="3600" b="1" dirty="0"/>
          </a:p>
          <a:p>
            <a:r>
              <a:rPr lang="en-US" sz="3600" b="1" u="sng" dirty="0">
                <a:hlinkClick r:id="rId5"/>
              </a:rPr>
              <a:t>Philippians 3:20</a:t>
            </a:r>
            <a:r>
              <a:rPr lang="en-US" sz="3600" dirty="0"/>
              <a:t> </a:t>
            </a:r>
            <a:r>
              <a:rPr lang="en-US" sz="3600" baseline="-25000" dirty="0" smtClean="0"/>
              <a:t>  </a:t>
            </a:r>
            <a:r>
              <a:rPr lang="en-US" sz="3600" dirty="0"/>
              <a:t>And now let us remember that “our citizenship is in heaven, and from it we </a:t>
            </a:r>
            <a:r>
              <a:rPr lang="en-US" sz="3600" b="1" dirty="0"/>
              <a:t>await</a:t>
            </a:r>
            <a:r>
              <a:rPr lang="en-US" sz="3600" dirty="0"/>
              <a:t> a Savior, the Lord Jesus Christ.”</a:t>
            </a:r>
            <a:endParaRPr lang="en-US" sz="3600" b="1" dirty="0"/>
          </a:p>
        </p:txBody>
      </p:sp>
      <p:pic>
        <p:nvPicPr>
          <p:cNvPr id="4" name="Picture 2" descr="ESV.or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500" t="13145" r="30334" b="15079"/>
          <a:stretch/>
        </p:blipFill>
        <p:spPr bwMode="auto">
          <a:xfrm>
            <a:off x="11249025" y="5994815"/>
            <a:ext cx="942975" cy="86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244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21644966"/>
              </p:ext>
            </p:extLst>
          </p:nvPr>
        </p:nvGraphicFramePr>
        <p:xfrm>
          <a:off x="1659590" y="0"/>
          <a:ext cx="8875059" cy="6858000"/>
        </p:xfrm>
        <a:graphic>
          <a:graphicData uri="http://schemas.openxmlformats.org/presentationml/2006/ole">
            <mc:AlternateContent xmlns:mc="http://schemas.openxmlformats.org/markup-compatibility/2006">
              <mc:Choice xmlns:v="urn:schemas-microsoft-com:vml" Requires="v">
                <p:oleObj spid="_x0000_s1029" name="Acrobat Document" r:id="rId3" imgW="7543559" imgH="5829107" progId="AcroExch.Document.DC">
                  <p:embed/>
                </p:oleObj>
              </mc:Choice>
              <mc:Fallback>
                <p:oleObj name="Acrobat Document" r:id="rId3" imgW="7543559" imgH="5829107" progId="AcroExch.Document.DC">
                  <p:embed/>
                  <p:pic>
                    <p:nvPicPr>
                      <p:cNvPr id="0" name=""/>
                      <p:cNvPicPr/>
                      <p:nvPr/>
                    </p:nvPicPr>
                    <p:blipFill>
                      <a:blip r:embed="rId4"/>
                      <a:stretch>
                        <a:fillRect/>
                      </a:stretch>
                    </p:blipFill>
                    <p:spPr>
                      <a:xfrm>
                        <a:off x="1659590" y="0"/>
                        <a:ext cx="8875059" cy="6858000"/>
                      </a:xfrm>
                      <a:prstGeom prst="rect">
                        <a:avLst/>
                      </a:prstGeom>
                    </p:spPr>
                  </p:pic>
                </p:oleObj>
              </mc:Fallback>
            </mc:AlternateContent>
          </a:graphicData>
        </a:graphic>
      </p:graphicFrame>
      <p:sp>
        <p:nvSpPr>
          <p:cNvPr id="3" name="TextBox 2"/>
          <p:cNvSpPr txBox="1"/>
          <p:nvPr/>
        </p:nvSpPr>
        <p:spPr>
          <a:xfrm>
            <a:off x="0" y="0"/>
            <a:ext cx="585233" cy="6858001"/>
          </a:xfrm>
          <a:prstGeom prst="rect">
            <a:avLst/>
          </a:prstGeom>
          <a:solidFill>
            <a:srgbClr val="FF0000"/>
          </a:solidFill>
        </p:spPr>
        <p:txBody>
          <a:bodyPr wrap="square" rtlCol="0">
            <a:spAutoFit/>
          </a:bodyPr>
          <a:lstStyle/>
          <a:p>
            <a:endParaRPr lang="en-US" dirty="0"/>
          </a:p>
        </p:txBody>
      </p:sp>
      <p:sp>
        <p:nvSpPr>
          <p:cNvPr id="4" name="TextBox 3"/>
          <p:cNvSpPr txBox="1"/>
          <p:nvPr/>
        </p:nvSpPr>
        <p:spPr>
          <a:xfrm>
            <a:off x="811619" y="1"/>
            <a:ext cx="585233" cy="6858001"/>
          </a:xfrm>
          <a:prstGeom prst="rect">
            <a:avLst/>
          </a:prstGeom>
          <a:solidFill>
            <a:schemeClr val="accent5">
              <a:lumMod val="50000"/>
            </a:schemeClr>
          </a:solidFill>
        </p:spPr>
        <p:txBody>
          <a:bodyPr wrap="square" rtlCol="0">
            <a:spAutoFit/>
          </a:bodyPr>
          <a:lstStyle/>
          <a:p>
            <a:endParaRPr lang="en-US" dirty="0"/>
          </a:p>
        </p:txBody>
      </p:sp>
      <p:sp>
        <p:nvSpPr>
          <p:cNvPr id="5" name="TextBox 4"/>
          <p:cNvSpPr txBox="1"/>
          <p:nvPr/>
        </p:nvSpPr>
        <p:spPr>
          <a:xfrm>
            <a:off x="11609006" y="0"/>
            <a:ext cx="585233" cy="6858001"/>
          </a:xfrm>
          <a:prstGeom prst="rect">
            <a:avLst/>
          </a:prstGeom>
          <a:solidFill>
            <a:srgbClr val="FF0000"/>
          </a:solidFill>
        </p:spPr>
        <p:txBody>
          <a:bodyPr wrap="square" rtlCol="0">
            <a:spAutoFit/>
          </a:bodyPr>
          <a:lstStyle/>
          <a:p>
            <a:endParaRPr lang="en-US" dirty="0"/>
          </a:p>
        </p:txBody>
      </p:sp>
      <p:sp>
        <p:nvSpPr>
          <p:cNvPr id="6" name="TextBox 5"/>
          <p:cNvSpPr txBox="1"/>
          <p:nvPr/>
        </p:nvSpPr>
        <p:spPr>
          <a:xfrm>
            <a:off x="10779911" y="0"/>
            <a:ext cx="585233" cy="6858001"/>
          </a:xfrm>
          <a:prstGeom prst="rect">
            <a:avLst/>
          </a:prstGeom>
          <a:solidFill>
            <a:schemeClr val="accent5">
              <a:lumMod val="50000"/>
            </a:schemeClr>
          </a:solidFill>
        </p:spPr>
        <p:txBody>
          <a:bodyPr wrap="square" rtlCol="0">
            <a:spAutoFit/>
          </a:bodyPr>
          <a:lstStyle/>
          <a:p>
            <a:endParaRPr lang="en-US" dirty="0"/>
          </a:p>
        </p:txBody>
      </p:sp>
    </p:spTree>
    <p:extLst>
      <p:ext uri="{BB962C8B-B14F-4D97-AF65-F5344CB8AC3E}">
        <p14:creationId xmlns:p14="http://schemas.microsoft.com/office/powerpoint/2010/main" val="4025244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alpha val="99000"/>
          </a:schemeClr>
        </a:solidFill>
        <a:effectLst/>
      </p:bgPr>
    </p:bg>
    <p:spTree>
      <p:nvGrpSpPr>
        <p:cNvPr id="1" name=""/>
        <p:cNvGrpSpPr/>
        <p:nvPr/>
      </p:nvGrpSpPr>
      <p:grpSpPr>
        <a:xfrm>
          <a:off x="0" y="0"/>
          <a:ext cx="0" cy="0"/>
          <a:chOff x="0" y="0"/>
          <a:chExt cx="0" cy="0"/>
        </a:xfrm>
      </p:grpSpPr>
      <p:pic>
        <p:nvPicPr>
          <p:cNvPr id="3078" name="Picture 6" descr="Little Things &amp; Weightier Matters | The 2000 Year F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56799" cy="26687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956799" y="489949"/>
            <a:ext cx="3988656" cy="923330"/>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JESUS SAID…</a:t>
            </a:r>
            <a:endParaRPr lang="en-US" sz="5400" b="1" cap="none" spc="50" dirty="0">
              <a:ln w="0"/>
              <a:solidFill>
                <a:schemeClr val="bg2"/>
              </a:solidFill>
              <a:effectLst>
                <a:innerShdw blurRad="63500" dist="50800" dir="13500000">
                  <a:srgbClr val="000000">
                    <a:alpha val="50000"/>
                  </a:srgbClr>
                </a:innerShdw>
              </a:effectLst>
            </a:endParaRPr>
          </a:p>
        </p:txBody>
      </p:sp>
      <p:sp>
        <p:nvSpPr>
          <p:cNvPr id="3" name="TextBox 2"/>
          <p:cNvSpPr txBox="1"/>
          <p:nvPr/>
        </p:nvSpPr>
        <p:spPr>
          <a:xfrm>
            <a:off x="287082" y="2530537"/>
            <a:ext cx="11589488" cy="4278094"/>
          </a:xfrm>
          <a:prstGeom prst="rect">
            <a:avLst/>
          </a:prstGeom>
          <a:noFill/>
        </p:spPr>
        <p:txBody>
          <a:bodyPr wrap="square" rtlCol="0">
            <a:spAutoFit/>
          </a:bodyPr>
          <a:lstStyle/>
          <a:p>
            <a:pPr algn="ctr"/>
            <a:r>
              <a:rPr lang="en-US" sz="3200" b="1" dirty="0" smtClean="0">
                <a:solidFill>
                  <a:schemeClr val="bg1"/>
                </a:solidFill>
              </a:rPr>
              <a:t>Matthew 23:23 </a:t>
            </a:r>
            <a:r>
              <a:rPr lang="en-US" sz="3200" b="1" dirty="0">
                <a:solidFill>
                  <a:schemeClr val="bg1"/>
                </a:solidFill>
              </a:rPr>
              <a:t>(NLT2) </a:t>
            </a:r>
            <a:r>
              <a:rPr lang="en-US" sz="3200" dirty="0">
                <a:solidFill>
                  <a:schemeClr val="bg1"/>
                </a:solidFill>
              </a:rPr>
              <a:t/>
            </a:r>
            <a:br>
              <a:rPr lang="en-US" sz="3200" dirty="0">
                <a:solidFill>
                  <a:schemeClr val="bg1"/>
                </a:solidFill>
              </a:rPr>
            </a:br>
            <a:r>
              <a:rPr lang="en-US" sz="4000" dirty="0" smtClean="0">
                <a:solidFill>
                  <a:schemeClr val="bg1"/>
                </a:solidFill>
              </a:rPr>
              <a:t>“What </a:t>
            </a:r>
            <a:r>
              <a:rPr lang="en-US" sz="4000" dirty="0">
                <a:solidFill>
                  <a:schemeClr val="bg1"/>
                </a:solidFill>
              </a:rPr>
              <a:t>sorrow awaits you teachers of religious law and you Pharisees. Hypocrites! For you are careful to tithe even the tiniest income from your herb gardens, but you ignore the more important aspects of the law—justice, mercy, and faith. You should tithe, yes, but do not neglect the more important things. </a:t>
            </a:r>
          </a:p>
        </p:txBody>
      </p:sp>
    </p:spTree>
    <p:extLst>
      <p:ext uri="{BB962C8B-B14F-4D97-AF65-F5344CB8AC3E}">
        <p14:creationId xmlns:p14="http://schemas.microsoft.com/office/powerpoint/2010/main" val="1459879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078" name="Picture 6" descr="Little Things &amp; Weightier Matters | The 2000 Year F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4677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4453983"/>
            <a:ext cx="12192000" cy="2308324"/>
          </a:xfrm>
          <a:prstGeom prst="rect">
            <a:avLst/>
          </a:prstGeom>
          <a:noFill/>
        </p:spPr>
        <p:txBody>
          <a:bodyPr wrap="square" lIns="91440" tIns="45720" rIns="91440" bIns="45720">
            <a:spAutoFit/>
          </a:bodyPr>
          <a:lstStyle/>
          <a:p>
            <a:pPr algn="ctr"/>
            <a:r>
              <a:rPr lang="en-US" sz="4800" b="1" cap="none" spc="0" dirty="0" smtClean="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rPr>
              <a:t>Knowing the  laws of God</a:t>
            </a:r>
          </a:p>
          <a:p>
            <a:pPr algn="ctr"/>
            <a:r>
              <a:rPr lang="en-US" sz="4800" b="1" dirty="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rPr>
              <a:t>a</a:t>
            </a:r>
            <a:r>
              <a:rPr lang="en-US" sz="4800" b="1" dirty="0" smtClean="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rPr>
              <a:t>nd living out the principles</a:t>
            </a:r>
          </a:p>
          <a:p>
            <a:pPr algn="ctr"/>
            <a:r>
              <a:rPr lang="en-US" sz="4800" b="1" dirty="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rPr>
              <a:t>o</a:t>
            </a:r>
            <a:r>
              <a:rPr lang="en-US" sz="4800" b="1" cap="none" spc="0" dirty="0" smtClean="0">
                <a:ln w="13462">
                  <a:solidFill>
                    <a:schemeClr val="bg1"/>
                  </a:solidFill>
                  <a:prstDash val="solid"/>
                </a:ln>
                <a:solidFill>
                  <a:schemeClr val="bg1"/>
                </a:solidFill>
                <a:effectLst>
                  <a:outerShdw dist="38100" dir="2700000" algn="bl" rotWithShape="0">
                    <a:schemeClr val="accent5"/>
                  </a:outerShdw>
                </a:effectLst>
                <a:latin typeface="Arial Narrow" panose="020B0606020202030204" pitchFamily="34" charset="0"/>
              </a:rPr>
              <a:t>f God are two different things.</a:t>
            </a:r>
          </a:p>
        </p:txBody>
      </p:sp>
    </p:spTree>
    <p:extLst>
      <p:ext uri="{BB962C8B-B14F-4D97-AF65-F5344CB8AC3E}">
        <p14:creationId xmlns:p14="http://schemas.microsoft.com/office/powerpoint/2010/main" val="29237428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the Seals of Isaiah and Hezekiah Speak | theTrumpet.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3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647053" y="0"/>
            <a:ext cx="4278415" cy="1754326"/>
          </a:xfrm>
          <a:prstGeom prst="rect">
            <a:avLst/>
          </a:prstGeom>
          <a:noFill/>
        </p:spPr>
        <p:txBody>
          <a:bodyPr wrap="none" lIns="91440" tIns="45720" rIns="91440" bIns="45720">
            <a:spAutoFit/>
          </a:bodyPr>
          <a:lstStyle/>
          <a:p>
            <a:pPr algn="ctr"/>
            <a:r>
              <a:rPr lang="en-US" sz="5400" b="1" cap="none" spc="50" dirty="0" smtClean="0">
                <a:ln w="0"/>
                <a:solidFill>
                  <a:schemeClr val="bg2"/>
                </a:solidFill>
                <a:effectLst>
                  <a:innerShdw blurRad="63500" dist="50800" dir="13500000">
                    <a:srgbClr val="000000">
                      <a:alpha val="50000"/>
                    </a:srgbClr>
                  </a:innerShdw>
                </a:effectLst>
              </a:rPr>
              <a:t>Isaiah warns</a:t>
            </a:r>
          </a:p>
          <a:p>
            <a:pPr algn="ctr"/>
            <a:r>
              <a:rPr lang="en-US" sz="5400" b="1" spc="50" dirty="0" smtClean="0">
                <a:ln w="0"/>
                <a:solidFill>
                  <a:schemeClr val="bg2"/>
                </a:solidFill>
                <a:effectLst>
                  <a:innerShdw blurRad="63500" dist="50800" dir="13500000">
                    <a:srgbClr val="000000">
                      <a:alpha val="50000"/>
                    </a:srgbClr>
                  </a:innerShdw>
                </a:effectLst>
              </a:rPr>
              <a:t>King Hezekiah</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1162888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69894"/>
            <a:ext cx="12192000" cy="3088105"/>
          </a:xfrm>
          <a:prstGeom prst="rect">
            <a:avLst/>
          </a:prstGeom>
        </p:spPr>
      </p:pic>
      <p:sp>
        <p:nvSpPr>
          <p:cNvPr id="3" name="TextBox 2"/>
          <p:cNvSpPr txBox="1"/>
          <p:nvPr/>
        </p:nvSpPr>
        <p:spPr>
          <a:xfrm>
            <a:off x="0" y="0"/>
            <a:ext cx="12192000" cy="4401205"/>
          </a:xfrm>
          <a:prstGeom prst="rect">
            <a:avLst/>
          </a:prstGeom>
          <a:noFill/>
        </p:spPr>
        <p:txBody>
          <a:bodyPr wrap="square" rtlCol="0">
            <a:spAutoFit/>
          </a:bodyPr>
          <a:lstStyle/>
          <a:p>
            <a:pPr algn="ctr"/>
            <a:r>
              <a:rPr lang="en-US" sz="4000" dirty="0"/>
              <a:t>“And so the Lord says, “These people say they are mine. They honor me with their lips, but their hearts are far from me. And their worship of me is nothing but man-made rules learned by rote. </a:t>
            </a:r>
            <a:r>
              <a:rPr lang="en-US" sz="4000" baseline="30000" dirty="0"/>
              <a:t>14 </a:t>
            </a:r>
            <a:r>
              <a:rPr lang="en-US" sz="4000" dirty="0"/>
              <a:t>Because of this, I will once again astound these hypocrites with amazing wonders. The wisdom of the wise will pass away, and the intelligence of the intelligent will disappear.” </a:t>
            </a:r>
          </a:p>
        </p:txBody>
      </p:sp>
      <p:sp>
        <p:nvSpPr>
          <p:cNvPr id="4" name="TextBox 3"/>
          <p:cNvSpPr txBox="1"/>
          <p:nvPr/>
        </p:nvSpPr>
        <p:spPr>
          <a:xfrm>
            <a:off x="0" y="6160168"/>
            <a:ext cx="12192000" cy="707886"/>
          </a:xfrm>
          <a:prstGeom prst="rect">
            <a:avLst/>
          </a:prstGeom>
          <a:solidFill>
            <a:srgbClr val="080400">
              <a:alpha val="43000"/>
            </a:srgbClr>
          </a:solidFill>
        </p:spPr>
        <p:txBody>
          <a:bodyPr wrap="square" rtlCol="0">
            <a:spAutoFit/>
          </a:bodyPr>
          <a:lstStyle/>
          <a:p>
            <a:pPr algn="ctr"/>
            <a:r>
              <a:rPr lang="en-US" sz="4000" dirty="0" smtClean="0">
                <a:solidFill>
                  <a:schemeClr val="bg1"/>
                </a:solidFill>
              </a:rPr>
              <a:t>Isaiah 29:13-14</a:t>
            </a:r>
            <a:endParaRPr lang="en-US" sz="4000" dirty="0">
              <a:solidFill>
                <a:schemeClr val="bg1"/>
              </a:solidFill>
            </a:endParaRPr>
          </a:p>
        </p:txBody>
      </p:sp>
    </p:spTree>
    <p:extLst>
      <p:ext uri="{BB962C8B-B14F-4D97-AF65-F5344CB8AC3E}">
        <p14:creationId xmlns:p14="http://schemas.microsoft.com/office/powerpoint/2010/main" val="1126535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205571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2354</TotalTime>
  <Words>851</Words>
  <Application>Microsoft Office PowerPoint</Application>
  <PresentationFormat>Widescreen</PresentationFormat>
  <Paragraphs>57</Paragraphs>
  <Slides>37</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7" baseType="lpstr">
      <vt:lpstr>Agency FB</vt:lpstr>
      <vt:lpstr>Arial</vt:lpstr>
      <vt:lpstr>Arial Narrow</vt:lpstr>
      <vt:lpstr>Calibri</vt:lpstr>
      <vt:lpstr>Calibri Light</vt:lpstr>
      <vt:lpstr>Candara Light</vt:lpstr>
      <vt:lpstr>Great Day Personal Use</vt:lpstr>
      <vt:lpstr>Wingdings</vt: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 Kellcy</dc:creator>
  <cp:lastModifiedBy>Walt Kellcy</cp:lastModifiedBy>
  <cp:revision>33</cp:revision>
  <cp:lastPrinted>2020-10-11T15:11:54Z</cp:lastPrinted>
  <dcterms:created xsi:type="dcterms:W3CDTF">2020-10-05T16:53:45Z</dcterms:created>
  <dcterms:modified xsi:type="dcterms:W3CDTF">2020-10-11T15:27:18Z</dcterms:modified>
</cp:coreProperties>
</file>