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6" r:id="rId19"/>
    <p:sldId id="277" r:id="rId20"/>
    <p:sldId id="278" r:id="rId21"/>
    <p:sldId id="275" r:id="rId22"/>
    <p:sldId id="279" r:id="rId23"/>
    <p:sldId id="280" r:id="rId24"/>
    <p:sldId id="281" r:id="rId25"/>
    <p:sldId id="282" r:id="rId26"/>
    <p:sldId id="283" r:id="rId27"/>
    <p:sldId id="284" r:id="rId28"/>
    <p:sldId id="28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28"/>
    <a:srgbClr val="CC2700"/>
    <a:srgbClr val="660033"/>
    <a:srgbClr val="481F67"/>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59" d="100"/>
          <a:sy n="59" d="100"/>
        </p:scale>
        <p:origin x="102"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FA292-5321-4DFC-A17E-3F2BD2A0FD11}"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39936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FA292-5321-4DFC-A17E-3F2BD2A0FD11}"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233778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FA292-5321-4DFC-A17E-3F2BD2A0FD11}"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230244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FA292-5321-4DFC-A17E-3F2BD2A0FD11}"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26406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FA292-5321-4DFC-A17E-3F2BD2A0FD11}"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92085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FA292-5321-4DFC-A17E-3F2BD2A0FD11}"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96639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FA292-5321-4DFC-A17E-3F2BD2A0FD11}"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282745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FA292-5321-4DFC-A17E-3F2BD2A0FD11}" type="datetimeFigureOut">
              <a:rPr lang="en-US" smtClean="0"/>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403985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FA292-5321-4DFC-A17E-3F2BD2A0FD11}"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404514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FA292-5321-4DFC-A17E-3F2BD2A0FD11}"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127188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FA292-5321-4DFC-A17E-3F2BD2A0FD11}"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96114-DF71-40F6-85CF-D9F540781964}" type="slidenum">
              <a:rPr lang="en-US" smtClean="0"/>
              <a:t>‹#›</a:t>
            </a:fld>
            <a:endParaRPr lang="en-US"/>
          </a:p>
        </p:txBody>
      </p:sp>
    </p:spTree>
    <p:extLst>
      <p:ext uri="{BB962C8B-B14F-4D97-AF65-F5344CB8AC3E}">
        <p14:creationId xmlns:p14="http://schemas.microsoft.com/office/powerpoint/2010/main" val="328814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FA292-5321-4DFC-A17E-3F2BD2A0FD11}" type="datetimeFigureOut">
              <a:rPr lang="en-US" smtClean="0"/>
              <a:t>7/8/2020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96114-DF71-40F6-85CF-D9F540781964}" type="slidenum">
              <a:rPr lang="en-US" smtClean="0"/>
              <a:t>‹#›</a:t>
            </a:fld>
            <a:endParaRPr lang="en-US"/>
          </a:p>
        </p:txBody>
      </p:sp>
    </p:spTree>
    <p:extLst>
      <p:ext uri="{BB962C8B-B14F-4D97-AF65-F5344CB8AC3E}">
        <p14:creationId xmlns:p14="http://schemas.microsoft.com/office/powerpoint/2010/main" val="134831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1026" name="Picture 2" descr="Amazon.com: What the World Needs Now Is Love (9781524785987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28"/>
          <a:stretch/>
        </p:blipFill>
        <p:spPr bwMode="auto">
          <a:xfrm>
            <a:off x="2612573" y="0"/>
            <a:ext cx="69559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58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0" r="40779" b="72083"/>
          <a:stretch/>
        </p:blipFill>
        <p:spPr>
          <a:xfrm>
            <a:off x="1" y="1"/>
            <a:ext cx="4324350" cy="17526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571" t="1" r="5974" b="74444"/>
          <a:stretch/>
        </p:blipFill>
        <p:spPr>
          <a:xfrm>
            <a:off x="7391399" y="-1"/>
            <a:ext cx="4800601" cy="175260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922" r="40000" b="72083"/>
          <a:stretch/>
        </p:blipFill>
        <p:spPr>
          <a:xfrm>
            <a:off x="4219575" y="-2"/>
            <a:ext cx="3371850" cy="175260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0" t="65000" r="6104" b="3333"/>
          <a:stretch/>
        </p:blipFill>
        <p:spPr>
          <a:xfrm>
            <a:off x="0" y="4895850"/>
            <a:ext cx="12192000" cy="1962150"/>
          </a:xfrm>
          <a:prstGeom prst="rect">
            <a:avLst/>
          </a:prstGeom>
        </p:spPr>
      </p:pic>
      <p:sp>
        <p:nvSpPr>
          <p:cNvPr id="10" name="Rectangle 9"/>
          <p:cNvSpPr/>
          <p:nvPr/>
        </p:nvSpPr>
        <p:spPr>
          <a:xfrm>
            <a:off x="136071" y="2354728"/>
            <a:ext cx="11919858" cy="1938992"/>
          </a:xfrm>
          <a:prstGeom prst="rect">
            <a:avLst/>
          </a:prstGeom>
          <a:noFill/>
        </p:spPr>
        <p:txBody>
          <a:bodyPr wrap="square" lIns="91440" tIns="45720" rIns="91440" bIns="45720">
            <a:spAutoFit/>
          </a:bodyPr>
          <a:lstStyle/>
          <a:p>
            <a:pPr algn="ctr"/>
            <a:r>
              <a:rPr lang="en-US" sz="4000" dirty="0">
                <a:solidFill>
                  <a:schemeClr val="bg1"/>
                </a:solidFill>
              </a:rPr>
              <a:t>“He has shown you, O man, what is good; And what does the Lord require  of you. But to do justly, To love mercy, And to walk humbly with your God.” </a:t>
            </a:r>
            <a:r>
              <a:rPr lang="en-US" sz="4000" baseline="30000" dirty="0"/>
              <a:t>Micah 6:8</a:t>
            </a:r>
            <a:endParaRPr lang="en-US" sz="4000" dirty="0"/>
          </a:p>
        </p:txBody>
      </p:sp>
    </p:spTree>
    <p:extLst>
      <p:ext uri="{BB962C8B-B14F-4D97-AF65-F5344CB8AC3E}">
        <p14:creationId xmlns:p14="http://schemas.microsoft.com/office/powerpoint/2010/main" val="2458675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4014" y="3477986"/>
            <a:ext cx="9421586" cy="1477328"/>
          </a:xfrm>
          <a:prstGeom prst="rect">
            <a:avLst/>
          </a:prstGeom>
          <a:noFill/>
        </p:spPr>
        <p:txBody>
          <a:bodyPr wrap="square" rtlCol="0">
            <a:spAutoFit/>
          </a:bodyPr>
          <a:lstStyle/>
          <a:p>
            <a:pPr marL="514350" indent="-514350" algn="ctr">
              <a:buAutoNum type="arabicParenBoth"/>
            </a:pPr>
            <a:r>
              <a:rPr lang="en-US" sz="3600" b="1" i="1" dirty="0" smtClean="0">
                <a:solidFill>
                  <a:srgbClr val="500028"/>
                </a:solidFill>
              </a:rPr>
              <a:t> We </a:t>
            </a:r>
            <a:r>
              <a:rPr lang="en-US" sz="3600" b="1" i="1" dirty="0">
                <a:solidFill>
                  <a:srgbClr val="500028"/>
                </a:solidFill>
              </a:rPr>
              <a:t>need Godly </a:t>
            </a:r>
            <a:r>
              <a:rPr lang="en-US" sz="3600" b="1" i="1" dirty="0" smtClean="0">
                <a:solidFill>
                  <a:srgbClr val="500028"/>
                </a:solidFill>
              </a:rPr>
              <a:t>wisdom… </a:t>
            </a:r>
          </a:p>
          <a:p>
            <a:pPr algn="ctr"/>
            <a:r>
              <a:rPr lang="en-US" sz="3600" b="1" i="1" dirty="0" smtClean="0">
                <a:solidFill>
                  <a:srgbClr val="500028"/>
                </a:solidFill>
              </a:rPr>
              <a:t>to </a:t>
            </a:r>
            <a:r>
              <a:rPr lang="en-US" sz="3600" b="1" i="1" dirty="0">
                <a:solidFill>
                  <a:srgbClr val="500028"/>
                </a:solidFill>
              </a:rPr>
              <a:t>know when to </a:t>
            </a:r>
            <a:r>
              <a:rPr lang="en-US" sz="3600" b="1" i="1" dirty="0" smtClean="0">
                <a:solidFill>
                  <a:srgbClr val="500028"/>
                </a:solidFill>
              </a:rPr>
              <a:t>listen, and </a:t>
            </a:r>
            <a:r>
              <a:rPr lang="en-US" sz="3600" b="1" i="1" dirty="0">
                <a:solidFill>
                  <a:srgbClr val="500028"/>
                </a:solidFill>
              </a:rPr>
              <a:t>when to talk.</a:t>
            </a:r>
            <a:r>
              <a:rPr lang="en-US" sz="3600" b="1" dirty="0">
                <a:solidFill>
                  <a:srgbClr val="500028"/>
                </a:solidFill>
              </a:rPr>
              <a:t> </a:t>
            </a:r>
            <a:endParaRPr lang="en-US" sz="3600" dirty="0">
              <a:solidFill>
                <a:srgbClr val="500028"/>
              </a:solidFill>
            </a:endParaRPr>
          </a:p>
          <a:p>
            <a:endParaRPr lang="en-US" dirty="0"/>
          </a:p>
        </p:txBody>
      </p:sp>
      <p:pic>
        <p:nvPicPr>
          <p:cNvPr id="2050"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91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4014" y="3477986"/>
            <a:ext cx="9421586" cy="1477328"/>
          </a:xfrm>
          <a:prstGeom prst="rect">
            <a:avLst/>
          </a:prstGeom>
          <a:noFill/>
        </p:spPr>
        <p:txBody>
          <a:bodyPr wrap="square" rtlCol="0">
            <a:spAutoFit/>
          </a:bodyPr>
          <a:lstStyle/>
          <a:p>
            <a:pPr algn="ctr"/>
            <a:r>
              <a:rPr lang="en-US" sz="3600" b="1" i="1" dirty="0" smtClean="0">
                <a:solidFill>
                  <a:srgbClr val="500028"/>
                </a:solidFill>
              </a:rPr>
              <a:t>“The way of the fool is right in his own eyes,</a:t>
            </a:r>
          </a:p>
          <a:p>
            <a:pPr algn="ctr"/>
            <a:r>
              <a:rPr lang="en-US" sz="3600" b="1" i="1" dirty="0" smtClean="0">
                <a:solidFill>
                  <a:srgbClr val="500028"/>
                </a:solidFill>
              </a:rPr>
              <a:t>But a wise man listens to advice.” </a:t>
            </a:r>
            <a:r>
              <a:rPr lang="en-US" sz="2800" b="1" i="1" dirty="0" smtClean="0">
                <a:solidFill>
                  <a:srgbClr val="500028"/>
                </a:solidFill>
              </a:rPr>
              <a:t>Proverbs 12:15</a:t>
            </a:r>
            <a:endParaRPr lang="en-US" sz="2800" dirty="0">
              <a:solidFill>
                <a:srgbClr val="500028"/>
              </a:solidFill>
            </a:endParaRPr>
          </a:p>
          <a:p>
            <a:endParaRPr lang="en-US" dirty="0"/>
          </a:p>
        </p:txBody>
      </p:sp>
      <p:pic>
        <p:nvPicPr>
          <p:cNvPr id="6"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1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4014" y="3477986"/>
            <a:ext cx="9421586" cy="1754326"/>
          </a:xfrm>
          <a:prstGeom prst="rect">
            <a:avLst/>
          </a:prstGeom>
          <a:noFill/>
        </p:spPr>
        <p:txBody>
          <a:bodyPr wrap="square" rtlCol="0">
            <a:spAutoFit/>
          </a:bodyPr>
          <a:lstStyle/>
          <a:p>
            <a:pPr algn="ctr"/>
            <a:r>
              <a:rPr lang="en-US" sz="3600" b="1" dirty="0">
                <a:solidFill>
                  <a:srgbClr val="500028"/>
                </a:solidFill>
              </a:rPr>
              <a:t>“A fool takes no pleasure in understanding, </a:t>
            </a:r>
            <a:endParaRPr lang="en-US" sz="3600" b="1" dirty="0" smtClean="0">
              <a:solidFill>
                <a:srgbClr val="500028"/>
              </a:solidFill>
            </a:endParaRPr>
          </a:p>
          <a:p>
            <a:pPr algn="ctr"/>
            <a:r>
              <a:rPr lang="en-US" sz="3600" b="1" dirty="0" smtClean="0">
                <a:solidFill>
                  <a:srgbClr val="500028"/>
                </a:solidFill>
              </a:rPr>
              <a:t>but </a:t>
            </a:r>
            <a:r>
              <a:rPr lang="en-US" sz="3600" b="1" dirty="0">
                <a:solidFill>
                  <a:srgbClr val="500028"/>
                </a:solidFill>
              </a:rPr>
              <a:t>only in expressing his opinion.” </a:t>
            </a:r>
            <a:r>
              <a:rPr lang="en-US" sz="3600" b="1" baseline="30000" dirty="0" smtClean="0">
                <a:solidFill>
                  <a:srgbClr val="500028"/>
                </a:solidFill>
              </a:rPr>
              <a:t>Prov.</a:t>
            </a:r>
            <a:r>
              <a:rPr lang="en-US" sz="3600" b="1" dirty="0" smtClean="0">
                <a:solidFill>
                  <a:srgbClr val="500028"/>
                </a:solidFill>
              </a:rPr>
              <a:t> </a:t>
            </a:r>
            <a:r>
              <a:rPr lang="en-US" sz="3600" b="1" baseline="30000" dirty="0" smtClean="0">
                <a:solidFill>
                  <a:srgbClr val="500028"/>
                </a:solidFill>
              </a:rPr>
              <a:t>18:2</a:t>
            </a:r>
            <a:endParaRPr lang="en-US" sz="3600" dirty="0">
              <a:solidFill>
                <a:srgbClr val="500028"/>
              </a:solidFill>
            </a:endParaRPr>
          </a:p>
          <a:p>
            <a:endParaRPr lang="en-US" sz="3600" dirty="0">
              <a:solidFill>
                <a:srgbClr val="500028"/>
              </a:solidFill>
            </a:endParaRPr>
          </a:p>
        </p:txBody>
      </p:sp>
      <p:pic>
        <p:nvPicPr>
          <p:cNvPr id="6"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96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2536" y="3380014"/>
            <a:ext cx="9421586" cy="1692771"/>
          </a:xfrm>
          <a:prstGeom prst="rect">
            <a:avLst/>
          </a:prstGeom>
          <a:noFill/>
        </p:spPr>
        <p:txBody>
          <a:bodyPr wrap="square" rtlCol="0">
            <a:spAutoFit/>
          </a:bodyPr>
          <a:lstStyle/>
          <a:p>
            <a:pPr fontAlgn="base"/>
            <a:r>
              <a:rPr lang="en-US" sz="2600" b="1" dirty="0" smtClean="0"/>
              <a:t>Nearly 40% of white Americans believe that the U.S. has made the changes necessary to give black people equal rights with whites.</a:t>
            </a:r>
            <a:endParaRPr lang="en-US" sz="2600" dirty="0" smtClean="0"/>
          </a:p>
          <a:p>
            <a:pPr fontAlgn="base"/>
            <a:r>
              <a:rPr lang="en-US" sz="2600" b="1" dirty="0" smtClean="0"/>
              <a:t> </a:t>
            </a:r>
            <a:endParaRPr lang="en-US" sz="2600" dirty="0" smtClean="0"/>
          </a:p>
          <a:p>
            <a:pPr fontAlgn="base"/>
            <a:r>
              <a:rPr lang="en-US" sz="2600" b="1" dirty="0" smtClean="0"/>
              <a:t>However, just 8% of black Americans believe that this is the case. </a:t>
            </a:r>
            <a:endParaRPr lang="en-US" sz="2600"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4828" y="1389972"/>
            <a:ext cx="5486400" cy="828675"/>
          </a:xfrm>
          <a:prstGeom prst="rect">
            <a:avLst/>
          </a:prstGeom>
        </p:spPr>
      </p:pic>
    </p:spTree>
    <p:extLst>
      <p:ext uri="{BB962C8B-B14F-4D97-AF65-F5344CB8AC3E}">
        <p14:creationId xmlns:p14="http://schemas.microsoft.com/office/powerpoint/2010/main" val="2617153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4014" y="3477986"/>
            <a:ext cx="9421586" cy="1200329"/>
          </a:xfrm>
          <a:prstGeom prst="rect">
            <a:avLst/>
          </a:prstGeom>
          <a:noFill/>
        </p:spPr>
        <p:txBody>
          <a:bodyPr wrap="square" rtlCol="0">
            <a:spAutoFit/>
          </a:bodyPr>
          <a:lstStyle/>
          <a:p>
            <a:pPr algn="ctr"/>
            <a:r>
              <a:rPr lang="en-US" sz="3600" dirty="0"/>
              <a:t>“There is so much more I want to tell you, </a:t>
            </a:r>
            <a:endParaRPr lang="en-US" sz="3600" dirty="0" smtClean="0"/>
          </a:p>
          <a:p>
            <a:pPr algn="ctr"/>
            <a:r>
              <a:rPr lang="en-US" sz="3600" dirty="0" smtClean="0"/>
              <a:t>but </a:t>
            </a:r>
            <a:r>
              <a:rPr lang="en-US" sz="3600" dirty="0"/>
              <a:t>you can’t bear it now.” </a:t>
            </a:r>
            <a:r>
              <a:rPr lang="en-US" sz="3600" baseline="30000" dirty="0"/>
              <a:t>John 16:12 NLT </a:t>
            </a:r>
            <a:endParaRPr lang="en-US" sz="3600" dirty="0">
              <a:solidFill>
                <a:srgbClr val="500028"/>
              </a:solidFill>
            </a:endParaRPr>
          </a:p>
        </p:txBody>
      </p:sp>
      <p:pic>
        <p:nvPicPr>
          <p:cNvPr id="6"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7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4014" y="3477986"/>
            <a:ext cx="9421586" cy="1200329"/>
          </a:xfrm>
          <a:prstGeom prst="rect">
            <a:avLst/>
          </a:prstGeom>
          <a:noFill/>
        </p:spPr>
        <p:txBody>
          <a:bodyPr wrap="square" rtlCol="0">
            <a:spAutoFit/>
          </a:bodyPr>
          <a:lstStyle/>
          <a:p>
            <a:pPr algn="ctr"/>
            <a:r>
              <a:rPr lang="en-US" sz="3600" b="1" dirty="0">
                <a:solidFill>
                  <a:srgbClr val="500028"/>
                </a:solidFill>
              </a:rPr>
              <a:t>2. </a:t>
            </a:r>
            <a:r>
              <a:rPr lang="en-US" sz="3600" b="1" i="1" dirty="0">
                <a:solidFill>
                  <a:srgbClr val="500028"/>
                </a:solidFill>
              </a:rPr>
              <a:t>We need Godly wisdom to know </a:t>
            </a:r>
            <a:endParaRPr lang="en-US" sz="3600" b="1" i="1" dirty="0" smtClean="0">
              <a:solidFill>
                <a:srgbClr val="500028"/>
              </a:solidFill>
            </a:endParaRPr>
          </a:p>
          <a:p>
            <a:pPr algn="ctr"/>
            <a:r>
              <a:rPr lang="en-US" sz="3600" b="1" i="1" dirty="0" smtClean="0">
                <a:solidFill>
                  <a:srgbClr val="500028"/>
                </a:solidFill>
              </a:rPr>
              <a:t>    what </a:t>
            </a:r>
            <a:r>
              <a:rPr lang="en-US" sz="3600" b="1" i="1" dirty="0">
                <a:solidFill>
                  <a:srgbClr val="500028"/>
                </a:solidFill>
              </a:rPr>
              <a:t>to do, and what not to do.</a:t>
            </a:r>
            <a:r>
              <a:rPr lang="en-US" sz="3600" b="1" dirty="0">
                <a:solidFill>
                  <a:srgbClr val="500028"/>
                </a:solidFill>
              </a:rPr>
              <a:t> </a:t>
            </a:r>
            <a:endParaRPr lang="en-US" sz="3600" dirty="0">
              <a:solidFill>
                <a:srgbClr val="500028"/>
              </a:solidFill>
            </a:endParaRPr>
          </a:p>
        </p:txBody>
      </p:sp>
      <p:pic>
        <p:nvPicPr>
          <p:cNvPr id="2050"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30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t="44331" r="43245" b="30400"/>
          <a:stretch/>
        </p:blipFill>
        <p:spPr bwMode="auto">
          <a:xfrm>
            <a:off x="2848072" y="4245428"/>
            <a:ext cx="8712555" cy="16328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43775" r="57925" b="30358"/>
          <a:stretch/>
        </p:blipFill>
        <p:spPr bwMode="auto">
          <a:xfrm>
            <a:off x="1" y="3200400"/>
            <a:ext cx="2880729" cy="26965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1140" t="43775" r="57924" b="30358"/>
          <a:stretch/>
        </p:blipFill>
        <p:spPr bwMode="auto">
          <a:xfrm>
            <a:off x="538842" y="5763987"/>
            <a:ext cx="11054443" cy="10695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67443" y="3200400"/>
            <a:ext cx="9588321" cy="3416320"/>
          </a:xfrm>
          <a:prstGeom prst="rect">
            <a:avLst/>
          </a:prstGeom>
          <a:noFill/>
        </p:spPr>
        <p:txBody>
          <a:bodyPr wrap="square" rtlCol="0">
            <a:spAutoFit/>
          </a:bodyPr>
          <a:lstStyle/>
          <a:p>
            <a:r>
              <a:rPr lang="en-US" sz="3600" dirty="0"/>
              <a:t>“Lord, do You want us to command fire to come down from heaven and consume them, just as Elijah did?” But Jesus turned and rebuked them, and said, “You do not know what manner of spirit you are of. “For the Son of Man did not come to destroy men’s lives but to save them.” </a:t>
            </a:r>
            <a:r>
              <a:rPr lang="en-US" sz="3600" baseline="30000" dirty="0"/>
              <a:t>Luke </a:t>
            </a:r>
            <a:r>
              <a:rPr lang="en-US" sz="3600" baseline="30000" dirty="0" smtClean="0"/>
              <a:t>9:51-56</a:t>
            </a:r>
            <a:endParaRPr lang="en-US" sz="3600" dirty="0"/>
          </a:p>
        </p:txBody>
      </p:sp>
    </p:spTree>
    <p:extLst>
      <p:ext uri="{BB962C8B-B14F-4D97-AF65-F5344CB8AC3E}">
        <p14:creationId xmlns:p14="http://schemas.microsoft.com/office/powerpoint/2010/main" val="373567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t="44331" r="43245" b="30400"/>
          <a:stretch/>
        </p:blipFill>
        <p:spPr bwMode="auto">
          <a:xfrm>
            <a:off x="2848072" y="4245428"/>
            <a:ext cx="8712555" cy="16328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43775" r="57925" b="30358"/>
          <a:stretch/>
        </p:blipFill>
        <p:spPr bwMode="auto">
          <a:xfrm>
            <a:off x="1" y="3200400"/>
            <a:ext cx="2880729" cy="26965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1140" t="43775" r="57924" b="30358"/>
          <a:stretch/>
        </p:blipFill>
        <p:spPr bwMode="auto">
          <a:xfrm>
            <a:off x="538842" y="5763987"/>
            <a:ext cx="11054443" cy="10695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67443" y="3445335"/>
            <a:ext cx="9588321" cy="3416320"/>
          </a:xfrm>
          <a:prstGeom prst="rect">
            <a:avLst/>
          </a:prstGeom>
          <a:noFill/>
        </p:spPr>
        <p:txBody>
          <a:bodyPr wrap="square" rtlCol="0">
            <a:spAutoFit/>
          </a:bodyPr>
          <a:lstStyle/>
          <a:p>
            <a:r>
              <a:rPr lang="en-US" sz="3600" baseline="30000" dirty="0"/>
              <a:t>10</a:t>
            </a:r>
            <a:r>
              <a:rPr lang="en-US" sz="3600" dirty="0"/>
              <a:t> Simon Peter, having a sword, drew it and struck the high priest's servant, and cut off his right ear. The servant's name was </a:t>
            </a:r>
            <a:r>
              <a:rPr lang="en-US" sz="3600" dirty="0" err="1"/>
              <a:t>Malchus</a:t>
            </a:r>
            <a:r>
              <a:rPr lang="en-US" sz="3600" dirty="0"/>
              <a:t>. </a:t>
            </a:r>
            <a:r>
              <a:rPr lang="en-US" sz="3600" baseline="30000" dirty="0"/>
              <a:t>11</a:t>
            </a:r>
            <a:r>
              <a:rPr lang="en-US" sz="3600" dirty="0"/>
              <a:t> So Jesus said to Peter, "Put your sword into the sheath. Shall I not drink the cup which My Father has given Me</a:t>
            </a:r>
            <a:r>
              <a:rPr lang="en-US" sz="3600" dirty="0" smtClean="0"/>
              <a:t>?“</a:t>
            </a:r>
          </a:p>
          <a:p>
            <a:pPr algn="r"/>
            <a:r>
              <a:rPr lang="en-US" sz="3600" dirty="0" smtClean="0"/>
              <a:t> </a:t>
            </a:r>
            <a:r>
              <a:rPr lang="en-US" sz="3600" baseline="30000" dirty="0"/>
              <a:t>John 18:10-11</a:t>
            </a:r>
            <a:endParaRPr lang="en-US" sz="3600" dirty="0"/>
          </a:p>
        </p:txBody>
      </p:sp>
    </p:spTree>
    <p:extLst>
      <p:ext uri="{BB962C8B-B14F-4D97-AF65-F5344CB8AC3E}">
        <p14:creationId xmlns:p14="http://schemas.microsoft.com/office/powerpoint/2010/main" val="1090198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t="44331" r="43245" b="30400"/>
          <a:stretch/>
        </p:blipFill>
        <p:spPr bwMode="auto">
          <a:xfrm>
            <a:off x="2848072" y="4245428"/>
            <a:ext cx="8712555" cy="16328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43775" r="57925" b="30358"/>
          <a:stretch/>
        </p:blipFill>
        <p:spPr bwMode="auto">
          <a:xfrm>
            <a:off x="1" y="3200400"/>
            <a:ext cx="2880729" cy="26965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1140" t="43775" r="57924" b="30358"/>
          <a:stretch/>
        </p:blipFill>
        <p:spPr bwMode="auto">
          <a:xfrm>
            <a:off x="538842" y="5763987"/>
            <a:ext cx="11054443" cy="10695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69167" y="3306960"/>
            <a:ext cx="9588321" cy="3416320"/>
          </a:xfrm>
          <a:prstGeom prst="rect">
            <a:avLst/>
          </a:prstGeom>
          <a:noFill/>
        </p:spPr>
        <p:txBody>
          <a:bodyPr wrap="square" rtlCol="0">
            <a:spAutoFit/>
          </a:bodyPr>
          <a:lstStyle/>
          <a:p>
            <a:r>
              <a:rPr lang="en-US" sz="3600" baseline="30000" dirty="0"/>
              <a:t>51</a:t>
            </a:r>
            <a:r>
              <a:rPr lang="en-US" sz="3600" dirty="0"/>
              <a:t>And suddenly, one of those </a:t>
            </a:r>
            <a:r>
              <a:rPr lang="en-US" sz="3600" i="1" dirty="0"/>
              <a:t>who were</a:t>
            </a:r>
            <a:r>
              <a:rPr lang="en-US" sz="3600" dirty="0"/>
              <a:t> </a:t>
            </a:r>
            <a:r>
              <a:rPr lang="en-US" sz="3600" dirty="0" smtClean="0"/>
              <a:t>with</a:t>
            </a:r>
          </a:p>
          <a:p>
            <a:r>
              <a:rPr lang="en-US" sz="3600" dirty="0" smtClean="0"/>
              <a:t>Jesus </a:t>
            </a:r>
            <a:r>
              <a:rPr lang="en-US" sz="3600" dirty="0"/>
              <a:t>stretched out </a:t>
            </a:r>
            <a:r>
              <a:rPr lang="en-US" sz="3600" i="1" dirty="0"/>
              <a:t>his</a:t>
            </a:r>
            <a:r>
              <a:rPr lang="en-US" sz="3600" dirty="0"/>
              <a:t> hand and drew his sword, struck the servant of the high priest, and cut off his ear. </a:t>
            </a:r>
            <a:r>
              <a:rPr lang="en-US" sz="3600" baseline="30000" dirty="0"/>
              <a:t>52</a:t>
            </a:r>
            <a:r>
              <a:rPr lang="en-US" sz="3600" dirty="0"/>
              <a:t>But Jesus said to him, </a:t>
            </a:r>
            <a:r>
              <a:rPr lang="en-US" sz="3600" b="1" dirty="0"/>
              <a:t>"Put your sword in its place, for all who take the sword will perish by the sword.</a:t>
            </a:r>
            <a:r>
              <a:rPr lang="en-US" sz="3600" dirty="0"/>
              <a:t> </a:t>
            </a:r>
            <a:r>
              <a:rPr lang="en-US" sz="3600" b="1" baseline="30000" dirty="0"/>
              <a:t>Matthew 26:51-52 (NKJV) </a:t>
            </a:r>
            <a:endParaRPr lang="en-US" sz="3600" dirty="0"/>
          </a:p>
        </p:txBody>
      </p:sp>
    </p:spTree>
    <p:extLst>
      <p:ext uri="{BB962C8B-B14F-4D97-AF65-F5344CB8AC3E}">
        <p14:creationId xmlns:p14="http://schemas.microsoft.com/office/powerpoint/2010/main" val="55112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223"/>
          <a:stretch/>
        </p:blipFill>
        <p:spPr>
          <a:xfrm>
            <a:off x="2612570" y="0"/>
            <a:ext cx="6890657" cy="6858000"/>
          </a:xfrm>
          <a:prstGeom prst="rect">
            <a:avLst/>
          </a:prstGeom>
        </p:spPr>
      </p:pic>
      <p:sp>
        <p:nvSpPr>
          <p:cNvPr id="7" name="TextBox 6"/>
          <p:cNvSpPr txBox="1"/>
          <p:nvPr/>
        </p:nvSpPr>
        <p:spPr>
          <a:xfrm>
            <a:off x="3340796" y="3461698"/>
            <a:ext cx="5434207" cy="1107996"/>
          </a:xfrm>
          <a:prstGeom prst="rect">
            <a:avLst/>
          </a:prstGeom>
          <a:noFill/>
        </p:spPr>
        <p:txBody>
          <a:bodyPr wrap="square" rtlCol="0">
            <a:spAutoFit/>
          </a:bodyPr>
          <a:lstStyle/>
          <a:p>
            <a:pPr algn="ctr"/>
            <a:r>
              <a:rPr lang="en-US" sz="6600" dirty="0" smtClean="0">
                <a:ln>
                  <a:solidFill>
                    <a:srgbClr val="CC3300"/>
                  </a:solidFill>
                </a:ln>
                <a:solidFill>
                  <a:srgbClr val="002060"/>
                </a:solidFill>
                <a:latin typeface="CarnivalMF" panose="00000400000000000000" pitchFamily="2" charset="0"/>
              </a:rPr>
              <a:t>Wisdom</a:t>
            </a:r>
          </a:p>
        </p:txBody>
      </p:sp>
      <p:sp>
        <p:nvSpPr>
          <p:cNvPr id="2" name="TextBox 1"/>
          <p:cNvSpPr txBox="1"/>
          <p:nvPr/>
        </p:nvSpPr>
        <p:spPr>
          <a:xfrm>
            <a:off x="0" y="6315075"/>
            <a:ext cx="12192000" cy="584775"/>
          </a:xfrm>
          <a:prstGeom prst="rect">
            <a:avLst/>
          </a:prstGeom>
          <a:noFill/>
        </p:spPr>
        <p:txBody>
          <a:bodyPr wrap="square" rtlCol="0">
            <a:spAutoFit/>
          </a:bodyPr>
          <a:lstStyle/>
          <a:p>
            <a:pPr algn="ctr"/>
            <a:r>
              <a:rPr lang="en-US" sz="3200" b="1" dirty="0" smtClean="0">
                <a:solidFill>
                  <a:srgbClr val="500028"/>
                </a:solidFill>
              </a:rPr>
              <a:t>PROVERBS 8:8-14</a:t>
            </a:r>
            <a:endParaRPr lang="en-US" sz="3200" b="1" dirty="0">
              <a:solidFill>
                <a:srgbClr val="500028"/>
              </a:solidFill>
            </a:endParaRPr>
          </a:p>
        </p:txBody>
      </p:sp>
      <p:sp>
        <p:nvSpPr>
          <p:cNvPr id="3" name="TextBox 2"/>
          <p:cNvSpPr txBox="1"/>
          <p:nvPr/>
        </p:nvSpPr>
        <p:spPr>
          <a:xfrm>
            <a:off x="0" y="4366573"/>
            <a:ext cx="12192000" cy="461665"/>
          </a:xfrm>
          <a:prstGeom prst="rect">
            <a:avLst/>
          </a:prstGeom>
          <a:noFill/>
        </p:spPr>
        <p:txBody>
          <a:bodyPr wrap="square" rtlCol="0">
            <a:spAutoFit/>
          </a:bodyPr>
          <a:lstStyle/>
          <a:p>
            <a:pPr algn="ctr"/>
            <a:r>
              <a:rPr lang="en-US" sz="2400" b="1" dirty="0" smtClean="0">
                <a:solidFill>
                  <a:srgbClr val="660033"/>
                </a:solidFill>
              </a:rPr>
              <a:t>FROM ABOVE</a:t>
            </a:r>
            <a:endParaRPr lang="en-US" sz="2400" b="1" dirty="0">
              <a:solidFill>
                <a:srgbClr val="660033"/>
              </a:solidFill>
            </a:endParaRPr>
          </a:p>
        </p:txBody>
      </p:sp>
    </p:spTree>
    <p:extLst>
      <p:ext uri="{BB962C8B-B14F-4D97-AF65-F5344CB8AC3E}">
        <p14:creationId xmlns:p14="http://schemas.microsoft.com/office/powerpoint/2010/main" val="1251884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4014" y="3380012"/>
            <a:ext cx="9421586" cy="1569660"/>
          </a:xfrm>
          <a:prstGeom prst="rect">
            <a:avLst/>
          </a:prstGeom>
          <a:noFill/>
        </p:spPr>
        <p:txBody>
          <a:bodyPr wrap="square" rtlCol="0">
            <a:spAutoFit/>
          </a:bodyPr>
          <a:lstStyle/>
          <a:p>
            <a:pPr algn="ctr"/>
            <a:r>
              <a:rPr lang="en-US" sz="3200" dirty="0"/>
              <a:t>“Hate begets hate; violence begets violence; toughness begets a greater toughness. We must meet the forces of hate with the power of love</a:t>
            </a:r>
            <a:r>
              <a:rPr lang="en-US" sz="3200" dirty="0" smtClean="0"/>
              <a:t>.” MLK Jr.</a:t>
            </a:r>
            <a:endParaRPr lang="en-US" sz="3200" dirty="0">
              <a:solidFill>
                <a:srgbClr val="500028"/>
              </a:solidFill>
            </a:endParaRPr>
          </a:p>
        </p:txBody>
      </p:sp>
      <p:pic>
        <p:nvPicPr>
          <p:cNvPr id="5122" name="Picture 2" descr="How tech companies are honoring Dr. Martin Luther King J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583" y="728889"/>
            <a:ext cx="40957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4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3386" y="3229765"/>
            <a:ext cx="8915400" cy="2031325"/>
          </a:xfrm>
          <a:prstGeom prst="rect">
            <a:avLst/>
          </a:prstGeom>
          <a:noFill/>
        </p:spPr>
        <p:txBody>
          <a:bodyPr wrap="square" rtlCol="0">
            <a:spAutoFit/>
          </a:bodyPr>
          <a:lstStyle/>
          <a:p>
            <a:r>
              <a:rPr lang="en-US" sz="3600" baseline="30000" dirty="0"/>
              <a:t>53</a:t>
            </a:r>
            <a:r>
              <a:rPr lang="en-US" sz="3600" dirty="0"/>
              <a:t> Or do you think that I cannot now pray to My Father, and He will provide Me with more than twelve legions of angels? </a:t>
            </a:r>
            <a:r>
              <a:rPr lang="en-US" sz="3600" b="1" baseline="30000" dirty="0"/>
              <a:t>Matthew 26:53 (NKJV)</a:t>
            </a:r>
            <a:endParaRPr lang="en-US" sz="3600" dirty="0"/>
          </a:p>
          <a:p>
            <a:endParaRPr lang="en-US" dirty="0"/>
          </a:p>
        </p:txBody>
      </p:sp>
    </p:spTree>
    <p:extLst>
      <p:ext uri="{BB962C8B-B14F-4D97-AF65-F5344CB8AC3E}">
        <p14:creationId xmlns:p14="http://schemas.microsoft.com/office/powerpoint/2010/main" val="27564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4014" y="3477986"/>
            <a:ext cx="9421586" cy="1477328"/>
          </a:xfrm>
          <a:prstGeom prst="rect">
            <a:avLst/>
          </a:prstGeom>
          <a:noFill/>
        </p:spPr>
        <p:txBody>
          <a:bodyPr wrap="square" rtlCol="0">
            <a:spAutoFit/>
          </a:bodyPr>
          <a:lstStyle/>
          <a:p>
            <a:r>
              <a:rPr lang="en-US" sz="3600" b="1" dirty="0">
                <a:solidFill>
                  <a:srgbClr val="500028"/>
                </a:solidFill>
              </a:rPr>
              <a:t>(3) </a:t>
            </a:r>
            <a:r>
              <a:rPr lang="en-US" sz="3600" b="1" dirty="0" smtClean="0">
                <a:solidFill>
                  <a:srgbClr val="500028"/>
                </a:solidFill>
              </a:rPr>
              <a:t>We need t</a:t>
            </a:r>
            <a:r>
              <a:rPr lang="en-US" sz="3600" b="1" i="1" dirty="0" smtClean="0">
                <a:solidFill>
                  <a:srgbClr val="500028"/>
                </a:solidFill>
              </a:rPr>
              <a:t>he </a:t>
            </a:r>
            <a:r>
              <a:rPr lang="en-US" sz="3600" b="1" i="1" dirty="0">
                <a:solidFill>
                  <a:srgbClr val="500028"/>
                </a:solidFill>
              </a:rPr>
              <a:t>wisdom to know how to </a:t>
            </a:r>
            <a:r>
              <a:rPr lang="en-US" sz="3600" b="1" i="1" dirty="0" smtClean="0">
                <a:solidFill>
                  <a:srgbClr val="500028"/>
                </a:solidFill>
              </a:rPr>
              <a:t>be</a:t>
            </a:r>
          </a:p>
          <a:p>
            <a:r>
              <a:rPr lang="en-US" sz="3600" b="1" i="1" dirty="0" smtClean="0">
                <a:solidFill>
                  <a:srgbClr val="500028"/>
                </a:solidFill>
              </a:rPr>
              <a:t>      peacemakers </a:t>
            </a:r>
            <a:r>
              <a:rPr lang="en-US" sz="3600" b="1" i="1" dirty="0">
                <a:solidFill>
                  <a:srgbClr val="500028"/>
                </a:solidFill>
              </a:rPr>
              <a:t>in a world of unrest</a:t>
            </a:r>
            <a:r>
              <a:rPr lang="en-US" sz="3600" b="1" dirty="0">
                <a:solidFill>
                  <a:srgbClr val="500028"/>
                </a:solidFill>
              </a:rPr>
              <a:t>. </a:t>
            </a:r>
            <a:r>
              <a:rPr lang="en-US" sz="3600" b="1" dirty="0" smtClean="0">
                <a:solidFill>
                  <a:srgbClr val="500028"/>
                </a:solidFill>
              </a:rPr>
              <a:t> </a:t>
            </a:r>
            <a:endParaRPr lang="en-US" sz="3600" dirty="0">
              <a:solidFill>
                <a:srgbClr val="500028"/>
              </a:solidFill>
            </a:endParaRPr>
          </a:p>
          <a:p>
            <a:endParaRPr lang="en-US" dirty="0"/>
          </a:p>
        </p:txBody>
      </p:sp>
      <p:pic>
        <p:nvPicPr>
          <p:cNvPr id="2050"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631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4014" y="3461657"/>
            <a:ext cx="9421586" cy="1200329"/>
          </a:xfrm>
          <a:prstGeom prst="rect">
            <a:avLst/>
          </a:prstGeom>
          <a:noFill/>
        </p:spPr>
        <p:txBody>
          <a:bodyPr wrap="square" rtlCol="0">
            <a:spAutoFit/>
          </a:bodyPr>
          <a:lstStyle/>
          <a:p>
            <a:pPr algn="ctr"/>
            <a:r>
              <a:rPr lang="en-US" sz="3600" dirty="0"/>
              <a:t>“Peace cannot be kept by force; </a:t>
            </a:r>
            <a:endParaRPr lang="en-US" sz="3600" dirty="0" smtClean="0"/>
          </a:p>
          <a:p>
            <a:pPr algn="ctr"/>
            <a:r>
              <a:rPr lang="en-US" sz="3600" dirty="0" smtClean="0"/>
              <a:t>it </a:t>
            </a:r>
            <a:r>
              <a:rPr lang="en-US" sz="3600" dirty="0"/>
              <a:t>can only be achieved by understanding.” </a:t>
            </a:r>
          </a:p>
        </p:txBody>
      </p:sp>
      <p:pic>
        <p:nvPicPr>
          <p:cNvPr id="5122" name="Picture 2" descr="How tech companies are honoring Dr. Martin Luther King J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583" y="728889"/>
            <a:ext cx="40957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5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3386" y="3229765"/>
            <a:ext cx="8915400" cy="1754326"/>
          </a:xfrm>
          <a:prstGeom prst="rect">
            <a:avLst/>
          </a:prstGeom>
          <a:noFill/>
        </p:spPr>
        <p:txBody>
          <a:bodyPr wrap="square" rtlCol="0">
            <a:spAutoFit/>
          </a:bodyPr>
          <a:lstStyle/>
          <a:p>
            <a:pPr algn="ctr"/>
            <a:r>
              <a:rPr lang="en-US" sz="3600" dirty="0"/>
              <a:t>“Whoever restrains his words has knowledge, and he who has a cool </a:t>
            </a:r>
            <a:r>
              <a:rPr lang="en-US" sz="3600" dirty="0" smtClean="0"/>
              <a:t>spirit is a </a:t>
            </a:r>
          </a:p>
          <a:p>
            <a:pPr algn="ctr"/>
            <a:r>
              <a:rPr lang="en-US" sz="3600" dirty="0" smtClean="0"/>
              <a:t>man </a:t>
            </a:r>
            <a:r>
              <a:rPr lang="en-US" sz="3600" dirty="0"/>
              <a:t>of understanding.” </a:t>
            </a:r>
            <a:r>
              <a:rPr lang="en-US" sz="3600" baseline="30000" dirty="0"/>
              <a:t>Prov. 17:27</a:t>
            </a:r>
            <a:endParaRPr lang="en-US" sz="3600" dirty="0"/>
          </a:p>
        </p:txBody>
      </p:sp>
    </p:spTree>
    <p:extLst>
      <p:ext uri="{BB962C8B-B14F-4D97-AF65-F5344CB8AC3E}">
        <p14:creationId xmlns:p14="http://schemas.microsoft.com/office/powerpoint/2010/main" val="271299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3386" y="3229765"/>
            <a:ext cx="8915400" cy="1754326"/>
          </a:xfrm>
          <a:prstGeom prst="rect">
            <a:avLst/>
          </a:prstGeom>
          <a:noFill/>
        </p:spPr>
        <p:txBody>
          <a:bodyPr wrap="square" rtlCol="0">
            <a:spAutoFit/>
          </a:bodyPr>
          <a:lstStyle/>
          <a:p>
            <a:pPr algn="ctr"/>
            <a:r>
              <a:rPr lang="en-US" sz="3600" dirty="0"/>
              <a:t>“Whoever restrains his words has knowledge, and he who has a cool </a:t>
            </a:r>
            <a:r>
              <a:rPr lang="en-US" sz="3600" dirty="0" smtClean="0"/>
              <a:t>spirit is a </a:t>
            </a:r>
          </a:p>
          <a:p>
            <a:pPr algn="ctr"/>
            <a:r>
              <a:rPr lang="en-US" sz="3600" dirty="0" smtClean="0"/>
              <a:t>man </a:t>
            </a:r>
            <a:r>
              <a:rPr lang="en-US" sz="3600" dirty="0"/>
              <a:t>of understanding.” </a:t>
            </a:r>
            <a:r>
              <a:rPr lang="en-US" sz="3600" baseline="30000" dirty="0"/>
              <a:t>Prov. 17:27</a:t>
            </a:r>
            <a:endParaRPr lang="en-US" sz="3600" dirty="0"/>
          </a:p>
        </p:txBody>
      </p:sp>
    </p:spTree>
    <p:extLst>
      <p:ext uri="{BB962C8B-B14F-4D97-AF65-F5344CB8AC3E}">
        <p14:creationId xmlns:p14="http://schemas.microsoft.com/office/powerpoint/2010/main" val="2478694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6825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045028"/>
            <a:ext cx="4324350" cy="2155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4720" y="3368265"/>
            <a:ext cx="9454243" cy="1754326"/>
          </a:xfrm>
          <a:prstGeom prst="rect">
            <a:avLst/>
          </a:prstGeom>
          <a:noFill/>
        </p:spPr>
        <p:txBody>
          <a:bodyPr wrap="square" rtlCol="0">
            <a:spAutoFit/>
          </a:bodyPr>
          <a:lstStyle/>
          <a:p>
            <a:pPr algn="ctr"/>
            <a:r>
              <a:rPr lang="en-US" sz="3600" dirty="0"/>
              <a:t>“When a man’s ways are pleasing to the LORD He makes even his enemies be at peace with him.” </a:t>
            </a:r>
            <a:r>
              <a:rPr lang="en-US" sz="3600" baseline="30000" dirty="0" smtClean="0"/>
              <a:t>Prov</a:t>
            </a:r>
            <a:r>
              <a:rPr lang="en-US" sz="3600" baseline="30000" dirty="0"/>
              <a:t>. </a:t>
            </a:r>
            <a:r>
              <a:rPr lang="en-US" sz="3600" baseline="30000" dirty="0" smtClean="0"/>
              <a:t>16:7</a:t>
            </a:r>
            <a:endParaRPr lang="en-US" sz="3600" dirty="0"/>
          </a:p>
        </p:txBody>
      </p:sp>
    </p:spTree>
    <p:extLst>
      <p:ext uri="{BB962C8B-B14F-4D97-AF65-F5344CB8AC3E}">
        <p14:creationId xmlns:p14="http://schemas.microsoft.com/office/powerpoint/2010/main" val="2372070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7925" b="7143"/>
          <a:stretch/>
        </p:blipFill>
        <p:spPr bwMode="auto">
          <a:xfrm>
            <a:off x="0" y="0"/>
            <a:ext cx="2880729"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b="7222"/>
          <a:stretch/>
        </p:blipFill>
        <p:spPr bwMode="auto">
          <a:xfrm>
            <a:off x="8245928" y="0"/>
            <a:ext cx="3946071"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r="43245" b="6904"/>
          <a:stretch/>
        </p:blipFill>
        <p:spPr bwMode="auto">
          <a:xfrm>
            <a:off x="2880729" y="0"/>
            <a:ext cx="5365199" cy="4229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1021" b="8163"/>
          <a:stretch/>
        </p:blipFill>
        <p:spPr bwMode="auto">
          <a:xfrm>
            <a:off x="3599283" y="158855"/>
            <a:ext cx="4324350" cy="17396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9849" r="57925" b="8642"/>
          <a:stretch/>
        </p:blipFill>
        <p:spPr bwMode="auto">
          <a:xfrm>
            <a:off x="0" y="3543301"/>
            <a:ext cx="2880729" cy="3363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2139" t="72337" b="8728"/>
          <a:stretch/>
        </p:blipFill>
        <p:spPr bwMode="auto">
          <a:xfrm>
            <a:off x="8245929" y="3543300"/>
            <a:ext cx="3946071" cy="3347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Blank wood board with copyspace and summer beach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1860" t="69753" r="43245" b="7728"/>
          <a:stretch/>
        </p:blipFill>
        <p:spPr bwMode="auto">
          <a:xfrm>
            <a:off x="2880730" y="3543300"/>
            <a:ext cx="5365199" cy="3314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4643" y="2196195"/>
            <a:ext cx="8605157" cy="584775"/>
          </a:xfrm>
          <a:prstGeom prst="rect">
            <a:avLst/>
          </a:prstGeom>
          <a:noFill/>
        </p:spPr>
        <p:txBody>
          <a:bodyPr wrap="square" rtlCol="0">
            <a:spAutoFit/>
          </a:bodyPr>
          <a:lstStyle/>
          <a:p>
            <a:pPr algn="ctr"/>
            <a:r>
              <a:rPr lang="en-US" sz="3200" b="1" dirty="0"/>
              <a:t>3 areas where we definitely need Godly wisdom.</a:t>
            </a:r>
            <a:endParaRPr lang="en-US" sz="3200" dirty="0"/>
          </a:p>
        </p:txBody>
      </p:sp>
      <p:sp>
        <p:nvSpPr>
          <p:cNvPr id="4" name="TextBox 3"/>
          <p:cNvSpPr txBox="1"/>
          <p:nvPr/>
        </p:nvSpPr>
        <p:spPr>
          <a:xfrm>
            <a:off x="261257" y="3729546"/>
            <a:ext cx="11740243" cy="2523768"/>
          </a:xfrm>
          <a:prstGeom prst="rect">
            <a:avLst/>
          </a:prstGeom>
          <a:noFill/>
        </p:spPr>
        <p:txBody>
          <a:bodyPr wrap="square" rtlCol="0">
            <a:spAutoFit/>
          </a:bodyPr>
          <a:lstStyle/>
          <a:p>
            <a:r>
              <a:rPr lang="en-US" sz="2800" b="1" dirty="0"/>
              <a:t>(1) </a:t>
            </a:r>
            <a:r>
              <a:rPr lang="en-US" sz="2800" b="1" i="1" dirty="0"/>
              <a:t>We need Godly wisdom to know when to </a:t>
            </a:r>
            <a:r>
              <a:rPr lang="en-US" sz="2800" b="1" i="1" dirty="0" smtClean="0"/>
              <a:t>________ </a:t>
            </a:r>
            <a:r>
              <a:rPr lang="en-US" sz="2800" b="1" i="1" dirty="0"/>
              <a:t>and when to </a:t>
            </a:r>
            <a:r>
              <a:rPr lang="en-US" sz="2800" b="1" i="1" dirty="0" smtClean="0"/>
              <a:t>________.</a:t>
            </a:r>
            <a:r>
              <a:rPr lang="en-US" sz="2800" b="1" dirty="0" smtClean="0"/>
              <a:t> </a:t>
            </a:r>
            <a:endParaRPr lang="en-US" sz="2800" dirty="0"/>
          </a:p>
          <a:p>
            <a:r>
              <a:rPr lang="en-US" sz="2800" dirty="0"/>
              <a:t> </a:t>
            </a:r>
          </a:p>
          <a:p>
            <a:r>
              <a:rPr lang="en-US" sz="2800" b="1" dirty="0"/>
              <a:t>2. </a:t>
            </a:r>
            <a:r>
              <a:rPr lang="en-US" sz="2800" b="1" i="1" dirty="0"/>
              <a:t>We need Godly wisdom to </a:t>
            </a:r>
            <a:r>
              <a:rPr lang="en-US" sz="2800" b="1" i="1" dirty="0" smtClean="0"/>
              <a:t>_________ </a:t>
            </a:r>
            <a:r>
              <a:rPr lang="en-US" sz="2800" b="1" i="1" dirty="0"/>
              <a:t>what to do, and what not to do.</a:t>
            </a:r>
            <a:r>
              <a:rPr lang="en-US" sz="2800" b="1" dirty="0"/>
              <a:t> </a:t>
            </a:r>
            <a:endParaRPr lang="en-US" sz="2800" dirty="0"/>
          </a:p>
          <a:p>
            <a:endParaRPr lang="en-US" sz="2800" dirty="0" smtClean="0"/>
          </a:p>
          <a:p>
            <a:r>
              <a:rPr lang="en-US" sz="2800" b="1" dirty="0"/>
              <a:t>(3) </a:t>
            </a:r>
            <a:r>
              <a:rPr lang="en-US" sz="2800" b="1" i="1" dirty="0"/>
              <a:t>The wisdom to know how to be </a:t>
            </a:r>
            <a:r>
              <a:rPr lang="en-US" sz="2800" b="1" i="1" dirty="0" smtClean="0"/>
              <a:t>__________________ </a:t>
            </a:r>
            <a:r>
              <a:rPr lang="en-US" sz="2800" b="1" i="1" dirty="0"/>
              <a:t>in a world of unrest</a:t>
            </a:r>
            <a:r>
              <a:rPr lang="en-US" sz="2800" b="1" dirty="0"/>
              <a:t>. </a:t>
            </a:r>
            <a:endParaRPr lang="en-US" sz="2800" dirty="0"/>
          </a:p>
          <a:p>
            <a:endParaRPr lang="en-US" dirty="0"/>
          </a:p>
        </p:txBody>
      </p:sp>
    </p:spTree>
    <p:extLst>
      <p:ext uri="{BB962C8B-B14F-4D97-AF65-F5344CB8AC3E}">
        <p14:creationId xmlns:p14="http://schemas.microsoft.com/office/powerpoint/2010/main" val="3709482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wood board with copyspace and summer beach Vector Image"/>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57925" b="7143"/>
          <a:stretch/>
        </p:blipFill>
        <p:spPr bwMode="auto">
          <a:xfrm>
            <a:off x="0" y="0"/>
            <a:ext cx="2880729"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nk wood board with copyspace and summer beach Vector Image"/>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42139" b="7222"/>
          <a:stretch/>
        </p:blipFill>
        <p:spPr bwMode="auto">
          <a:xfrm>
            <a:off x="8245928" y="0"/>
            <a:ext cx="3946071"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wood board with copyspace and summer beach Vector Image"/>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41860" r="43245" b="6904"/>
          <a:stretch/>
        </p:blipFill>
        <p:spPr bwMode="auto">
          <a:xfrm>
            <a:off x="2880729" y="0"/>
            <a:ext cx="5365199" cy="4229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pen Bible Images, Stock Photos &amp; Vectors | Shutterstock"/>
          <p:cNvPicPr>
            <a:picLocks noChangeAspect="1" noChangeArrowheads="1"/>
          </p:cNvPicPr>
          <p:nvPr/>
        </p:nvPicPr>
        <p:blipFill rotWithShape="1">
          <a:blip r:embed="rId3">
            <a:clrChange>
              <a:clrFrom>
                <a:srgbClr val="FEFEFE"/>
              </a:clrFrom>
              <a:clrTo>
                <a:srgbClr val="FEFEFE">
                  <a:alpha val="0"/>
                </a:srgbClr>
              </a:clrTo>
            </a:clrChange>
            <a:grayscl/>
            <a:extLst>
              <a:ext uri="{28A0092B-C50C-407E-A947-70E740481C1C}">
                <a14:useLocalDpi xmlns:a14="http://schemas.microsoft.com/office/drawing/2010/main" val="0"/>
              </a:ext>
            </a:extLst>
          </a:blip>
          <a:srcRect t="11021" b="8163"/>
          <a:stretch/>
        </p:blipFill>
        <p:spPr bwMode="auto">
          <a:xfrm>
            <a:off x="3599283" y="158855"/>
            <a:ext cx="4324350" cy="17396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ank wood board with copyspace and summer beach Vector Image"/>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69849" r="57925" b="8642"/>
          <a:stretch/>
        </p:blipFill>
        <p:spPr bwMode="auto">
          <a:xfrm>
            <a:off x="0" y="3543301"/>
            <a:ext cx="2880729" cy="3363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lank wood board with copyspace and summer beach Vector Image"/>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42139" t="72337" b="8728"/>
          <a:stretch/>
        </p:blipFill>
        <p:spPr bwMode="auto">
          <a:xfrm>
            <a:off x="8245929" y="3543300"/>
            <a:ext cx="3946071" cy="3347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Blank wood board with copyspace and summer beach Vector Image"/>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41860" t="69753" r="43245" b="7728"/>
          <a:stretch/>
        </p:blipFill>
        <p:spPr bwMode="auto">
          <a:xfrm>
            <a:off x="2880730" y="3543300"/>
            <a:ext cx="5365199" cy="3314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4643" y="2196195"/>
            <a:ext cx="8605157" cy="584775"/>
          </a:xfrm>
          <a:prstGeom prst="rect">
            <a:avLst/>
          </a:prstGeom>
          <a:noFill/>
        </p:spPr>
        <p:txBody>
          <a:bodyPr wrap="square" rtlCol="0">
            <a:spAutoFit/>
          </a:bodyPr>
          <a:lstStyle/>
          <a:p>
            <a:pPr algn="ctr"/>
            <a:r>
              <a:rPr lang="en-US" sz="3200" b="1" dirty="0"/>
              <a:t>3 areas where we definitely need Godly wisdom.</a:t>
            </a:r>
            <a:endParaRPr lang="en-US" sz="3200" dirty="0"/>
          </a:p>
        </p:txBody>
      </p:sp>
      <p:sp>
        <p:nvSpPr>
          <p:cNvPr id="4" name="TextBox 3"/>
          <p:cNvSpPr txBox="1"/>
          <p:nvPr/>
        </p:nvSpPr>
        <p:spPr>
          <a:xfrm>
            <a:off x="261257" y="3729546"/>
            <a:ext cx="11740243" cy="2523768"/>
          </a:xfrm>
          <a:prstGeom prst="rect">
            <a:avLst/>
          </a:prstGeom>
          <a:noFill/>
        </p:spPr>
        <p:txBody>
          <a:bodyPr wrap="square" rtlCol="0">
            <a:spAutoFit/>
          </a:bodyPr>
          <a:lstStyle/>
          <a:p>
            <a:r>
              <a:rPr lang="en-US" sz="2800" b="1" dirty="0"/>
              <a:t>(1) </a:t>
            </a:r>
            <a:r>
              <a:rPr lang="en-US" sz="2800" b="1" i="1" dirty="0"/>
              <a:t>We need Godly wisdom to know when to </a:t>
            </a:r>
            <a:r>
              <a:rPr lang="en-US" sz="2800" b="1" i="1" dirty="0" smtClean="0"/>
              <a:t>________ </a:t>
            </a:r>
            <a:r>
              <a:rPr lang="en-US" sz="2800" b="1" i="1" dirty="0"/>
              <a:t>and when to </a:t>
            </a:r>
            <a:r>
              <a:rPr lang="en-US" sz="2800" b="1" i="1" dirty="0" smtClean="0"/>
              <a:t>________.</a:t>
            </a:r>
            <a:r>
              <a:rPr lang="en-US" sz="2800" b="1" dirty="0" smtClean="0"/>
              <a:t> </a:t>
            </a:r>
            <a:endParaRPr lang="en-US" sz="2800" dirty="0"/>
          </a:p>
          <a:p>
            <a:r>
              <a:rPr lang="en-US" sz="2800" dirty="0"/>
              <a:t> </a:t>
            </a:r>
          </a:p>
          <a:p>
            <a:r>
              <a:rPr lang="en-US" sz="2800" b="1" dirty="0"/>
              <a:t>2. </a:t>
            </a:r>
            <a:r>
              <a:rPr lang="en-US" sz="2800" b="1" i="1" dirty="0"/>
              <a:t>We need Godly wisdom to </a:t>
            </a:r>
            <a:r>
              <a:rPr lang="en-US" sz="2800" b="1" i="1" dirty="0" smtClean="0"/>
              <a:t>_________ </a:t>
            </a:r>
            <a:r>
              <a:rPr lang="en-US" sz="2800" b="1" i="1" dirty="0"/>
              <a:t>what to do, and what not to do.</a:t>
            </a:r>
            <a:r>
              <a:rPr lang="en-US" sz="2800" b="1" dirty="0"/>
              <a:t> </a:t>
            </a:r>
            <a:endParaRPr lang="en-US" sz="2800" dirty="0"/>
          </a:p>
          <a:p>
            <a:endParaRPr lang="en-US" sz="2800" dirty="0" smtClean="0"/>
          </a:p>
          <a:p>
            <a:r>
              <a:rPr lang="en-US" sz="2800" b="1" dirty="0"/>
              <a:t>(3) </a:t>
            </a:r>
            <a:r>
              <a:rPr lang="en-US" sz="2800" b="1" i="1" dirty="0"/>
              <a:t>The wisdom to know how to be </a:t>
            </a:r>
            <a:r>
              <a:rPr lang="en-US" sz="2800" b="1" i="1" dirty="0" smtClean="0"/>
              <a:t>__________________ </a:t>
            </a:r>
            <a:r>
              <a:rPr lang="en-US" sz="2800" b="1" i="1" dirty="0"/>
              <a:t>in a world of unrest</a:t>
            </a:r>
            <a:r>
              <a:rPr lang="en-US" sz="2800" b="1" dirty="0"/>
              <a:t>. </a:t>
            </a:r>
            <a:endParaRPr lang="en-US" sz="2800" dirty="0"/>
          </a:p>
          <a:p>
            <a:endParaRPr lang="en-US" dirty="0"/>
          </a:p>
        </p:txBody>
      </p:sp>
    </p:spTree>
    <p:extLst>
      <p:ext uri="{BB962C8B-B14F-4D97-AF65-F5344CB8AC3E}">
        <p14:creationId xmlns:p14="http://schemas.microsoft.com/office/powerpoint/2010/main" val="65679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0" r="40779" b="72083"/>
          <a:stretch/>
        </p:blipFill>
        <p:spPr>
          <a:xfrm>
            <a:off x="1" y="1"/>
            <a:ext cx="4324350" cy="17526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571" t="1" r="5974" b="74444"/>
          <a:stretch/>
        </p:blipFill>
        <p:spPr>
          <a:xfrm>
            <a:off x="7391399" y="-1"/>
            <a:ext cx="4800601" cy="175260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922" r="40000" b="72083"/>
          <a:stretch/>
        </p:blipFill>
        <p:spPr>
          <a:xfrm>
            <a:off x="4219575" y="-2"/>
            <a:ext cx="3371850" cy="175260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0" t="65000" r="6104" b="3333"/>
          <a:stretch/>
        </p:blipFill>
        <p:spPr>
          <a:xfrm>
            <a:off x="0" y="4895850"/>
            <a:ext cx="12192000" cy="1962150"/>
          </a:xfrm>
          <a:prstGeom prst="rect">
            <a:avLst/>
          </a:prstGeom>
        </p:spPr>
      </p:pic>
      <p:sp>
        <p:nvSpPr>
          <p:cNvPr id="10" name="Rectangle 9"/>
          <p:cNvSpPr/>
          <p:nvPr/>
        </p:nvSpPr>
        <p:spPr>
          <a:xfrm>
            <a:off x="1" y="1997744"/>
            <a:ext cx="12192000" cy="2769989"/>
          </a:xfrm>
          <a:prstGeom prst="rect">
            <a:avLst/>
          </a:prstGeom>
          <a:noFill/>
        </p:spPr>
        <p:txBody>
          <a:bodyPr wrap="square" lIns="91440" tIns="45720" rIns="91440" bIns="45720">
            <a:spAutoFit/>
          </a:bodyPr>
          <a:lstStyle/>
          <a:p>
            <a:pPr algn="ctr"/>
            <a:r>
              <a:rPr lang="en-US" sz="4000" dirty="0">
                <a:solidFill>
                  <a:schemeClr val="bg1"/>
                </a:solidFill>
              </a:rPr>
              <a:t>Godly wisdom begins by having awe </a:t>
            </a:r>
            <a:endParaRPr lang="en-US" sz="4000" dirty="0" smtClean="0">
              <a:solidFill>
                <a:schemeClr val="bg1"/>
              </a:solidFill>
            </a:endParaRPr>
          </a:p>
          <a:p>
            <a:pPr algn="ctr"/>
            <a:r>
              <a:rPr lang="en-US" sz="4000" dirty="0" smtClean="0">
                <a:solidFill>
                  <a:schemeClr val="bg1"/>
                </a:solidFill>
              </a:rPr>
              <a:t>and </a:t>
            </a:r>
            <a:r>
              <a:rPr lang="en-US" sz="4000" dirty="0">
                <a:solidFill>
                  <a:schemeClr val="bg1"/>
                </a:solidFill>
              </a:rPr>
              <a:t>reverence </a:t>
            </a:r>
            <a:r>
              <a:rPr lang="en-US" sz="4000" dirty="0" smtClean="0">
                <a:solidFill>
                  <a:schemeClr val="bg1"/>
                </a:solidFill>
              </a:rPr>
              <a:t>for </a:t>
            </a:r>
            <a:r>
              <a:rPr lang="en-US" sz="4000" dirty="0">
                <a:solidFill>
                  <a:schemeClr val="bg1"/>
                </a:solidFill>
              </a:rPr>
              <a:t>God,</a:t>
            </a:r>
            <a:r>
              <a:rPr lang="en-US" sz="4000" dirty="0"/>
              <a:t> </a:t>
            </a:r>
            <a:r>
              <a:rPr lang="en-US" sz="4000" baseline="30000" dirty="0"/>
              <a:t>Prov. 1:7</a:t>
            </a:r>
            <a:r>
              <a:rPr lang="en-US" sz="4000" dirty="0"/>
              <a:t> </a:t>
            </a:r>
            <a:endParaRPr lang="en-US" sz="4000" dirty="0" smtClean="0"/>
          </a:p>
          <a:p>
            <a:pPr algn="ctr"/>
            <a:endParaRPr lang="en-US" sz="1400" dirty="0" smtClean="0"/>
          </a:p>
          <a:p>
            <a:pPr algn="ctr"/>
            <a:r>
              <a:rPr lang="en-US" sz="4000" dirty="0" smtClean="0">
                <a:solidFill>
                  <a:schemeClr val="bg1"/>
                </a:solidFill>
              </a:rPr>
              <a:t>And </a:t>
            </a:r>
            <a:r>
              <a:rPr lang="en-US" sz="4000" dirty="0">
                <a:solidFill>
                  <a:schemeClr val="bg1"/>
                </a:solidFill>
              </a:rPr>
              <a:t>when this awe and reverence is present in our lives we will hate evil, as God does. </a:t>
            </a:r>
            <a:r>
              <a:rPr lang="en-US" sz="4000" baseline="30000" dirty="0"/>
              <a:t>Prov. </a:t>
            </a:r>
            <a:r>
              <a:rPr lang="en-US" sz="4000" baseline="30000" dirty="0" smtClean="0"/>
              <a:t>8:12</a:t>
            </a:r>
            <a:endParaRPr lang="en-US" sz="4000" dirty="0"/>
          </a:p>
        </p:txBody>
      </p:sp>
    </p:spTree>
    <p:extLst>
      <p:ext uri="{BB962C8B-B14F-4D97-AF65-F5344CB8AC3E}">
        <p14:creationId xmlns:p14="http://schemas.microsoft.com/office/powerpoint/2010/main" val="2280043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0" r="40779" b="72083"/>
          <a:stretch/>
        </p:blipFill>
        <p:spPr>
          <a:xfrm>
            <a:off x="1" y="1"/>
            <a:ext cx="4324350" cy="17526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571" t="1" r="5974" b="74444"/>
          <a:stretch/>
        </p:blipFill>
        <p:spPr>
          <a:xfrm>
            <a:off x="7391399" y="-1"/>
            <a:ext cx="4800601" cy="175260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922" r="40000" b="72083"/>
          <a:stretch/>
        </p:blipFill>
        <p:spPr>
          <a:xfrm>
            <a:off x="4219575" y="-2"/>
            <a:ext cx="3371850" cy="175260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0" t="65000" r="6104" b="3333"/>
          <a:stretch/>
        </p:blipFill>
        <p:spPr>
          <a:xfrm>
            <a:off x="0" y="4895850"/>
            <a:ext cx="12192000" cy="1962150"/>
          </a:xfrm>
          <a:prstGeom prst="rect">
            <a:avLst/>
          </a:prstGeom>
        </p:spPr>
      </p:pic>
      <p:sp>
        <p:nvSpPr>
          <p:cNvPr id="10" name="Rectangle 9"/>
          <p:cNvSpPr/>
          <p:nvPr/>
        </p:nvSpPr>
        <p:spPr>
          <a:xfrm>
            <a:off x="0" y="2354728"/>
            <a:ext cx="12192000" cy="1938992"/>
          </a:xfrm>
          <a:prstGeom prst="rect">
            <a:avLst/>
          </a:prstGeom>
          <a:noFill/>
        </p:spPr>
        <p:txBody>
          <a:bodyPr wrap="square" lIns="91440" tIns="45720" rIns="91440" bIns="45720">
            <a:spAutoFit/>
          </a:bodyPr>
          <a:lstStyle/>
          <a:p>
            <a:pPr algn="ctr"/>
            <a:r>
              <a:rPr lang="en-US" sz="4000" dirty="0">
                <a:solidFill>
                  <a:schemeClr val="bg1"/>
                </a:solidFill>
              </a:rPr>
              <a:t>Godly wisdom </a:t>
            </a:r>
            <a:r>
              <a:rPr lang="en-US" sz="4000" dirty="0" smtClean="0">
                <a:solidFill>
                  <a:schemeClr val="bg1"/>
                </a:solidFill>
              </a:rPr>
              <a:t>is first </a:t>
            </a:r>
            <a:r>
              <a:rPr lang="en-US" sz="4000" dirty="0">
                <a:solidFill>
                  <a:schemeClr val="bg1"/>
                </a:solidFill>
              </a:rPr>
              <a:t>pure, then peaceable, gentle, </a:t>
            </a:r>
            <a:endParaRPr lang="en-US" sz="4000" dirty="0" smtClean="0">
              <a:solidFill>
                <a:schemeClr val="bg1"/>
              </a:solidFill>
            </a:endParaRPr>
          </a:p>
          <a:p>
            <a:pPr algn="ctr"/>
            <a:r>
              <a:rPr lang="en-US" sz="4000" dirty="0" smtClean="0">
                <a:solidFill>
                  <a:schemeClr val="bg1"/>
                </a:solidFill>
              </a:rPr>
              <a:t>willing </a:t>
            </a:r>
            <a:r>
              <a:rPr lang="en-US" sz="4000" dirty="0">
                <a:solidFill>
                  <a:schemeClr val="bg1"/>
                </a:solidFill>
              </a:rPr>
              <a:t>to yield, full of mercy and good fruits, </a:t>
            </a:r>
            <a:endParaRPr lang="en-US" sz="4000" dirty="0" smtClean="0">
              <a:solidFill>
                <a:schemeClr val="bg1"/>
              </a:solidFill>
            </a:endParaRPr>
          </a:p>
          <a:p>
            <a:pPr algn="ctr"/>
            <a:r>
              <a:rPr lang="en-US" sz="4000" dirty="0" smtClean="0">
                <a:solidFill>
                  <a:schemeClr val="bg1"/>
                </a:solidFill>
              </a:rPr>
              <a:t>without </a:t>
            </a:r>
            <a:r>
              <a:rPr lang="en-US" sz="4000" dirty="0">
                <a:solidFill>
                  <a:schemeClr val="bg1"/>
                </a:solidFill>
              </a:rPr>
              <a:t>partiality and without hypocrisy.” </a:t>
            </a:r>
            <a:r>
              <a:rPr lang="en-US" sz="4000" baseline="30000" dirty="0">
                <a:solidFill>
                  <a:schemeClr val="bg1"/>
                </a:solidFill>
              </a:rPr>
              <a:t>James 3:17</a:t>
            </a:r>
            <a:endParaRPr lang="en-US" sz="4000" dirty="0">
              <a:solidFill>
                <a:schemeClr val="bg1"/>
              </a:solidFill>
            </a:endParaRPr>
          </a:p>
        </p:txBody>
      </p:sp>
    </p:spTree>
    <p:extLst>
      <p:ext uri="{BB962C8B-B14F-4D97-AF65-F5344CB8AC3E}">
        <p14:creationId xmlns:p14="http://schemas.microsoft.com/office/powerpoint/2010/main" val="826864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0" r="40779" b="72083"/>
          <a:stretch/>
        </p:blipFill>
        <p:spPr>
          <a:xfrm>
            <a:off x="1" y="1"/>
            <a:ext cx="4324350" cy="17526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571" t="1" r="5974" b="74444"/>
          <a:stretch/>
        </p:blipFill>
        <p:spPr>
          <a:xfrm>
            <a:off x="7391399" y="-1"/>
            <a:ext cx="4800601" cy="175260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922" r="40000" b="72083"/>
          <a:stretch/>
        </p:blipFill>
        <p:spPr>
          <a:xfrm>
            <a:off x="4219575" y="-2"/>
            <a:ext cx="3371850" cy="175260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0" t="65000" r="6104" b="3333"/>
          <a:stretch/>
        </p:blipFill>
        <p:spPr>
          <a:xfrm>
            <a:off x="0" y="4895850"/>
            <a:ext cx="12192000" cy="1962150"/>
          </a:xfrm>
          <a:prstGeom prst="rect">
            <a:avLst/>
          </a:prstGeom>
        </p:spPr>
      </p:pic>
      <p:sp>
        <p:nvSpPr>
          <p:cNvPr id="10" name="Rectangle 9"/>
          <p:cNvSpPr/>
          <p:nvPr/>
        </p:nvSpPr>
        <p:spPr>
          <a:xfrm>
            <a:off x="130629" y="1893063"/>
            <a:ext cx="11919858" cy="2862322"/>
          </a:xfrm>
          <a:prstGeom prst="rect">
            <a:avLst/>
          </a:prstGeom>
          <a:noFill/>
        </p:spPr>
        <p:txBody>
          <a:bodyPr wrap="square" lIns="91440" tIns="45720" rIns="91440" bIns="45720">
            <a:spAutoFit/>
          </a:bodyPr>
          <a:lstStyle/>
          <a:p>
            <a:r>
              <a:rPr lang="en-US" sz="3600" baseline="30000" dirty="0">
                <a:solidFill>
                  <a:schemeClr val="bg1"/>
                </a:solidFill>
              </a:rPr>
              <a:t>14</a:t>
            </a:r>
            <a:r>
              <a:rPr lang="en-US" sz="3600" dirty="0">
                <a:solidFill>
                  <a:schemeClr val="bg1"/>
                </a:solidFill>
              </a:rPr>
              <a:t> But if you have bitter envy and </a:t>
            </a:r>
            <a:r>
              <a:rPr lang="en-US" sz="3600" b="1" dirty="0">
                <a:solidFill>
                  <a:schemeClr val="bg1"/>
                </a:solidFill>
              </a:rPr>
              <a:t>self-seeking</a:t>
            </a:r>
            <a:r>
              <a:rPr lang="en-US" sz="3600" dirty="0">
                <a:solidFill>
                  <a:schemeClr val="bg1"/>
                </a:solidFill>
              </a:rPr>
              <a:t> in your hearts, do not boast and lie against the truth. </a:t>
            </a:r>
            <a:r>
              <a:rPr lang="en-US" sz="3600" baseline="30000" dirty="0">
                <a:solidFill>
                  <a:schemeClr val="bg1"/>
                </a:solidFill>
              </a:rPr>
              <a:t>15 </a:t>
            </a:r>
            <a:r>
              <a:rPr lang="en-US" sz="3600" dirty="0">
                <a:solidFill>
                  <a:schemeClr val="bg1"/>
                </a:solidFill>
              </a:rPr>
              <a:t>This wisdom does not descend from above, but </a:t>
            </a:r>
            <a:r>
              <a:rPr lang="en-US" sz="3600" i="1" dirty="0">
                <a:solidFill>
                  <a:schemeClr val="bg1"/>
                </a:solidFill>
              </a:rPr>
              <a:t>is</a:t>
            </a:r>
            <a:r>
              <a:rPr lang="en-US" sz="3600" dirty="0">
                <a:solidFill>
                  <a:schemeClr val="bg1"/>
                </a:solidFill>
              </a:rPr>
              <a:t> earthly, sensual, </a:t>
            </a:r>
            <a:r>
              <a:rPr lang="en-US" sz="3600" b="1" u="sng" dirty="0">
                <a:solidFill>
                  <a:schemeClr val="bg1"/>
                </a:solidFill>
              </a:rPr>
              <a:t>demonic</a:t>
            </a:r>
            <a:r>
              <a:rPr lang="en-US" sz="3600" dirty="0">
                <a:solidFill>
                  <a:schemeClr val="bg1"/>
                </a:solidFill>
              </a:rPr>
              <a:t>. </a:t>
            </a:r>
            <a:r>
              <a:rPr lang="en-US" sz="3600" baseline="30000" dirty="0">
                <a:solidFill>
                  <a:schemeClr val="bg1"/>
                </a:solidFill>
              </a:rPr>
              <a:t>16 </a:t>
            </a:r>
            <a:r>
              <a:rPr lang="en-US" sz="3600" dirty="0">
                <a:solidFill>
                  <a:schemeClr val="bg1"/>
                </a:solidFill>
              </a:rPr>
              <a:t>For where envy and self-seeking </a:t>
            </a:r>
            <a:r>
              <a:rPr lang="en-US" sz="3600" i="1" dirty="0">
                <a:solidFill>
                  <a:schemeClr val="bg1"/>
                </a:solidFill>
              </a:rPr>
              <a:t>exist,</a:t>
            </a:r>
            <a:r>
              <a:rPr lang="en-US" sz="3600" dirty="0">
                <a:solidFill>
                  <a:schemeClr val="bg1"/>
                </a:solidFill>
              </a:rPr>
              <a:t> confusion and every evil thing </a:t>
            </a:r>
            <a:r>
              <a:rPr lang="en-US" sz="3600" i="1" dirty="0">
                <a:solidFill>
                  <a:schemeClr val="bg1"/>
                </a:solidFill>
              </a:rPr>
              <a:t>are</a:t>
            </a:r>
            <a:r>
              <a:rPr lang="en-US" sz="3600" dirty="0">
                <a:solidFill>
                  <a:schemeClr val="bg1"/>
                </a:solidFill>
              </a:rPr>
              <a:t> there. </a:t>
            </a:r>
            <a:r>
              <a:rPr lang="en-US" sz="3600" baseline="30000" dirty="0"/>
              <a:t>James 3:14-16 (NKJV)</a:t>
            </a:r>
            <a:endParaRPr lang="en-US" sz="3600" dirty="0"/>
          </a:p>
        </p:txBody>
      </p:sp>
    </p:spTree>
    <p:extLst>
      <p:ext uri="{BB962C8B-B14F-4D97-AF65-F5344CB8AC3E}">
        <p14:creationId xmlns:p14="http://schemas.microsoft.com/office/powerpoint/2010/main" val="1325386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0" r="40779" b="72083"/>
          <a:stretch/>
        </p:blipFill>
        <p:spPr>
          <a:xfrm>
            <a:off x="1" y="1"/>
            <a:ext cx="4324350" cy="17526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571" t="1" r="5974" b="74444"/>
          <a:stretch/>
        </p:blipFill>
        <p:spPr>
          <a:xfrm>
            <a:off x="7391399" y="-1"/>
            <a:ext cx="4800601" cy="175260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922" r="40000" b="72083"/>
          <a:stretch/>
        </p:blipFill>
        <p:spPr>
          <a:xfrm>
            <a:off x="4219575" y="-2"/>
            <a:ext cx="3371850" cy="175260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0" t="65000" r="6104" b="3333"/>
          <a:stretch/>
        </p:blipFill>
        <p:spPr>
          <a:xfrm>
            <a:off x="0" y="4895850"/>
            <a:ext cx="12192000" cy="1962150"/>
          </a:xfrm>
          <a:prstGeom prst="rect">
            <a:avLst/>
          </a:prstGeom>
        </p:spPr>
      </p:pic>
      <p:sp>
        <p:nvSpPr>
          <p:cNvPr id="10" name="Rectangle 9"/>
          <p:cNvSpPr/>
          <p:nvPr/>
        </p:nvSpPr>
        <p:spPr>
          <a:xfrm>
            <a:off x="130629" y="2203314"/>
            <a:ext cx="11919858" cy="1938992"/>
          </a:xfrm>
          <a:prstGeom prst="rect">
            <a:avLst/>
          </a:prstGeom>
          <a:noFill/>
        </p:spPr>
        <p:txBody>
          <a:bodyPr wrap="square" lIns="91440" tIns="45720" rIns="91440" bIns="45720">
            <a:spAutoFit/>
          </a:bodyPr>
          <a:lstStyle/>
          <a:p>
            <a:pPr algn="ctr"/>
            <a:r>
              <a:rPr lang="en-US" sz="4000" dirty="0">
                <a:solidFill>
                  <a:schemeClr val="bg1"/>
                </a:solidFill>
              </a:rPr>
              <a:t>“</a:t>
            </a:r>
            <a:r>
              <a:rPr lang="en-US" sz="4000" b="1" dirty="0">
                <a:solidFill>
                  <a:schemeClr val="bg1"/>
                </a:solidFill>
              </a:rPr>
              <a:t>Whoever trusts in his own mind is a fool</a:t>
            </a:r>
            <a:r>
              <a:rPr lang="en-US" sz="4000" dirty="0">
                <a:solidFill>
                  <a:schemeClr val="bg1"/>
                </a:solidFill>
              </a:rPr>
              <a:t>, </a:t>
            </a:r>
            <a:endParaRPr lang="en-US" sz="4000" dirty="0" smtClean="0">
              <a:solidFill>
                <a:schemeClr val="bg1"/>
              </a:solidFill>
            </a:endParaRPr>
          </a:p>
          <a:p>
            <a:pPr algn="ctr"/>
            <a:r>
              <a:rPr lang="en-US" sz="4000" dirty="0" smtClean="0">
                <a:solidFill>
                  <a:schemeClr val="bg1"/>
                </a:solidFill>
              </a:rPr>
              <a:t>but </a:t>
            </a:r>
            <a:r>
              <a:rPr lang="en-US" sz="4000" dirty="0">
                <a:solidFill>
                  <a:schemeClr val="bg1"/>
                </a:solidFill>
              </a:rPr>
              <a:t>he who walks in wisdom will be delivered.” </a:t>
            </a:r>
            <a:endParaRPr lang="en-US" sz="4000" dirty="0" smtClean="0">
              <a:solidFill>
                <a:schemeClr val="bg1"/>
              </a:solidFill>
            </a:endParaRPr>
          </a:p>
          <a:p>
            <a:pPr algn="ctr"/>
            <a:r>
              <a:rPr lang="en-US" sz="4000" baseline="30000" dirty="0" smtClean="0"/>
              <a:t>Prov</a:t>
            </a:r>
            <a:r>
              <a:rPr lang="en-US" sz="4000" baseline="30000" dirty="0"/>
              <a:t>. 28:26 (ESV)</a:t>
            </a:r>
            <a:endParaRPr lang="en-US" sz="4000" dirty="0"/>
          </a:p>
        </p:txBody>
      </p:sp>
    </p:spTree>
    <p:extLst>
      <p:ext uri="{BB962C8B-B14F-4D97-AF65-F5344CB8AC3E}">
        <p14:creationId xmlns:p14="http://schemas.microsoft.com/office/powerpoint/2010/main" val="73941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0" r="40779" b="72083"/>
          <a:stretch/>
        </p:blipFill>
        <p:spPr>
          <a:xfrm>
            <a:off x="1" y="1"/>
            <a:ext cx="4324350" cy="17526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571" t="1" r="5974" b="74444"/>
          <a:stretch/>
        </p:blipFill>
        <p:spPr>
          <a:xfrm>
            <a:off x="7391399" y="-1"/>
            <a:ext cx="4800601" cy="175260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922" r="40000" b="72083"/>
          <a:stretch/>
        </p:blipFill>
        <p:spPr>
          <a:xfrm>
            <a:off x="4219575" y="-2"/>
            <a:ext cx="3371850" cy="175260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0" t="65000" r="6104" b="3333"/>
          <a:stretch/>
        </p:blipFill>
        <p:spPr>
          <a:xfrm>
            <a:off x="0" y="4895850"/>
            <a:ext cx="12192000" cy="1962150"/>
          </a:xfrm>
          <a:prstGeom prst="rect">
            <a:avLst/>
          </a:prstGeom>
        </p:spPr>
      </p:pic>
      <p:sp>
        <p:nvSpPr>
          <p:cNvPr id="10" name="Rectangle 9"/>
          <p:cNvSpPr/>
          <p:nvPr/>
        </p:nvSpPr>
        <p:spPr>
          <a:xfrm>
            <a:off x="136071" y="2480900"/>
            <a:ext cx="11919858" cy="1323439"/>
          </a:xfrm>
          <a:prstGeom prst="rect">
            <a:avLst/>
          </a:prstGeom>
          <a:noFill/>
        </p:spPr>
        <p:txBody>
          <a:bodyPr wrap="square" lIns="91440" tIns="45720" rIns="91440" bIns="45720">
            <a:spAutoFit/>
          </a:bodyPr>
          <a:lstStyle/>
          <a:p>
            <a:pPr algn="ctr"/>
            <a:r>
              <a:rPr lang="en-US" sz="4000" dirty="0">
                <a:solidFill>
                  <a:schemeClr val="bg1"/>
                </a:solidFill>
              </a:rPr>
              <a:t>“</a:t>
            </a:r>
            <a:r>
              <a:rPr lang="en-US" sz="4000" b="1" dirty="0">
                <a:solidFill>
                  <a:schemeClr val="bg1"/>
                </a:solidFill>
              </a:rPr>
              <a:t>always learning, and never able to come to the knowledge of the truth</a:t>
            </a:r>
            <a:r>
              <a:rPr lang="en-US" sz="4000" dirty="0">
                <a:solidFill>
                  <a:schemeClr val="bg1"/>
                </a:solidFill>
              </a:rPr>
              <a:t>.” </a:t>
            </a:r>
            <a:r>
              <a:rPr lang="en-US" sz="4000" baseline="30000" dirty="0"/>
              <a:t>2 Tim. 3:7 (NKJV</a:t>
            </a:r>
            <a:r>
              <a:rPr lang="en-US" sz="4000" baseline="30000" dirty="0" smtClean="0"/>
              <a:t>)</a:t>
            </a:r>
            <a:endParaRPr lang="en-US" sz="4000" dirty="0"/>
          </a:p>
        </p:txBody>
      </p:sp>
    </p:spTree>
    <p:extLst>
      <p:ext uri="{BB962C8B-B14F-4D97-AF65-F5344CB8AC3E}">
        <p14:creationId xmlns:p14="http://schemas.microsoft.com/office/powerpoint/2010/main" val="3415646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0" r="40779" b="72083"/>
          <a:stretch/>
        </p:blipFill>
        <p:spPr>
          <a:xfrm>
            <a:off x="1" y="1"/>
            <a:ext cx="4324350" cy="17526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571" t="1" r="5974" b="74444"/>
          <a:stretch/>
        </p:blipFill>
        <p:spPr>
          <a:xfrm>
            <a:off x="7391399" y="-1"/>
            <a:ext cx="4800601" cy="175260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922" r="40000" b="72083"/>
          <a:stretch/>
        </p:blipFill>
        <p:spPr>
          <a:xfrm>
            <a:off x="4219575" y="-2"/>
            <a:ext cx="3371850" cy="175260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0" t="65000" r="6104" b="3333"/>
          <a:stretch/>
        </p:blipFill>
        <p:spPr>
          <a:xfrm>
            <a:off x="0" y="4895850"/>
            <a:ext cx="12192000" cy="1962150"/>
          </a:xfrm>
          <a:prstGeom prst="rect">
            <a:avLst/>
          </a:prstGeom>
        </p:spPr>
      </p:pic>
      <p:sp>
        <p:nvSpPr>
          <p:cNvPr id="10" name="Rectangle 9"/>
          <p:cNvSpPr/>
          <p:nvPr/>
        </p:nvSpPr>
        <p:spPr>
          <a:xfrm>
            <a:off x="136071" y="2480900"/>
            <a:ext cx="11919858" cy="1938992"/>
          </a:xfrm>
          <a:prstGeom prst="rect">
            <a:avLst/>
          </a:prstGeom>
          <a:noFill/>
        </p:spPr>
        <p:txBody>
          <a:bodyPr wrap="square" lIns="91440" tIns="45720" rIns="91440" bIns="45720">
            <a:spAutoFit/>
          </a:bodyPr>
          <a:lstStyle/>
          <a:p>
            <a:pPr algn="ctr"/>
            <a:r>
              <a:rPr lang="en-US" sz="4000" dirty="0">
                <a:solidFill>
                  <a:schemeClr val="bg1"/>
                </a:solidFill>
              </a:rPr>
              <a:t>For the foolishness of God is wiser than </a:t>
            </a:r>
            <a:r>
              <a:rPr lang="en-US" sz="4000" b="1" dirty="0">
                <a:solidFill>
                  <a:schemeClr val="bg1"/>
                </a:solidFill>
              </a:rPr>
              <a:t>man's wisdom</a:t>
            </a:r>
            <a:r>
              <a:rPr lang="en-US" sz="4000" dirty="0">
                <a:solidFill>
                  <a:schemeClr val="bg1"/>
                </a:solidFill>
              </a:rPr>
              <a:t>, and the weakness of </a:t>
            </a:r>
            <a:r>
              <a:rPr lang="en-US" sz="4000" b="1" dirty="0">
                <a:solidFill>
                  <a:schemeClr val="bg1"/>
                </a:solidFill>
              </a:rPr>
              <a:t>God</a:t>
            </a:r>
            <a:r>
              <a:rPr lang="en-US" sz="4000" dirty="0">
                <a:solidFill>
                  <a:schemeClr val="bg1"/>
                </a:solidFill>
              </a:rPr>
              <a:t> is stronger than </a:t>
            </a:r>
            <a:r>
              <a:rPr lang="en-US" sz="4000" b="1" dirty="0">
                <a:solidFill>
                  <a:schemeClr val="bg1"/>
                </a:solidFill>
              </a:rPr>
              <a:t>man's</a:t>
            </a:r>
            <a:r>
              <a:rPr lang="en-US" sz="4000" dirty="0">
                <a:solidFill>
                  <a:schemeClr val="bg1"/>
                </a:solidFill>
              </a:rPr>
              <a:t> strength... </a:t>
            </a:r>
            <a:r>
              <a:rPr lang="en-US" sz="4000" baseline="30000" dirty="0"/>
              <a:t>1 Cor. 1:25 </a:t>
            </a:r>
            <a:endParaRPr lang="en-US" sz="4000" dirty="0"/>
          </a:p>
        </p:txBody>
      </p:sp>
    </p:spTree>
    <p:extLst>
      <p:ext uri="{BB962C8B-B14F-4D97-AF65-F5344CB8AC3E}">
        <p14:creationId xmlns:p14="http://schemas.microsoft.com/office/powerpoint/2010/main" val="1508341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3300">
            <a:alpha val="95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0" r="40779" b="72083"/>
          <a:stretch/>
        </p:blipFill>
        <p:spPr>
          <a:xfrm>
            <a:off x="1" y="1"/>
            <a:ext cx="4324350" cy="17526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571" t="1" r="5974" b="74444"/>
          <a:stretch/>
        </p:blipFill>
        <p:spPr>
          <a:xfrm>
            <a:off x="7391399" y="-1"/>
            <a:ext cx="4800601" cy="175260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922" r="40000" b="72083"/>
          <a:stretch/>
        </p:blipFill>
        <p:spPr>
          <a:xfrm>
            <a:off x="4219575" y="-2"/>
            <a:ext cx="3371850" cy="175260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0" t="65000" r="6104" b="3333"/>
          <a:stretch/>
        </p:blipFill>
        <p:spPr>
          <a:xfrm>
            <a:off x="0" y="4895850"/>
            <a:ext cx="12192000" cy="1962150"/>
          </a:xfrm>
          <a:prstGeom prst="rect">
            <a:avLst/>
          </a:prstGeom>
        </p:spPr>
      </p:pic>
      <p:sp>
        <p:nvSpPr>
          <p:cNvPr id="10" name="Rectangle 9"/>
          <p:cNvSpPr/>
          <p:nvPr/>
        </p:nvSpPr>
        <p:spPr>
          <a:xfrm>
            <a:off x="136071" y="2354728"/>
            <a:ext cx="11919858" cy="1938992"/>
          </a:xfrm>
          <a:prstGeom prst="rect">
            <a:avLst/>
          </a:prstGeom>
          <a:noFill/>
        </p:spPr>
        <p:txBody>
          <a:bodyPr wrap="square" lIns="91440" tIns="45720" rIns="91440" bIns="45720">
            <a:spAutoFit/>
          </a:bodyPr>
          <a:lstStyle/>
          <a:p>
            <a:r>
              <a:rPr lang="en-US" sz="4000" dirty="0">
                <a:solidFill>
                  <a:schemeClr val="bg1"/>
                </a:solidFill>
              </a:rPr>
              <a:t>…But </a:t>
            </a:r>
            <a:r>
              <a:rPr lang="en-US" sz="4000" b="1" dirty="0">
                <a:solidFill>
                  <a:schemeClr val="bg1"/>
                </a:solidFill>
              </a:rPr>
              <a:t>God</a:t>
            </a:r>
            <a:r>
              <a:rPr lang="en-US" sz="4000" dirty="0">
                <a:solidFill>
                  <a:schemeClr val="bg1"/>
                </a:solidFill>
              </a:rPr>
              <a:t> chose the foolish things of the world to shame the </a:t>
            </a:r>
            <a:r>
              <a:rPr lang="en-US" sz="4000" b="1" dirty="0">
                <a:solidFill>
                  <a:schemeClr val="bg1"/>
                </a:solidFill>
              </a:rPr>
              <a:t>wise</a:t>
            </a:r>
            <a:r>
              <a:rPr lang="en-US" sz="4000" dirty="0">
                <a:solidFill>
                  <a:schemeClr val="bg1"/>
                </a:solidFill>
              </a:rPr>
              <a:t>; </a:t>
            </a:r>
            <a:r>
              <a:rPr lang="en-US" sz="4000" b="1" dirty="0">
                <a:solidFill>
                  <a:schemeClr val="bg1"/>
                </a:solidFill>
              </a:rPr>
              <a:t>God</a:t>
            </a:r>
            <a:r>
              <a:rPr lang="en-US" sz="4000" dirty="0">
                <a:solidFill>
                  <a:schemeClr val="bg1"/>
                </a:solidFill>
              </a:rPr>
              <a:t> chose the weak things of the world to shame the strong.</a:t>
            </a:r>
            <a:r>
              <a:rPr lang="en-US" sz="4000" dirty="0"/>
              <a:t> </a:t>
            </a:r>
            <a:r>
              <a:rPr lang="en-US" sz="4000" baseline="30000" dirty="0"/>
              <a:t>1 Cor. 1:27 NKJV</a:t>
            </a:r>
            <a:endParaRPr lang="en-US" sz="4000" dirty="0"/>
          </a:p>
        </p:txBody>
      </p:sp>
    </p:spTree>
    <p:extLst>
      <p:ext uri="{BB962C8B-B14F-4D97-AF65-F5344CB8AC3E}">
        <p14:creationId xmlns:p14="http://schemas.microsoft.com/office/powerpoint/2010/main" val="706713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920</Words>
  <Application>Microsoft Office PowerPoint</Application>
  <PresentationFormat>Widescreen</PresentationFormat>
  <Paragraphs>59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CarnivalMF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20</cp:revision>
  <cp:lastPrinted>2020-07-09T00:35:15Z</cp:lastPrinted>
  <dcterms:created xsi:type="dcterms:W3CDTF">2020-07-06T16:00:03Z</dcterms:created>
  <dcterms:modified xsi:type="dcterms:W3CDTF">2020-07-09T00:37:42Z</dcterms:modified>
</cp:coreProperties>
</file>