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24"/>
  </p:handoutMasterIdLst>
  <p:sldIdLst>
    <p:sldId id="256" r:id="rId2"/>
    <p:sldId id="261" r:id="rId3"/>
    <p:sldId id="260" r:id="rId4"/>
    <p:sldId id="257" r:id="rId5"/>
    <p:sldId id="262" r:id="rId6"/>
    <p:sldId id="263" r:id="rId7"/>
    <p:sldId id="264" r:id="rId8"/>
    <p:sldId id="258" r:id="rId9"/>
    <p:sldId id="259"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85723"/>
    <a:srgbClr val="D4611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45" autoAdjust="0"/>
    <p:restoredTop sz="94660"/>
  </p:normalViewPr>
  <p:slideViewPr>
    <p:cSldViewPr snapToGrid="0">
      <p:cViewPr varScale="1">
        <p:scale>
          <a:sx n="61" d="100"/>
          <a:sy n="61" d="100"/>
        </p:scale>
        <p:origin x="1004"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65922C50-A67F-44A2-9086-53ED6D76513B}" type="datetimeFigureOut">
              <a:rPr lang="en-US" smtClean="0"/>
              <a:t>4/4/2020</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0DE376E2-8BA0-4D3D-86DC-2463F4669FE1}" type="slidenum">
              <a:rPr lang="en-US" smtClean="0"/>
              <a:t>‹#›</a:t>
            </a:fld>
            <a:endParaRPr lang="en-US"/>
          </a:p>
        </p:txBody>
      </p:sp>
    </p:spTree>
    <p:extLst>
      <p:ext uri="{BB962C8B-B14F-4D97-AF65-F5344CB8AC3E}">
        <p14:creationId xmlns:p14="http://schemas.microsoft.com/office/powerpoint/2010/main" val="2404703598"/>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B59548D-520D-46B4-9D86-080F76512491}" type="datetimeFigureOut">
              <a:rPr lang="en-US" smtClean="0"/>
              <a:t>4/4/2020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95F918-E771-4C86-A236-C6C9F18C4F85}" type="slidenum">
              <a:rPr lang="en-US" smtClean="0"/>
              <a:t>‹#›</a:t>
            </a:fld>
            <a:endParaRPr lang="en-US"/>
          </a:p>
        </p:txBody>
      </p:sp>
    </p:spTree>
    <p:extLst>
      <p:ext uri="{BB962C8B-B14F-4D97-AF65-F5344CB8AC3E}">
        <p14:creationId xmlns:p14="http://schemas.microsoft.com/office/powerpoint/2010/main" val="22620331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B59548D-520D-46B4-9D86-080F76512491}" type="datetimeFigureOut">
              <a:rPr lang="en-US" smtClean="0"/>
              <a:t>4/4/2020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95F918-E771-4C86-A236-C6C9F18C4F85}" type="slidenum">
              <a:rPr lang="en-US" smtClean="0"/>
              <a:t>‹#›</a:t>
            </a:fld>
            <a:endParaRPr lang="en-US"/>
          </a:p>
        </p:txBody>
      </p:sp>
    </p:spTree>
    <p:extLst>
      <p:ext uri="{BB962C8B-B14F-4D97-AF65-F5344CB8AC3E}">
        <p14:creationId xmlns:p14="http://schemas.microsoft.com/office/powerpoint/2010/main" val="12247817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B59548D-520D-46B4-9D86-080F76512491}" type="datetimeFigureOut">
              <a:rPr lang="en-US" smtClean="0"/>
              <a:t>4/4/2020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95F918-E771-4C86-A236-C6C9F18C4F85}" type="slidenum">
              <a:rPr lang="en-US" smtClean="0"/>
              <a:t>‹#›</a:t>
            </a:fld>
            <a:endParaRPr lang="en-US"/>
          </a:p>
        </p:txBody>
      </p:sp>
    </p:spTree>
    <p:extLst>
      <p:ext uri="{BB962C8B-B14F-4D97-AF65-F5344CB8AC3E}">
        <p14:creationId xmlns:p14="http://schemas.microsoft.com/office/powerpoint/2010/main" val="21789065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B59548D-520D-46B4-9D86-080F76512491}" type="datetimeFigureOut">
              <a:rPr lang="en-US" smtClean="0"/>
              <a:t>4/4/2020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95F918-E771-4C86-A236-C6C9F18C4F85}" type="slidenum">
              <a:rPr lang="en-US" smtClean="0"/>
              <a:t>‹#›</a:t>
            </a:fld>
            <a:endParaRPr lang="en-US"/>
          </a:p>
        </p:txBody>
      </p:sp>
    </p:spTree>
    <p:extLst>
      <p:ext uri="{BB962C8B-B14F-4D97-AF65-F5344CB8AC3E}">
        <p14:creationId xmlns:p14="http://schemas.microsoft.com/office/powerpoint/2010/main" val="12156214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B59548D-520D-46B4-9D86-080F76512491}" type="datetimeFigureOut">
              <a:rPr lang="en-US" smtClean="0"/>
              <a:t>4/4/2020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95F918-E771-4C86-A236-C6C9F18C4F85}" type="slidenum">
              <a:rPr lang="en-US" smtClean="0"/>
              <a:t>‹#›</a:t>
            </a:fld>
            <a:endParaRPr lang="en-US"/>
          </a:p>
        </p:txBody>
      </p:sp>
    </p:spTree>
    <p:extLst>
      <p:ext uri="{BB962C8B-B14F-4D97-AF65-F5344CB8AC3E}">
        <p14:creationId xmlns:p14="http://schemas.microsoft.com/office/powerpoint/2010/main" val="2140250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B59548D-520D-46B4-9D86-080F76512491}" type="datetimeFigureOut">
              <a:rPr lang="en-US" smtClean="0"/>
              <a:t>4/4/2020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95F918-E771-4C86-A236-C6C9F18C4F85}" type="slidenum">
              <a:rPr lang="en-US" smtClean="0"/>
              <a:t>‹#›</a:t>
            </a:fld>
            <a:endParaRPr lang="en-US"/>
          </a:p>
        </p:txBody>
      </p:sp>
    </p:spTree>
    <p:extLst>
      <p:ext uri="{BB962C8B-B14F-4D97-AF65-F5344CB8AC3E}">
        <p14:creationId xmlns:p14="http://schemas.microsoft.com/office/powerpoint/2010/main" val="29389619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B59548D-520D-46B4-9D86-080F76512491}" type="datetimeFigureOut">
              <a:rPr lang="en-US" smtClean="0"/>
              <a:t>4/4/2020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295F918-E771-4C86-A236-C6C9F18C4F85}" type="slidenum">
              <a:rPr lang="en-US" smtClean="0"/>
              <a:t>‹#›</a:t>
            </a:fld>
            <a:endParaRPr lang="en-US"/>
          </a:p>
        </p:txBody>
      </p:sp>
    </p:spTree>
    <p:extLst>
      <p:ext uri="{BB962C8B-B14F-4D97-AF65-F5344CB8AC3E}">
        <p14:creationId xmlns:p14="http://schemas.microsoft.com/office/powerpoint/2010/main" val="5817478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B59548D-520D-46B4-9D86-080F76512491}" type="datetimeFigureOut">
              <a:rPr lang="en-US" smtClean="0"/>
              <a:t>4/4/2020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295F918-E771-4C86-A236-C6C9F18C4F85}" type="slidenum">
              <a:rPr lang="en-US" smtClean="0"/>
              <a:t>‹#›</a:t>
            </a:fld>
            <a:endParaRPr lang="en-US"/>
          </a:p>
        </p:txBody>
      </p:sp>
    </p:spTree>
    <p:extLst>
      <p:ext uri="{BB962C8B-B14F-4D97-AF65-F5344CB8AC3E}">
        <p14:creationId xmlns:p14="http://schemas.microsoft.com/office/powerpoint/2010/main" val="14181230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59548D-520D-46B4-9D86-080F76512491}" type="datetimeFigureOut">
              <a:rPr lang="en-US" smtClean="0"/>
              <a:t>4/4/2020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295F918-E771-4C86-A236-C6C9F18C4F85}" type="slidenum">
              <a:rPr lang="en-US" smtClean="0"/>
              <a:t>‹#›</a:t>
            </a:fld>
            <a:endParaRPr lang="en-US"/>
          </a:p>
        </p:txBody>
      </p:sp>
    </p:spTree>
    <p:extLst>
      <p:ext uri="{BB962C8B-B14F-4D97-AF65-F5344CB8AC3E}">
        <p14:creationId xmlns:p14="http://schemas.microsoft.com/office/powerpoint/2010/main" val="21612084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B59548D-520D-46B4-9D86-080F76512491}" type="datetimeFigureOut">
              <a:rPr lang="en-US" smtClean="0"/>
              <a:t>4/4/2020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95F918-E771-4C86-A236-C6C9F18C4F85}" type="slidenum">
              <a:rPr lang="en-US" smtClean="0"/>
              <a:t>‹#›</a:t>
            </a:fld>
            <a:endParaRPr lang="en-US"/>
          </a:p>
        </p:txBody>
      </p:sp>
    </p:spTree>
    <p:extLst>
      <p:ext uri="{BB962C8B-B14F-4D97-AF65-F5344CB8AC3E}">
        <p14:creationId xmlns:p14="http://schemas.microsoft.com/office/powerpoint/2010/main" val="37471905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B59548D-520D-46B4-9D86-080F76512491}" type="datetimeFigureOut">
              <a:rPr lang="en-US" smtClean="0"/>
              <a:t>4/4/2020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95F918-E771-4C86-A236-C6C9F18C4F85}" type="slidenum">
              <a:rPr lang="en-US" smtClean="0"/>
              <a:t>‹#›</a:t>
            </a:fld>
            <a:endParaRPr lang="en-US"/>
          </a:p>
        </p:txBody>
      </p:sp>
    </p:spTree>
    <p:extLst>
      <p:ext uri="{BB962C8B-B14F-4D97-AF65-F5344CB8AC3E}">
        <p14:creationId xmlns:p14="http://schemas.microsoft.com/office/powerpoint/2010/main" val="16574118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59548D-520D-46B4-9D86-080F76512491}" type="datetimeFigureOut">
              <a:rPr lang="en-US" smtClean="0"/>
              <a:t>4/4/2020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95F918-E771-4C86-A236-C6C9F18C4F85}" type="slidenum">
              <a:rPr lang="en-US" smtClean="0"/>
              <a:t>‹#›</a:t>
            </a:fld>
            <a:endParaRPr lang="en-US"/>
          </a:p>
        </p:txBody>
      </p:sp>
    </p:spTree>
    <p:extLst>
      <p:ext uri="{BB962C8B-B14F-4D97-AF65-F5344CB8AC3E}">
        <p14:creationId xmlns:p14="http://schemas.microsoft.com/office/powerpoint/2010/main" val="11116229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r="24412" b="62849"/>
          <a:stretch/>
        </p:blipFill>
        <p:spPr>
          <a:xfrm>
            <a:off x="187502" y="2533885"/>
            <a:ext cx="8861612" cy="3365754"/>
          </a:xfrm>
          <a:prstGeom prst="rect">
            <a:avLst/>
          </a:prstGeom>
        </p:spPr>
      </p:pic>
      <p:sp>
        <p:nvSpPr>
          <p:cNvPr id="5" name="TextBox 4"/>
          <p:cNvSpPr txBox="1"/>
          <p:nvPr/>
        </p:nvSpPr>
        <p:spPr>
          <a:xfrm>
            <a:off x="13166" y="417849"/>
            <a:ext cx="9130834" cy="923330"/>
          </a:xfrm>
          <a:prstGeom prst="rect">
            <a:avLst/>
          </a:prstGeom>
          <a:noFill/>
        </p:spPr>
        <p:txBody>
          <a:bodyPr wrap="square" rtlCol="0">
            <a:spAutoFit/>
          </a:bodyPr>
          <a:lstStyle/>
          <a:p>
            <a:pPr algn="ctr"/>
            <a:r>
              <a:rPr lang="en-US" sz="5400" b="1" dirty="0">
                <a:solidFill>
                  <a:srgbClr val="FFC000"/>
                </a:solidFill>
                <a:latin typeface="Love You Angel" panose="03000600000000000000" pitchFamily="66" charset="0"/>
              </a:rPr>
              <a:t>COMING</a:t>
            </a:r>
            <a:r>
              <a:rPr lang="en-US" sz="5400" dirty="0">
                <a:solidFill>
                  <a:srgbClr val="FFC000"/>
                </a:solidFill>
                <a:latin typeface="Love You Angel" panose="03000600000000000000" pitchFamily="66" charset="0"/>
              </a:rPr>
              <a:t> </a:t>
            </a:r>
            <a:r>
              <a:rPr lang="en-US" sz="5400" b="1" dirty="0">
                <a:solidFill>
                  <a:srgbClr val="FFC000"/>
                </a:solidFill>
                <a:latin typeface="Love You Angel" panose="03000600000000000000" pitchFamily="66" charset="0"/>
              </a:rPr>
              <a:t>IN MEEKNESS</a:t>
            </a:r>
            <a:r>
              <a:rPr lang="en-US" b="1" dirty="0"/>
              <a:t>,</a:t>
            </a:r>
          </a:p>
        </p:txBody>
      </p:sp>
      <p:pic>
        <p:nvPicPr>
          <p:cNvPr id="6" name="Picture 4" descr="Home - Abounding Servi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46552"/>
            <a:ext cx="3714750" cy="152400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857375" y="2762483"/>
            <a:ext cx="1423707" cy="246221"/>
          </a:xfrm>
          <a:prstGeom prst="rect">
            <a:avLst/>
          </a:prstGeom>
          <a:solidFill>
            <a:schemeClr val="tx1"/>
          </a:solidFill>
        </p:spPr>
        <p:txBody>
          <a:bodyPr wrap="square" rtlCol="0">
            <a:spAutoFit/>
          </a:bodyPr>
          <a:lstStyle/>
          <a:p>
            <a:endParaRPr lang="en-US" sz="1000" dirty="0"/>
          </a:p>
        </p:txBody>
      </p:sp>
      <p:pic>
        <p:nvPicPr>
          <p:cNvPr id="8" name="Picture 4" descr="Home - Abounding Service"/>
          <p:cNvPicPr>
            <a:picLocks noChangeAspect="1" noChangeArrowheads="1"/>
          </p:cNvPicPr>
          <p:nvPr/>
        </p:nvPicPr>
        <p:blipFill rotWithShape="1">
          <a:blip r:embed="rId3">
            <a:extLst>
              <a:ext uri="{28A0092B-C50C-407E-A947-70E740481C1C}">
                <a14:useLocalDpi xmlns:a14="http://schemas.microsoft.com/office/drawing/2010/main" val="0"/>
              </a:ext>
            </a:extLst>
          </a:blip>
          <a:srcRect l="76536" t="47138" r="12604" b="20214"/>
          <a:stretch/>
        </p:blipFill>
        <p:spPr bwMode="auto">
          <a:xfrm>
            <a:off x="3687856" y="2308552"/>
            <a:ext cx="403412" cy="497543"/>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187502" y="6021238"/>
            <a:ext cx="8842075" cy="461665"/>
          </a:xfrm>
          <a:prstGeom prst="rect">
            <a:avLst/>
          </a:prstGeom>
          <a:noFill/>
        </p:spPr>
        <p:txBody>
          <a:bodyPr wrap="square" rtlCol="0">
            <a:spAutoFit/>
          </a:bodyPr>
          <a:lstStyle/>
          <a:p>
            <a:pPr algn="r"/>
            <a:r>
              <a:rPr lang="en-US" sz="2400" dirty="0">
                <a:solidFill>
                  <a:schemeClr val="bg1"/>
                </a:solidFill>
                <a:latin typeface="Love You Angel" panose="03000600000000000000" pitchFamily="66" charset="0"/>
              </a:rPr>
              <a:t>Romans 5:15-21</a:t>
            </a:r>
          </a:p>
        </p:txBody>
      </p:sp>
      <p:sp>
        <p:nvSpPr>
          <p:cNvPr id="10" name="TextBox 9"/>
          <p:cNvSpPr txBox="1"/>
          <p:nvPr/>
        </p:nvSpPr>
        <p:spPr>
          <a:xfrm>
            <a:off x="0" y="43130"/>
            <a:ext cx="9144000" cy="461665"/>
          </a:xfrm>
          <a:prstGeom prst="rect">
            <a:avLst/>
          </a:prstGeom>
          <a:noFill/>
        </p:spPr>
        <p:txBody>
          <a:bodyPr wrap="square" rtlCol="0">
            <a:spAutoFit/>
          </a:bodyPr>
          <a:lstStyle/>
          <a:p>
            <a:pPr algn="ctr"/>
            <a:r>
              <a:rPr lang="en-US" sz="2400" dirty="0">
                <a:solidFill>
                  <a:schemeClr val="bg1"/>
                </a:solidFill>
                <a:latin typeface="Love You Angel" panose="03000600000000000000" pitchFamily="66" charset="0"/>
              </a:rPr>
              <a:t>PALM SUNDAY 2020</a:t>
            </a:r>
          </a:p>
        </p:txBody>
      </p:sp>
    </p:spTree>
    <p:extLst>
      <p:ext uri="{BB962C8B-B14F-4D97-AF65-F5344CB8AC3E}">
        <p14:creationId xmlns:p14="http://schemas.microsoft.com/office/powerpoint/2010/main" val="38283786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MAN OF SORROWS SMITTEN BY GOD - Dee Brestin Ministri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4001"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6068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Sharefaith: Church Websites, Church Graphics, Sunday School, VBS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77709"/>
            <a:ext cx="9144000" cy="608029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Sharefaith: Church Websites, Church Graphics, Sunday School, VBS ..."/>
          <p:cNvPicPr>
            <a:picLocks noChangeAspect="1" noChangeArrowheads="1"/>
          </p:cNvPicPr>
          <p:nvPr/>
        </p:nvPicPr>
        <p:blipFill rotWithShape="1">
          <a:blip r:embed="rId2">
            <a:extLst>
              <a:ext uri="{28A0092B-C50C-407E-A947-70E740481C1C}">
                <a14:useLocalDpi xmlns:a14="http://schemas.microsoft.com/office/drawing/2010/main" val="0"/>
              </a:ext>
            </a:extLst>
          </a:blip>
          <a:srcRect b="31900"/>
          <a:stretch/>
        </p:blipFill>
        <p:spPr bwMode="auto">
          <a:xfrm>
            <a:off x="0" y="0"/>
            <a:ext cx="9144000" cy="497744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17712" y="449415"/>
            <a:ext cx="8108576" cy="4401205"/>
          </a:xfrm>
          <a:prstGeom prst="rect">
            <a:avLst/>
          </a:prstGeom>
          <a:noFill/>
        </p:spPr>
        <p:txBody>
          <a:bodyPr wrap="square" rtlCol="0">
            <a:spAutoFit/>
          </a:bodyPr>
          <a:lstStyle/>
          <a:p>
            <a:pPr algn="ctr"/>
            <a:r>
              <a:rPr lang="en-US" sz="4000" b="1" baseline="30000" dirty="0"/>
              <a:t>1 </a:t>
            </a:r>
            <a:r>
              <a:rPr lang="en-US" sz="4000" b="1" dirty="0"/>
              <a:t>“Is anyone thirsty? Come and drink— even if you have no money! Come, take your choice of wine or milk— it’s all free! </a:t>
            </a:r>
            <a:r>
              <a:rPr lang="en-US" sz="4000" b="1" baseline="30000" dirty="0"/>
              <a:t>2 </a:t>
            </a:r>
            <a:r>
              <a:rPr lang="en-US" sz="4000" b="1" dirty="0"/>
              <a:t> Why spend your money on food that does not give you strength? Why pay for food that does you no good? </a:t>
            </a:r>
          </a:p>
        </p:txBody>
      </p:sp>
      <p:sp>
        <p:nvSpPr>
          <p:cNvPr id="3" name="Rectangle 2"/>
          <p:cNvSpPr/>
          <p:nvPr/>
        </p:nvSpPr>
        <p:spPr>
          <a:xfrm>
            <a:off x="2552985" y="5755151"/>
            <a:ext cx="4038029" cy="923330"/>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ISAIAH 55:1-3</a:t>
            </a:r>
          </a:p>
        </p:txBody>
      </p:sp>
    </p:spTree>
    <p:extLst>
      <p:ext uri="{BB962C8B-B14F-4D97-AF65-F5344CB8AC3E}">
        <p14:creationId xmlns:p14="http://schemas.microsoft.com/office/powerpoint/2010/main" val="9631197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Sharefaith: Church Websites, Church Graphics, Sunday School, VBS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77709"/>
            <a:ext cx="9144000" cy="608029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Sharefaith: Church Websites, Church Graphics, Sunday School, VBS ..."/>
          <p:cNvPicPr>
            <a:picLocks noChangeAspect="1" noChangeArrowheads="1"/>
          </p:cNvPicPr>
          <p:nvPr/>
        </p:nvPicPr>
        <p:blipFill rotWithShape="1">
          <a:blip r:embed="rId2">
            <a:extLst>
              <a:ext uri="{28A0092B-C50C-407E-A947-70E740481C1C}">
                <a14:useLocalDpi xmlns:a14="http://schemas.microsoft.com/office/drawing/2010/main" val="0"/>
              </a:ext>
            </a:extLst>
          </a:blip>
          <a:srcRect b="31900"/>
          <a:stretch/>
        </p:blipFill>
        <p:spPr bwMode="auto">
          <a:xfrm>
            <a:off x="0" y="0"/>
            <a:ext cx="9144000" cy="497744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17711" y="349539"/>
            <a:ext cx="8108576" cy="5016758"/>
          </a:xfrm>
          <a:prstGeom prst="rect">
            <a:avLst/>
          </a:prstGeom>
          <a:noFill/>
        </p:spPr>
        <p:txBody>
          <a:bodyPr wrap="square" rtlCol="0">
            <a:spAutoFit/>
          </a:bodyPr>
          <a:lstStyle/>
          <a:p>
            <a:pPr algn="ctr"/>
            <a:r>
              <a:rPr lang="en-US" sz="4000" b="1" dirty="0"/>
              <a:t>Listen to me, and you will eat what is good. You will enjoy the finest food. </a:t>
            </a:r>
            <a:r>
              <a:rPr lang="en-US" sz="4000" b="1" baseline="30000" dirty="0"/>
              <a:t>3 </a:t>
            </a:r>
            <a:r>
              <a:rPr lang="en-US" sz="4000" b="1" dirty="0"/>
              <a:t> “Come to me with your ears wide open. </a:t>
            </a:r>
            <a:r>
              <a:rPr lang="en-US" sz="4000" b="1" u="sng" dirty="0"/>
              <a:t>Listen, and you will find an abundant life</a:t>
            </a:r>
            <a:r>
              <a:rPr lang="en-US" sz="4000" b="1" dirty="0"/>
              <a:t>. I will make an everlasting covenant with you. I will give you all the unfailing love I promised to David. </a:t>
            </a:r>
          </a:p>
        </p:txBody>
      </p:sp>
      <p:sp>
        <p:nvSpPr>
          <p:cNvPr id="6" name="Rectangle 5"/>
          <p:cNvSpPr/>
          <p:nvPr/>
        </p:nvSpPr>
        <p:spPr>
          <a:xfrm>
            <a:off x="2552985" y="5755151"/>
            <a:ext cx="4038029" cy="923330"/>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ISAIAH 55:1-3</a:t>
            </a:r>
          </a:p>
        </p:txBody>
      </p:sp>
    </p:spTree>
    <p:extLst>
      <p:ext uri="{BB962C8B-B14F-4D97-AF65-F5344CB8AC3E}">
        <p14:creationId xmlns:p14="http://schemas.microsoft.com/office/powerpoint/2010/main" val="16629146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What Makes Christianity Different from Other Religions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063" y="0"/>
            <a:ext cx="9192182" cy="517060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What Makes Christianity Different from Other Religions ..."/>
          <p:cNvPicPr>
            <a:picLocks noChangeAspect="1" noChangeArrowheads="1"/>
          </p:cNvPicPr>
          <p:nvPr/>
        </p:nvPicPr>
        <p:blipFill rotWithShape="1">
          <a:blip r:embed="rId2">
            <a:extLst>
              <a:ext uri="{28A0092B-C50C-407E-A947-70E740481C1C}">
                <a14:useLocalDpi xmlns:a14="http://schemas.microsoft.com/office/drawing/2010/main" val="0"/>
              </a:ext>
            </a:extLst>
          </a:blip>
          <a:srcRect t="93624" r="1795"/>
          <a:stretch/>
        </p:blipFill>
        <p:spPr bwMode="auto">
          <a:xfrm>
            <a:off x="-24063" y="5170603"/>
            <a:ext cx="9216189" cy="168739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073475" y="5095438"/>
            <a:ext cx="3069238" cy="1323439"/>
          </a:xfrm>
          <a:prstGeom prst="rect">
            <a:avLst/>
          </a:prstGeom>
          <a:noFill/>
        </p:spPr>
        <p:txBody>
          <a:bodyPr wrap="none" lIns="91440" tIns="45720" rIns="91440" bIns="45720">
            <a:spAutoFit/>
          </a:bodyPr>
          <a:lstStyle/>
          <a:p>
            <a:pPr algn="ctr"/>
            <a:r>
              <a:rPr lang="en-US" sz="8000" b="1" u="sng"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GRACE</a:t>
            </a:r>
          </a:p>
        </p:txBody>
      </p:sp>
    </p:spTree>
    <p:extLst>
      <p:ext uri="{BB962C8B-B14F-4D97-AF65-F5344CB8AC3E}">
        <p14:creationId xmlns:p14="http://schemas.microsoft.com/office/powerpoint/2010/main" val="39545727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2" name="Picture 6" descr="What Does John 5:40 Me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041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37836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What Does John 4:10 Me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Connector 2"/>
          <p:cNvCxnSpPr/>
          <p:nvPr/>
        </p:nvCxnSpPr>
        <p:spPr>
          <a:xfrm>
            <a:off x="7055893" y="4067033"/>
            <a:ext cx="1775286" cy="23704"/>
          </a:xfrm>
          <a:prstGeom prst="line">
            <a:avLst/>
          </a:prstGeom>
          <a:ln w="317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66503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Rationalizing rejection – Tomorrow's reading reflection | Thriving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72159"/>
            <a:ext cx="9144000" cy="608584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Rationalizing rejection – Tomorrow's reading reflection | Thriving ..."/>
          <p:cNvPicPr>
            <a:picLocks noChangeAspect="1" noChangeArrowheads="1"/>
          </p:cNvPicPr>
          <p:nvPr/>
        </p:nvPicPr>
        <p:blipFill rotWithShape="1">
          <a:blip r:embed="rId2">
            <a:extLst>
              <a:ext uri="{28A0092B-C50C-407E-A947-70E740481C1C}">
                <a14:useLocalDpi xmlns:a14="http://schemas.microsoft.com/office/drawing/2010/main" val="0"/>
              </a:ext>
            </a:extLst>
          </a:blip>
          <a:srcRect l="71045" b="81778"/>
          <a:stretch/>
        </p:blipFill>
        <p:spPr bwMode="auto">
          <a:xfrm>
            <a:off x="5281684" y="0"/>
            <a:ext cx="3862316" cy="77215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Rationalizing rejection – Tomorrow's reading reflection | Thriving ..."/>
          <p:cNvPicPr>
            <a:picLocks noChangeAspect="1" noChangeArrowheads="1"/>
          </p:cNvPicPr>
          <p:nvPr/>
        </p:nvPicPr>
        <p:blipFill rotWithShape="1">
          <a:blip r:embed="rId2">
            <a:extLst>
              <a:ext uri="{28A0092B-C50C-407E-A947-70E740481C1C}">
                <a14:useLocalDpi xmlns:a14="http://schemas.microsoft.com/office/drawing/2010/main" val="0"/>
              </a:ext>
            </a:extLst>
          </a:blip>
          <a:srcRect r="54204" b="89627"/>
          <a:stretch/>
        </p:blipFill>
        <p:spPr bwMode="auto">
          <a:xfrm>
            <a:off x="1" y="-1"/>
            <a:ext cx="4913194" cy="77215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Rationalizing rejection – Tomorrow's reading reflection | Thriving ..."/>
          <p:cNvPicPr>
            <a:picLocks noChangeAspect="1" noChangeArrowheads="1"/>
          </p:cNvPicPr>
          <p:nvPr/>
        </p:nvPicPr>
        <p:blipFill rotWithShape="1">
          <a:blip r:embed="rId2">
            <a:extLst>
              <a:ext uri="{28A0092B-C50C-407E-A947-70E740481C1C}">
                <a14:useLocalDpi xmlns:a14="http://schemas.microsoft.com/office/drawing/2010/main" val="0"/>
              </a:ext>
            </a:extLst>
          </a:blip>
          <a:srcRect l="53856" t="-1064" r="42167" b="91645"/>
          <a:stretch/>
        </p:blipFill>
        <p:spPr bwMode="auto">
          <a:xfrm>
            <a:off x="4892724" y="-122829"/>
            <a:ext cx="388960" cy="101551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0" y="186092"/>
            <a:ext cx="9144000" cy="646331"/>
          </a:xfrm>
          <a:prstGeom prst="rect">
            <a:avLst/>
          </a:prstGeom>
          <a:noFill/>
        </p:spPr>
        <p:txBody>
          <a:bodyPr wrap="square" rtlCol="0">
            <a:spAutoFit/>
          </a:bodyPr>
          <a:lstStyle/>
          <a:p>
            <a:pPr algn="ctr"/>
            <a:r>
              <a:rPr lang="en-US" sz="3600" b="1" dirty="0">
                <a:solidFill>
                  <a:schemeClr val="bg1"/>
                </a:solidFill>
              </a:rPr>
              <a:t>To reject God’s grace is an unforgiveable sin. </a:t>
            </a:r>
            <a:endParaRPr lang="en-US" sz="3600" dirty="0">
              <a:solidFill>
                <a:schemeClr val="bg1"/>
              </a:solidFill>
            </a:endParaRPr>
          </a:p>
        </p:txBody>
      </p:sp>
      <p:cxnSp>
        <p:nvCxnSpPr>
          <p:cNvPr id="7" name="Straight Connector 6"/>
          <p:cNvCxnSpPr/>
          <p:nvPr/>
        </p:nvCxnSpPr>
        <p:spPr>
          <a:xfrm>
            <a:off x="2169994" y="838098"/>
            <a:ext cx="2088107" cy="0"/>
          </a:xfrm>
          <a:prstGeom prst="line">
            <a:avLst/>
          </a:prstGeom>
          <a:ln w="31750">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27022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Palm Sunday Motion 3 | Vertical Hold Media | WorshipHouse Med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51347"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559926" y="2161949"/>
            <a:ext cx="6031494" cy="2831544"/>
          </a:xfrm>
          <a:prstGeom prst="rect">
            <a:avLst/>
          </a:prstGeom>
          <a:solidFill>
            <a:srgbClr val="385723">
              <a:alpha val="38039"/>
            </a:srgbClr>
          </a:solidFill>
        </p:spPr>
        <p:txBody>
          <a:bodyPr wrap="square" rtlCol="0">
            <a:spAutoFit/>
          </a:bodyPr>
          <a:lstStyle/>
          <a:p>
            <a:pPr algn="ctr"/>
            <a:r>
              <a:rPr lang="en-US" sz="4000" dirty="0"/>
              <a:t>Where sin multiplied,</a:t>
            </a:r>
          </a:p>
          <a:p>
            <a:pPr algn="ctr"/>
            <a:r>
              <a:rPr lang="en-US" sz="4000" dirty="0"/>
              <a:t>GRACE multiplied</a:t>
            </a:r>
          </a:p>
          <a:p>
            <a:pPr algn="ctr"/>
            <a:r>
              <a:rPr lang="en-US" sz="4000" dirty="0"/>
              <a:t>even more!</a:t>
            </a:r>
            <a:endParaRPr lang="en-US" sz="2000" dirty="0"/>
          </a:p>
          <a:p>
            <a:pPr algn="ctr"/>
            <a:endParaRPr lang="en-US" dirty="0"/>
          </a:p>
          <a:p>
            <a:pPr algn="ctr"/>
            <a:r>
              <a:rPr lang="en-US" sz="4000" i="1" dirty="0"/>
              <a:t>Romans 5:20 CSB</a:t>
            </a:r>
            <a:endParaRPr lang="en-US" dirty="0"/>
          </a:p>
        </p:txBody>
      </p:sp>
    </p:spTree>
    <p:extLst>
      <p:ext uri="{BB962C8B-B14F-4D97-AF65-F5344CB8AC3E}">
        <p14:creationId xmlns:p14="http://schemas.microsoft.com/office/powerpoint/2010/main" val="23778827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extBox 1"/>
          <p:cNvSpPr txBox="1"/>
          <p:nvPr/>
        </p:nvSpPr>
        <p:spPr>
          <a:xfrm>
            <a:off x="0" y="694600"/>
            <a:ext cx="9144000" cy="1938992"/>
          </a:xfrm>
          <a:prstGeom prst="rect">
            <a:avLst/>
          </a:prstGeom>
          <a:noFill/>
        </p:spPr>
        <p:txBody>
          <a:bodyPr wrap="square" rtlCol="0">
            <a:spAutoFit/>
          </a:bodyPr>
          <a:lstStyle/>
          <a:p>
            <a:pPr algn="ctr"/>
            <a:r>
              <a:rPr lang="en-US" sz="4000" dirty="0"/>
              <a:t>GRACE IS EVERYTHING FOR NOTHING </a:t>
            </a:r>
          </a:p>
          <a:p>
            <a:pPr algn="ctr"/>
            <a:r>
              <a:rPr lang="en-US" sz="4000" dirty="0"/>
              <a:t>TO THOSE WHO </a:t>
            </a:r>
          </a:p>
          <a:p>
            <a:pPr algn="ctr"/>
            <a:r>
              <a:rPr lang="en-US" sz="4000" dirty="0"/>
              <a:t>DON'T DESERVE ANYTHING</a:t>
            </a:r>
            <a:r>
              <a:rPr lang="en-US" sz="4000" b="1" i="1" dirty="0"/>
              <a:t> </a:t>
            </a:r>
            <a:endParaRPr lang="en-US" sz="4000" dirty="0"/>
          </a:p>
        </p:txBody>
      </p:sp>
    </p:spTree>
    <p:extLst>
      <p:ext uri="{BB962C8B-B14F-4D97-AF65-F5344CB8AC3E}">
        <p14:creationId xmlns:p14="http://schemas.microsoft.com/office/powerpoint/2010/main" val="23601659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Billy Graham Trivia: How Old Was He When He First Drove a Ca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01579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Free Bible images of Jesus riding triumphantly into Jerusalem on a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11988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Sharefaith: Church Websites, Church Graphics, Sunday School, VBS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77709"/>
            <a:ext cx="9144000" cy="608029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Sharefaith: Church Websites, Church Graphics, Sunday School, VBS ..."/>
          <p:cNvPicPr>
            <a:picLocks noChangeAspect="1" noChangeArrowheads="1"/>
          </p:cNvPicPr>
          <p:nvPr/>
        </p:nvPicPr>
        <p:blipFill rotWithShape="1">
          <a:blip r:embed="rId2">
            <a:extLst>
              <a:ext uri="{28A0092B-C50C-407E-A947-70E740481C1C}">
                <a14:useLocalDpi xmlns:a14="http://schemas.microsoft.com/office/drawing/2010/main" val="0"/>
              </a:ext>
            </a:extLst>
          </a:blip>
          <a:srcRect b="31900"/>
          <a:stretch/>
        </p:blipFill>
        <p:spPr bwMode="auto">
          <a:xfrm>
            <a:off x="0" y="0"/>
            <a:ext cx="9144000" cy="497744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85750" y="449415"/>
            <a:ext cx="8534400" cy="4401205"/>
          </a:xfrm>
          <a:prstGeom prst="rect">
            <a:avLst/>
          </a:prstGeom>
          <a:noFill/>
        </p:spPr>
        <p:txBody>
          <a:bodyPr wrap="square" rtlCol="0">
            <a:spAutoFit/>
          </a:bodyPr>
          <a:lstStyle/>
          <a:p>
            <a:pPr algn="ctr"/>
            <a:r>
              <a:rPr lang="en-US" sz="4000" b="1" dirty="0"/>
              <a:t>Palm Sunday</a:t>
            </a:r>
            <a:r>
              <a:rPr lang="en-US" sz="4000" dirty="0"/>
              <a:t> is a time to reflect upon what “meekness” looked like in the life of Jesus and to remember that the meek are the lowly who with the help of the Holy Spirit, have fully surrendered to Christ, and are submissive to the will of God. These will inherit the earth.  </a:t>
            </a:r>
          </a:p>
        </p:txBody>
      </p:sp>
    </p:spTree>
    <p:extLst>
      <p:ext uri="{BB962C8B-B14F-4D97-AF65-F5344CB8AC3E}">
        <p14:creationId xmlns:p14="http://schemas.microsoft.com/office/powerpoint/2010/main" val="12824611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Sharefaith: Church Websites, Church Graphics, Sunday School, VBS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77709"/>
            <a:ext cx="9144000" cy="608029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Sharefaith: Church Websites, Church Graphics, Sunday School, VBS ..."/>
          <p:cNvPicPr>
            <a:picLocks noChangeAspect="1" noChangeArrowheads="1"/>
          </p:cNvPicPr>
          <p:nvPr/>
        </p:nvPicPr>
        <p:blipFill rotWithShape="1">
          <a:blip r:embed="rId2">
            <a:extLst>
              <a:ext uri="{28A0092B-C50C-407E-A947-70E740481C1C}">
                <a14:useLocalDpi xmlns:a14="http://schemas.microsoft.com/office/drawing/2010/main" val="0"/>
              </a:ext>
            </a:extLst>
          </a:blip>
          <a:srcRect b="31900"/>
          <a:stretch/>
        </p:blipFill>
        <p:spPr bwMode="auto">
          <a:xfrm>
            <a:off x="0" y="0"/>
            <a:ext cx="9144000" cy="497744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28600" y="449415"/>
            <a:ext cx="8686800" cy="4401205"/>
          </a:xfrm>
          <a:prstGeom prst="rect">
            <a:avLst/>
          </a:prstGeom>
          <a:noFill/>
        </p:spPr>
        <p:txBody>
          <a:bodyPr wrap="square" rtlCol="0">
            <a:spAutoFit/>
          </a:bodyPr>
          <a:lstStyle/>
          <a:p>
            <a:pPr algn="ctr"/>
            <a:r>
              <a:rPr lang="en-US" sz="4000" b="1" dirty="0"/>
              <a:t>Palm Sunday</a:t>
            </a:r>
            <a:r>
              <a:rPr lang="en-US" sz="4000" dirty="0"/>
              <a:t> is a time to reflect upon the impact of God’s grace upon our own lives, and to remember that this grace we have received, when we offer this same grace, to others through our own lives, this distinguishes “</a:t>
            </a:r>
            <a:r>
              <a:rPr lang="en-US" sz="4000" i="1" dirty="0"/>
              <a:t>Christianity</a:t>
            </a:r>
            <a:r>
              <a:rPr lang="en-US" sz="4000" dirty="0"/>
              <a:t>” from all other religions on earth.  </a:t>
            </a:r>
          </a:p>
        </p:txBody>
      </p:sp>
    </p:spTree>
    <p:extLst>
      <p:ext uri="{BB962C8B-B14F-4D97-AF65-F5344CB8AC3E}">
        <p14:creationId xmlns:p14="http://schemas.microsoft.com/office/powerpoint/2010/main" val="34473774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Sharefaith: Church Websites, Church Graphics, Sunday School, VBS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77709"/>
            <a:ext cx="9144000" cy="608029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Sharefaith: Church Websites, Church Graphics, Sunday School, VBS ..."/>
          <p:cNvPicPr>
            <a:picLocks noChangeAspect="1" noChangeArrowheads="1"/>
          </p:cNvPicPr>
          <p:nvPr/>
        </p:nvPicPr>
        <p:blipFill rotWithShape="1">
          <a:blip r:embed="rId2">
            <a:extLst>
              <a:ext uri="{28A0092B-C50C-407E-A947-70E740481C1C}">
                <a14:useLocalDpi xmlns:a14="http://schemas.microsoft.com/office/drawing/2010/main" val="0"/>
              </a:ext>
            </a:extLst>
          </a:blip>
          <a:srcRect b="31900"/>
          <a:stretch/>
        </p:blipFill>
        <p:spPr bwMode="auto">
          <a:xfrm>
            <a:off x="0" y="0"/>
            <a:ext cx="9144000" cy="497744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17712" y="1048156"/>
            <a:ext cx="8108576" cy="3785652"/>
          </a:xfrm>
          <a:prstGeom prst="rect">
            <a:avLst/>
          </a:prstGeom>
          <a:noFill/>
        </p:spPr>
        <p:txBody>
          <a:bodyPr wrap="square" rtlCol="0">
            <a:spAutoFit/>
          </a:bodyPr>
          <a:lstStyle/>
          <a:p>
            <a:pPr algn="ctr"/>
            <a:r>
              <a:rPr lang="en-US" sz="4000" b="1" dirty="0"/>
              <a:t>Palm Sunday is a time to ask, </a:t>
            </a:r>
          </a:p>
          <a:p>
            <a:pPr algn="ctr"/>
            <a:r>
              <a:rPr lang="en-US" sz="4000" b="1" dirty="0"/>
              <a:t>“How do we treat the repentant?”</a:t>
            </a:r>
          </a:p>
          <a:p>
            <a:pPr algn="ctr"/>
            <a:r>
              <a:rPr lang="en-US" sz="4000" i="1" dirty="0"/>
              <a:t>I hope that we respond as Jesus did to the thief on the cross.</a:t>
            </a:r>
            <a:r>
              <a:rPr lang="en-US" sz="4000" dirty="0"/>
              <a:t> </a:t>
            </a:r>
          </a:p>
          <a:p>
            <a:pPr algn="ctr"/>
            <a:r>
              <a:rPr lang="en-US" sz="4000" i="1" dirty="0"/>
              <a:t>I hope that we respond with the</a:t>
            </a:r>
          </a:p>
          <a:p>
            <a:pPr algn="ctr"/>
            <a:r>
              <a:rPr lang="en-US" sz="4000" i="1" dirty="0"/>
              <a:t> same grace we have received! </a:t>
            </a:r>
            <a:endParaRPr lang="en-US" sz="4000" dirty="0"/>
          </a:p>
        </p:txBody>
      </p:sp>
    </p:spTree>
    <p:extLst>
      <p:ext uri="{BB962C8B-B14F-4D97-AF65-F5344CB8AC3E}">
        <p14:creationId xmlns:p14="http://schemas.microsoft.com/office/powerpoint/2010/main" val="31514892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Bible images of Jesus riding triumphantly into Jerusalem on a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7235" y="0"/>
            <a:ext cx="9009529" cy="2185214"/>
          </a:xfrm>
          <a:prstGeom prst="rect">
            <a:avLst/>
          </a:prstGeom>
          <a:solidFill>
            <a:srgbClr val="385723">
              <a:alpha val="32941"/>
            </a:srgbClr>
          </a:solidFill>
        </p:spPr>
        <p:txBody>
          <a:bodyPr wrap="square" rtlCol="0">
            <a:spAutoFit/>
          </a:bodyPr>
          <a:lstStyle/>
          <a:p>
            <a:r>
              <a:rPr lang="en-US" sz="3400" b="1" dirty="0"/>
              <a:t>"</a:t>
            </a:r>
            <a:r>
              <a:rPr lang="en-US" sz="3400" b="1" dirty="0">
                <a:effectLst>
                  <a:glow rad="63500">
                    <a:schemeClr val="accent4">
                      <a:satMod val="175000"/>
                      <a:alpha val="40000"/>
                    </a:schemeClr>
                  </a:glow>
                </a:effectLst>
              </a:rPr>
              <a:t>Rejoice greatly, O daughter of Zion! Shout, </a:t>
            </a:r>
          </a:p>
          <a:p>
            <a:r>
              <a:rPr lang="en-US" sz="3400" b="1" dirty="0">
                <a:effectLst>
                  <a:glow rad="63500">
                    <a:schemeClr val="accent4">
                      <a:satMod val="175000"/>
                      <a:alpha val="40000"/>
                    </a:schemeClr>
                  </a:glow>
                </a:effectLst>
              </a:rPr>
              <a:t>O daughter of Jerusalem! Behold, your King is coming to you; He </a:t>
            </a:r>
            <a:r>
              <a:rPr lang="en-US" sz="3400" b="1" i="1" dirty="0">
                <a:effectLst>
                  <a:glow rad="63500">
                    <a:schemeClr val="accent4">
                      <a:satMod val="175000"/>
                      <a:alpha val="40000"/>
                    </a:schemeClr>
                  </a:glow>
                </a:effectLst>
              </a:rPr>
              <a:t>is</a:t>
            </a:r>
            <a:r>
              <a:rPr lang="en-US" sz="3400" b="1" dirty="0">
                <a:effectLst>
                  <a:glow rad="63500">
                    <a:schemeClr val="accent4">
                      <a:satMod val="175000"/>
                      <a:alpha val="40000"/>
                    </a:schemeClr>
                  </a:glow>
                </a:effectLst>
              </a:rPr>
              <a:t> just and having salvation, lowly and riding on a donkey</a:t>
            </a:r>
            <a:r>
              <a:rPr lang="en-US" sz="3400" b="1" dirty="0"/>
              <a:t>”         </a:t>
            </a:r>
          </a:p>
        </p:txBody>
      </p:sp>
      <p:cxnSp>
        <p:nvCxnSpPr>
          <p:cNvPr id="4" name="Straight Connector 3"/>
          <p:cNvCxnSpPr/>
          <p:nvPr/>
        </p:nvCxnSpPr>
        <p:spPr>
          <a:xfrm>
            <a:off x="161365" y="2105702"/>
            <a:ext cx="833717" cy="0"/>
          </a:xfrm>
          <a:prstGeom prst="line">
            <a:avLst/>
          </a:prstGeom>
          <a:ln w="34925">
            <a:solidFill>
              <a:srgbClr val="FFFF00"/>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6750423" y="1761565"/>
            <a:ext cx="2380129" cy="523220"/>
          </a:xfrm>
          <a:prstGeom prst="rect">
            <a:avLst/>
          </a:prstGeom>
          <a:noFill/>
        </p:spPr>
        <p:txBody>
          <a:bodyPr wrap="square" rtlCol="0">
            <a:spAutoFit/>
          </a:bodyPr>
          <a:lstStyle/>
          <a:p>
            <a:pPr algn="r"/>
            <a:r>
              <a:rPr lang="en-US" sz="2800" b="1" dirty="0"/>
              <a:t>Zechariah 9:9</a:t>
            </a:r>
          </a:p>
        </p:txBody>
      </p:sp>
    </p:spTree>
    <p:extLst>
      <p:ext uri="{BB962C8B-B14F-4D97-AF65-F5344CB8AC3E}">
        <p14:creationId xmlns:p14="http://schemas.microsoft.com/office/powerpoint/2010/main" val="21611399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Sharefaith: Church Websites, Church Graphics, Sunday School, VBS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77709"/>
            <a:ext cx="9144000" cy="608029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Sharefaith: Church Websites, Church Graphics, Sunday School, VBS ..."/>
          <p:cNvPicPr>
            <a:picLocks noChangeAspect="1" noChangeArrowheads="1"/>
          </p:cNvPicPr>
          <p:nvPr/>
        </p:nvPicPr>
        <p:blipFill rotWithShape="1">
          <a:blip r:embed="rId2">
            <a:extLst>
              <a:ext uri="{28A0092B-C50C-407E-A947-70E740481C1C}">
                <a14:useLocalDpi xmlns:a14="http://schemas.microsoft.com/office/drawing/2010/main" val="0"/>
              </a:ext>
            </a:extLst>
          </a:blip>
          <a:srcRect b="31900"/>
          <a:stretch/>
        </p:blipFill>
        <p:spPr bwMode="auto">
          <a:xfrm>
            <a:off x="0" y="0"/>
            <a:ext cx="9144000" cy="497744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17712" y="954741"/>
            <a:ext cx="8108576" cy="3877985"/>
          </a:xfrm>
          <a:prstGeom prst="rect">
            <a:avLst/>
          </a:prstGeom>
          <a:noFill/>
        </p:spPr>
        <p:txBody>
          <a:bodyPr wrap="square" rtlCol="0">
            <a:spAutoFit/>
          </a:bodyPr>
          <a:lstStyle/>
          <a:p>
            <a:pPr algn="ctr"/>
            <a:r>
              <a:rPr lang="en-US" sz="4000" b="1" dirty="0"/>
              <a:t>“Hosanna to the Son of David! </a:t>
            </a:r>
          </a:p>
          <a:p>
            <a:pPr algn="ctr"/>
            <a:r>
              <a:rPr lang="en-US" sz="4000" b="1" dirty="0"/>
              <a:t>Blessed is He who comes </a:t>
            </a:r>
          </a:p>
          <a:p>
            <a:pPr algn="ctr"/>
            <a:r>
              <a:rPr lang="en-US" sz="4000" b="1" dirty="0"/>
              <a:t>in the name of the Lord. </a:t>
            </a:r>
          </a:p>
          <a:p>
            <a:pPr algn="ctr"/>
            <a:r>
              <a:rPr lang="en-US" sz="4000" b="1" dirty="0"/>
              <a:t>Hosanna in the Highest.”</a:t>
            </a:r>
          </a:p>
          <a:p>
            <a:pPr algn="ctr"/>
            <a:endParaRPr lang="en-US" sz="1400" b="1" dirty="0"/>
          </a:p>
          <a:p>
            <a:pPr algn="ctr"/>
            <a:r>
              <a:rPr lang="en-US" sz="4000" b="1" dirty="0">
                <a:solidFill>
                  <a:srgbClr val="385723"/>
                </a:solidFill>
              </a:rPr>
              <a:t>Matthew 21:9</a:t>
            </a:r>
          </a:p>
          <a:p>
            <a:pPr algn="ctr"/>
            <a:r>
              <a:rPr lang="en-US" sz="3200" b="1" dirty="0"/>
              <a:t>(Psalm 118:25-26)</a:t>
            </a:r>
          </a:p>
        </p:txBody>
      </p:sp>
    </p:spTree>
    <p:extLst>
      <p:ext uri="{BB962C8B-B14F-4D97-AF65-F5344CB8AC3E}">
        <p14:creationId xmlns:p14="http://schemas.microsoft.com/office/powerpoint/2010/main" val="24715785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D46112"/>
        </a:solidFill>
        <a:effectLst/>
      </p:bgPr>
    </p:bg>
    <p:spTree>
      <p:nvGrpSpPr>
        <p:cNvPr id="1" name=""/>
        <p:cNvGrpSpPr/>
        <p:nvPr/>
      </p:nvGrpSpPr>
      <p:grpSpPr>
        <a:xfrm>
          <a:off x="0" y="0"/>
          <a:ext cx="0" cy="0"/>
          <a:chOff x="0" y="0"/>
          <a:chExt cx="0" cy="0"/>
        </a:xfrm>
      </p:grpSpPr>
      <p:pic>
        <p:nvPicPr>
          <p:cNvPr id="4098" name="Picture 2" descr="Why did Jesus enter Jerusalem riding a donkey? Jerusalem In The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916" y="1243105"/>
            <a:ext cx="8732931" cy="491227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820074" y="263891"/>
            <a:ext cx="7484613" cy="707886"/>
          </a:xfrm>
          <a:prstGeom prst="rect">
            <a:avLst/>
          </a:prstGeom>
          <a:noFill/>
        </p:spPr>
        <p:txBody>
          <a:bodyPr wrap="none" lIns="91440" tIns="45720" rIns="91440" bIns="45720">
            <a:spAutoFit/>
          </a:bodyPr>
          <a:lstStyle/>
          <a:p>
            <a:pPr algn="ctr"/>
            <a:r>
              <a:rPr lang="en-US" sz="4000" b="1" cap="none" spc="50" dirty="0">
                <a:ln w="0"/>
                <a:solidFill>
                  <a:schemeClr val="bg2"/>
                </a:solidFill>
                <a:effectLst>
                  <a:innerShdw blurRad="63500" dist="50800" dir="13500000">
                    <a:srgbClr val="000000">
                      <a:alpha val="50000"/>
                    </a:srgbClr>
                  </a:innerShdw>
                </a:effectLst>
              </a:rPr>
              <a:t>THE SYMBOLISM OF THE DONKEY</a:t>
            </a:r>
          </a:p>
        </p:txBody>
      </p:sp>
      <p:sp>
        <p:nvSpPr>
          <p:cNvPr id="3" name="TextBox 2"/>
          <p:cNvSpPr txBox="1"/>
          <p:nvPr/>
        </p:nvSpPr>
        <p:spPr>
          <a:xfrm>
            <a:off x="596348" y="1451113"/>
            <a:ext cx="3966032" cy="4492487"/>
          </a:xfrm>
          <a:prstGeom prst="rect">
            <a:avLst/>
          </a:prstGeom>
          <a:solidFill>
            <a:schemeClr val="bg1"/>
          </a:solidFill>
        </p:spPr>
        <p:txBody>
          <a:bodyPr wrap="square" rtlCol="0">
            <a:spAutoFit/>
          </a:bodyPr>
          <a:lstStyle/>
          <a:p>
            <a:endParaRPr lang="en-US" dirty="0"/>
          </a:p>
        </p:txBody>
      </p:sp>
      <p:sp>
        <p:nvSpPr>
          <p:cNvPr id="4" name="TextBox 3"/>
          <p:cNvSpPr txBox="1"/>
          <p:nvPr/>
        </p:nvSpPr>
        <p:spPr>
          <a:xfrm>
            <a:off x="457200" y="1550503"/>
            <a:ext cx="4532243" cy="4278094"/>
          </a:xfrm>
          <a:prstGeom prst="rect">
            <a:avLst/>
          </a:prstGeom>
          <a:noFill/>
        </p:spPr>
        <p:txBody>
          <a:bodyPr wrap="square" rtlCol="0">
            <a:spAutoFit/>
          </a:bodyPr>
          <a:lstStyle/>
          <a:p>
            <a:r>
              <a:rPr lang="en-US" sz="3400" b="1" dirty="0"/>
              <a:t>The donkey was an animal of peace. In ancient times, a king would have ridden a horse when he was bent on war, and ridden a donkey to symbolize his arrival in peace. </a:t>
            </a:r>
          </a:p>
        </p:txBody>
      </p:sp>
    </p:spTree>
    <p:extLst>
      <p:ext uri="{BB962C8B-B14F-4D97-AF65-F5344CB8AC3E}">
        <p14:creationId xmlns:p14="http://schemas.microsoft.com/office/powerpoint/2010/main" val="28532353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Box 3"/>
          <p:cNvSpPr txBox="1"/>
          <p:nvPr/>
        </p:nvSpPr>
        <p:spPr>
          <a:xfrm>
            <a:off x="477672" y="996287"/>
            <a:ext cx="8202304" cy="2123658"/>
          </a:xfrm>
          <a:prstGeom prst="rect">
            <a:avLst/>
          </a:prstGeom>
          <a:noFill/>
        </p:spPr>
        <p:txBody>
          <a:bodyPr wrap="square" rtlCol="0">
            <a:spAutoFit/>
          </a:bodyPr>
          <a:lstStyle/>
          <a:p>
            <a:r>
              <a:rPr lang="en-US" sz="3800" b="1" dirty="0">
                <a:solidFill>
                  <a:schemeClr val="bg1"/>
                </a:solidFill>
              </a:rPr>
              <a:t>He </a:t>
            </a:r>
            <a:r>
              <a:rPr lang="en-US" sz="3800" b="1" i="1" dirty="0">
                <a:solidFill>
                  <a:schemeClr val="bg1"/>
                </a:solidFill>
              </a:rPr>
              <a:t>is</a:t>
            </a:r>
            <a:r>
              <a:rPr lang="en-US" sz="3800" b="1" dirty="0">
                <a:solidFill>
                  <a:schemeClr val="bg1"/>
                </a:solidFill>
              </a:rPr>
              <a:t> just and having salvation, </a:t>
            </a:r>
            <a:r>
              <a:rPr lang="en-US" sz="3800" b="1" dirty="0">
                <a:solidFill>
                  <a:srgbClr val="FFFF00"/>
                </a:solidFill>
              </a:rPr>
              <a:t>lowly </a:t>
            </a:r>
            <a:r>
              <a:rPr lang="en-US" sz="3800" b="1" dirty="0">
                <a:solidFill>
                  <a:schemeClr val="bg1"/>
                </a:solidFill>
              </a:rPr>
              <a:t>and riding on a donkey, a colt, the foal of a donkey. </a:t>
            </a:r>
          </a:p>
          <a:p>
            <a:endParaRPr lang="en-US" dirty="0"/>
          </a:p>
        </p:txBody>
      </p:sp>
      <p:sp>
        <p:nvSpPr>
          <p:cNvPr id="5" name="TextBox 4"/>
          <p:cNvSpPr txBox="1"/>
          <p:nvPr/>
        </p:nvSpPr>
        <p:spPr>
          <a:xfrm>
            <a:off x="5540991" y="2593075"/>
            <a:ext cx="2893325" cy="523220"/>
          </a:xfrm>
          <a:prstGeom prst="rect">
            <a:avLst/>
          </a:prstGeom>
          <a:noFill/>
        </p:spPr>
        <p:txBody>
          <a:bodyPr wrap="square" rtlCol="0">
            <a:spAutoFit/>
          </a:bodyPr>
          <a:lstStyle/>
          <a:p>
            <a:pPr algn="r"/>
            <a:r>
              <a:rPr lang="en-US" sz="2800" dirty="0">
                <a:solidFill>
                  <a:schemeClr val="bg1"/>
                </a:solidFill>
              </a:rPr>
              <a:t>Zechariah 9:9</a:t>
            </a:r>
          </a:p>
        </p:txBody>
      </p:sp>
      <p:cxnSp>
        <p:nvCxnSpPr>
          <p:cNvPr id="7" name="Straight Connector 6"/>
          <p:cNvCxnSpPr/>
          <p:nvPr/>
        </p:nvCxnSpPr>
        <p:spPr>
          <a:xfrm>
            <a:off x="6810233" y="1651379"/>
            <a:ext cx="1078173" cy="0"/>
          </a:xfrm>
          <a:prstGeom prst="line">
            <a:avLst/>
          </a:prstGeom>
          <a:ln w="31750">
            <a:solidFill>
              <a:srgbClr val="FFFF00"/>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6161964" y="473067"/>
            <a:ext cx="2374710" cy="523220"/>
          </a:xfrm>
          <a:prstGeom prst="rect">
            <a:avLst/>
          </a:prstGeom>
          <a:noFill/>
        </p:spPr>
        <p:txBody>
          <a:bodyPr wrap="square" rtlCol="0">
            <a:spAutoFit/>
          </a:bodyPr>
          <a:lstStyle/>
          <a:p>
            <a:pPr algn="ctr"/>
            <a:r>
              <a:rPr lang="en-US" sz="2800" dirty="0">
                <a:solidFill>
                  <a:srgbClr val="C00000"/>
                </a:solidFill>
                <a:effectLst>
                  <a:glow rad="101600">
                    <a:schemeClr val="accent4">
                      <a:satMod val="175000"/>
                      <a:alpha val="40000"/>
                    </a:schemeClr>
                  </a:glow>
                </a:effectLst>
                <a:latin typeface="Bell MT" panose="02020503060305020303" pitchFamily="18" charset="0"/>
              </a:rPr>
              <a:t>“humble”</a:t>
            </a:r>
          </a:p>
        </p:txBody>
      </p:sp>
    </p:spTree>
    <p:extLst>
      <p:ext uri="{BB962C8B-B14F-4D97-AF65-F5344CB8AC3E}">
        <p14:creationId xmlns:p14="http://schemas.microsoft.com/office/powerpoint/2010/main" val="16014897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Turning the tables (The original messy church) – Life Centr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0" y="6136105"/>
            <a:ext cx="9144000" cy="584775"/>
          </a:xfrm>
          <a:prstGeom prst="rect">
            <a:avLst/>
          </a:prstGeom>
          <a:solidFill>
            <a:schemeClr val="tx1"/>
          </a:solidFill>
        </p:spPr>
        <p:txBody>
          <a:bodyPr wrap="square" rtlCol="0">
            <a:spAutoFit/>
          </a:bodyPr>
          <a:lstStyle/>
          <a:p>
            <a:pPr algn="ctr"/>
            <a:r>
              <a:rPr lang="en-US" sz="3200" dirty="0">
                <a:solidFill>
                  <a:schemeClr val="bg1"/>
                </a:solidFill>
              </a:rPr>
              <a:t>JEUS THROWS OUT THE MONEY CHANGERS</a:t>
            </a:r>
          </a:p>
        </p:txBody>
      </p:sp>
    </p:spTree>
    <p:extLst>
      <p:ext uri="{BB962C8B-B14F-4D97-AF65-F5344CB8AC3E}">
        <p14:creationId xmlns:p14="http://schemas.microsoft.com/office/powerpoint/2010/main" val="4032032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Palm Sunday Motion 3 | Vertical Hold Media | WorshipHouse Med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51347"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419726" y="1397674"/>
            <a:ext cx="6031494" cy="4062651"/>
          </a:xfrm>
          <a:prstGeom prst="rect">
            <a:avLst/>
          </a:prstGeom>
          <a:solidFill>
            <a:srgbClr val="385723">
              <a:alpha val="38039"/>
            </a:srgbClr>
          </a:solidFill>
        </p:spPr>
        <p:txBody>
          <a:bodyPr wrap="square" rtlCol="0">
            <a:spAutoFit/>
          </a:bodyPr>
          <a:lstStyle/>
          <a:p>
            <a:pPr algn="ctr"/>
            <a:r>
              <a:rPr lang="en-US" sz="4000" dirty="0"/>
              <a:t>The </a:t>
            </a:r>
            <a:r>
              <a:rPr lang="en-US" sz="4000" u="sng" dirty="0"/>
              <a:t>Submissive</a:t>
            </a:r>
            <a:r>
              <a:rPr lang="en-US" sz="4000" dirty="0"/>
              <a:t>, </a:t>
            </a:r>
          </a:p>
          <a:p>
            <a:pPr algn="ctr"/>
            <a:r>
              <a:rPr lang="en-US" sz="4000" dirty="0"/>
              <a:t>The </a:t>
            </a:r>
            <a:r>
              <a:rPr lang="en-US" sz="4000" u="sng" dirty="0"/>
              <a:t>Surrendered</a:t>
            </a:r>
            <a:r>
              <a:rPr lang="en-US" sz="4000" dirty="0"/>
              <a:t>!</a:t>
            </a:r>
          </a:p>
          <a:p>
            <a:pPr algn="ctr"/>
            <a:endParaRPr lang="en-US" sz="4000" i="1" dirty="0"/>
          </a:p>
          <a:p>
            <a:pPr algn="ctr"/>
            <a:r>
              <a:rPr lang="en-US" sz="4000" i="1" dirty="0"/>
              <a:t>“Thy will be done on earth,</a:t>
            </a:r>
          </a:p>
          <a:p>
            <a:pPr algn="ctr"/>
            <a:r>
              <a:rPr lang="en-US" sz="4000" i="1" dirty="0"/>
              <a:t>as it is in Heaven.”</a:t>
            </a:r>
          </a:p>
          <a:p>
            <a:pPr algn="ctr"/>
            <a:r>
              <a:rPr lang="en-US" sz="3200" i="1" dirty="0"/>
              <a:t>Mathew 6:10</a:t>
            </a:r>
          </a:p>
          <a:p>
            <a:endParaRPr lang="en-US" dirty="0"/>
          </a:p>
        </p:txBody>
      </p:sp>
    </p:spTree>
    <p:extLst>
      <p:ext uri="{BB962C8B-B14F-4D97-AF65-F5344CB8AC3E}">
        <p14:creationId xmlns:p14="http://schemas.microsoft.com/office/powerpoint/2010/main" val="4800182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extBox 1"/>
          <p:cNvSpPr txBox="1"/>
          <p:nvPr/>
        </p:nvSpPr>
        <p:spPr>
          <a:xfrm>
            <a:off x="457200" y="721896"/>
            <a:ext cx="8229600" cy="2092881"/>
          </a:xfrm>
          <a:prstGeom prst="rect">
            <a:avLst/>
          </a:prstGeom>
          <a:noFill/>
        </p:spPr>
        <p:txBody>
          <a:bodyPr wrap="square" rtlCol="0">
            <a:spAutoFit/>
          </a:bodyPr>
          <a:lstStyle/>
          <a:p>
            <a:pPr algn="ctr"/>
            <a:r>
              <a:rPr lang="en-US" sz="3600" b="1" dirty="0"/>
              <a:t>Matthew 5:5</a:t>
            </a:r>
          </a:p>
          <a:p>
            <a:pPr algn="ctr"/>
            <a:endParaRPr lang="en-US" sz="1000" b="1" dirty="0"/>
          </a:p>
          <a:p>
            <a:pPr algn="ctr"/>
            <a:r>
              <a:rPr lang="en-US" sz="4000" dirty="0"/>
              <a:t>“</a:t>
            </a:r>
            <a:r>
              <a:rPr lang="en-US" sz="4000" u="sng" dirty="0"/>
              <a:t>Blessed are the </a:t>
            </a:r>
            <a:r>
              <a:rPr lang="en-US" sz="4000" b="1" u="sng" dirty="0"/>
              <a:t>meek</a:t>
            </a:r>
            <a:r>
              <a:rPr lang="en-US" sz="4000" dirty="0"/>
              <a:t>, </a:t>
            </a:r>
          </a:p>
          <a:p>
            <a:pPr algn="ctr"/>
            <a:r>
              <a:rPr lang="en-US" sz="4000" dirty="0"/>
              <a:t>for they shall inherit the earth.”</a:t>
            </a:r>
          </a:p>
        </p:txBody>
      </p:sp>
    </p:spTree>
    <p:extLst>
      <p:ext uri="{BB962C8B-B14F-4D97-AF65-F5344CB8AC3E}">
        <p14:creationId xmlns:p14="http://schemas.microsoft.com/office/powerpoint/2010/main" val="124157214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483</TotalTime>
  <Words>505</Words>
  <Application>Microsoft Office PowerPoint</Application>
  <PresentationFormat>On-screen Show (4:3)</PresentationFormat>
  <Paragraphs>50</Paragraphs>
  <Slides>22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Bell MT</vt:lpstr>
      <vt:lpstr>Calibri</vt:lpstr>
      <vt:lpstr>Calibri Light</vt:lpstr>
      <vt:lpstr>Love You Angel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Walt Kellcy</dc:creator>
  <cp:lastModifiedBy>Sara</cp:lastModifiedBy>
  <cp:revision>24</cp:revision>
  <cp:lastPrinted>2020-04-03T22:23:46Z</cp:lastPrinted>
  <dcterms:created xsi:type="dcterms:W3CDTF">2020-04-01T19:30:35Z</dcterms:created>
  <dcterms:modified xsi:type="dcterms:W3CDTF">2020-04-04T22:52:53Z</dcterms:modified>
</cp:coreProperties>
</file>